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29"/>
  </p:notesMasterIdLst>
  <p:handoutMasterIdLst>
    <p:handoutMasterId r:id="rId30"/>
  </p:handoutMasterIdLst>
  <p:sldIdLst>
    <p:sldId id="301" r:id="rId2"/>
    <p:sldId id="309" r:id="rId3"/>
    <p:sldId id="313" r:id="rId4"/>
    <p:sldId id="316" r:id="rId5"/>
    <p:sldId id="324" r:id="rId6"/>
    <p:sldId id="337" r:id="rId7"/>
    <p:sldId id="319" r:id="rId8"/>
    <p:sldId id="339" r:id="rId9"/>
    <p:sldId id="341" r:id="rId10"/>
    <p:sldId id="342" r:id="rId11"/>
    <p:sldId id="320" r:id="rId12"/>
    <p:sldId id="322" r:id="rId13"/>
    <p:sldId id="323" r:id="rId14"/>
    <p:sldId id="259" r:id="rId15"/>
    <p:sldId id="303" r:id="rId16"/>
    <p:sldId id="340" r:id="rId17"/>
    <p:sldId id="262" r:id="rId18"/>
    <p:sldId id="293" r:id="rId19"/>
    <p:sldId id="351" r:id="rId20"/>
    <p:sldId id="352" r:id="rId21"/>
    <p:sldId id="353" r:id="rId22"/>
    <p:sldId id="344" r:id="rId23"/>
    <p:sldId id="346" r:id="rId24"/>
    <p:sldId id="348" r:id="rId25"/>
    <p:sldId id="350" r:id="rId26"/>
    <p:sldId id="268" r:id="rId27"/>
    <p:sldId id="269" r:id="rId28"/>
  </p:sldIdLst>
  <p:sldSz cx="9144000" cy="6858000" type="screen4x3"/>
  <p:notesSz cx="6781800" cy="9926638"/>
  <p:defaultTextStyle>
    <a:defPPr>
      <a:defRPr lang="el-GR"/>
    </a:defPPr>
    <a:lvl1pPr algn="l" rtl="0" fontAlgn="base">
      <a:spcBef>
        <a:spcPct val="0"/>
      </a:spcBef>
      <a:spcAft>
        <a:spcPct val="0"/>
      </a:spcAft>
      <a:defRPr kern="1200">
        <a:solidFill>
          <a:schemeClr val="tx1"/>
        </a:solidFill>
        <a:latin typeface="Cambria" pitchFamily="18" charset="0"/>
        <a:ea typeface="+mn-ea"/>
        <a:cs typeface="Arial" charset="0"/>
      </a:defRPr>
    </a:lvl1pPr>
    <a:lvl2pPr marL="457200" algn="l" rtl="0" fontAlgn="base">
      <a:spcBef>
        <a:spcPct val="0"/>
      </a:spcBef>
      <a:spcAft>
        <a:spcPct val="0"/>
      </a:spcAft>
      <a:defRPr kern="1200">
        <a:solidFill>
          <a:schemeClr val="tx1"/>
        </a:solidFill>
        <a:latin typeface="Cambria" pitchFamily="18" charset="0"/>
        <a:ea typeface="+mn-ea"/>
        <a:cs typeface="Arial" charset="0"/>
      </a:defRPr>
    </a:lvl2pPr>
    <a:lvl3pPr marL="914400" algn="l" rtl="0" fontAlgn="base">
      <a:spcBef>
        <a:spcPct val="0"/>
      </a:spcBef>
      <a:spcAft>
        <a:spcPct val="0"/>
      </a:spcAft>
      <a:defRPr kern="1200">
        <a:solidFill>
          <a:schemeClr val="tx1"/>
        </a:solidFill>
        <a:latin typeface="Cambria" pitchFamily="18" charset="0"/>
        <a:ea typeface="+mn-ea"/>
        <a:cs typeface="Arial" charset="0"/>
      </a:defRPr>
    </a:lvl3pPr>
    <a:lvl4pPr marL="1371600" algn="l" rtl="0" fontAlgn="base">
      <a:spcBef>
        <a:spcPct val="0"/>
      </a:spcBef>
      <a:spcAft>
        <a:spcPct val="0"/>
      </a:spcAft>
      <a:defRPr kern="1200">
        <a:solidFill>
          <a:schemeClr val="tx1"/>
        </a:solidFill>
        <a:latin typeface="Cambria" pitchFamily="18" charset="0"/>
        <a:ea typeface="+mn-ea"/>
        <a:cs typeface="Arial" charset="0"/>
      </a:defRPr>
    </a:lvl4pPr>
    <a:lvl5pPr marL="1828800" algn="l" rtl="0" fontAlgn="base">
      <a:spcBef>
        <a:spcPct val="0"/>
      </a:spcBef>
      <a:spcAft>
        <a:spcPct val="0"/>
      </a:spcAft>
      <a:defRPr kern="1200">
        <a:solidFill>
          <a:schemeClr val="tx1"/>
        </a:solidFill>
        <a:latin typeface="Cambria" pitchFamily="18" charset="0"/>
        <a:ea typeface="+mn-ea"/>
        <a:cs typeface="Arial" charset="0"/>
      </a:defRPr>
    </a:lvl5pPr>
    <a:lvl6pPr marL="2286000" algn="l" defTabSz="914400" rtl="0" eaLnBrk="1" latinLnBrk="0" hangingPunct="1">
      <a:defRPr kern="1200">
        <a:solidFill>
          <a:schemeClr val="tx1"/>
        </a:solidFill>
        <a:latin typeface="Cambria" pitchFamily="18" charset="0"/>
        <a:ea typeface="+mn-ea"/>
        <a:cs typeface="Arial" charset="0"/>
      </a:defRPr>
    </a:lvl6pPr>
    <a:lvl7pPr marL="2743200" algn="l" defTabSz="914400" rtl="0" eaLnBrk="1" latinLnBrk="0" hangingPunct="1">
      <a:defRPr kern="1200">
        <a:solidFill>
          <a:schemeClr val="tx1"/>
        </a:solidFill>
        <a:latin typeface="Cambria" pitchFamily="18" charset="0"/>
        <a:ea typeface="+mn-ea"/>
        <a:cs typeface="Arial" charset="0"/>
      </a:defRPr>
    </a:lvl7pPr>
    <a:lvl8pPr marL="3200400" algn="l" defTabSz="914400" rtl="0" eaLnBrk="1" latinLnBrk="0" hangingPunct="1">
      <a:defRPr kern="1200">
        <a:solidFill>
          <a:schemeClr val="tx1"/>
        </a:solidFill>
        <a:latin typeface="Cambria" pitchFamily="18" charset="0"/>
        <a:ea typeface="+mn-ea"/>
        <a:cs typeface="Arial" charset="0"/>
      </a:defRPr>
    </a:lvl8pPr>
    <a:lvl9pPr marL="3657600" algn="l" defTabSz="914400" rtl="0" eaLnBrk="1" latinLnBrk="0" hangingPunct="1">
      <a:defRPr kern="1200">
        <a:solidFill>
          <a:schemeClr val="tx1"/>
        </a:solidFill>
        <a:latin typeface="Cambr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33"/>
    <a:srgbClr val="800000"/>
    <a:srgbClr val="FF0000"/>
    <a:srgbClr val="808000"/>
    <a:srgbClr val="CCCCFF"/>
    <a:srgbClr val="CC99FF"/>
    <a:srgbClr val="99FF33"/>
    <a:srgbClr val="00FF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varScale="1">
        <p:scale>
          <a:sx n="71" d="100"/>
          <a:sy n="71" d="100"/>
        </p:scale>
        <p:origin x="-12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J:\&#931;&#965;&#957;&#949;&#961;&#947;&#945;&#963;&#943;&#945;%20&#956;&#949;%20&#916;.%20&#923;&#945;&#947;&#972;\&#960;&#963;&#95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J:\&#931;&#965;&#957;&#949;&#961;&#947;&#945;&#963;&#943;&#945;%20&#956;&#949;%20&#916;.%20&#923;&#945;&#947;&#972;\&#960;&#963;&#95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lypso\sdpt_staff\mstath\Axiologisis\&#934;&#940;&#954;&#949;&#955;&#959;&#962;\apofoito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lypso\sdpt_staff\mstath\Axiologisis\&#934;&#940;&#954;&#949;&#955;&#959;&#962;\apofoito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alypso\sdpt_staff\mstath\Axiologisis\&#934;&#940;&#954;&#949;&#955;&#959;&#962;\apofoito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view3D>
      <c:rAngAx val="1"/>
    </c:view3D>
    <c:plotArea>
      <c:layout>
        <c:manualLayout>
          <c:layoutTarget val="inner"/>
          <c:xMode val="edge"/>
          <c:yMode val="edge"/>
          <c:x val="5.1125501204241412E-2"/>
          <c:y val="3.5569871947824752E-2"/>
          <c:w val="0.92999847991973972"/>
          <c:h val="0.79805160718546564"/>
        </c:manualLayout>
      </c:layout>
      <c:bar3DChart>
        <c:barDir val="col"/>
        <c:grouping val="clustered"/>
        <c:ser>
          <c:idx val="0"/>
          <c:order val="0"/>
          <c:tx>
            <c:strRef>
              <c:f>Φύλλο2!$A$3</c:f>
              <c:strCache>
                <c:ptCount val="1"/>
                <c:pt idx="0">
                  <c:v>Συνολικός αριθμός προσφερόμενων θέσεων </c:v>
                </c:pt>
              </c:strCache>
            </c:strRef>
          </c:tx>
          <c:dLbls>
            <c:dLbl>
              <c:idx val="0"/>
              <c:layout>
                <c:manualLayout>
                  <c:x val="0"/>
                  <c:y val="6.9264069264069264E-2"/>
                </c:manualLayout>
              </c:layout>
              <c:showVal val="1"/>
              <c:extLst>
                <c:ext xmlns:c15="http://schemas.microsoft.com/office/drawing/2012/chart" uri="{CE6537A1-D6FC-4f65-9D91-7224C49458BB}">
                  <c15:layout/>
                </c:ext>
              </c:extLst>
            </c:dLbl>
            <c:dLbl>
              <c:idx val="1"/>
              <c:layout>
                <c:manualLayout>
                  <c:x val="0"/>
                  <c:y val="5.7720057720057727E-2"/>
                </c:manualLayout>
              </c:layout>
              <c:showVal val="1"/>
              <c:extLst>
                <c:ext xmlns:c15="http://schemas.microsoft.com/office/drawing/2012/chart" uri="{CE6537A1-D6FC-4f65-9D91-7224C49458BB}">
                  <c15:layout/>
                </c:ext>
              </c:extLst>
            </c:dLbl>
            <c:dLbl>
              <c:idx val="2"/>
              <c:layout>
                <c:manualLayout>
                  <c:x val="-6.2919336070524188E-17"/>
                  <c:y val="5.4834054834054964E-2"/>
                </c:manualLayout>
              </c:layout>
              <c:showVal val="1"/>
              <c:extLst>
                <c:ext xmlns:c15="http://schemas.microsoft.com/office/drawing/2012/chart" uri="{CE6537A1-D6FC-4f65-9D91-7224C49458BB}">
                  <c15:layout/>
                </c:ext>
              </c:extLst>
            </c:dLbl>
            <c:dLbl>
              <c:idx val="3"/>
              <c:layout>
                <c:manualLayout>
                  <c:x val="0"/>
                  <c:y val="6.349206349206353E-2"/>
                </c:manualLayout>
              </c:layout>
              <c:showVal val="1"/>
              <c:extLst>
                <c:ext xmlns:c15="http://schemas.microsoft.com/office/drawing/2012/chart" uri="{CE6537A1-D6FC-4f65-9D91-7224C49458BB}">
                  <c15:layout/>
                </c:ext>
              </c:extLst>
            </c:dLbl>
            <c:dLbl>
              <c:idx val="4"/>
              <c:layout>
                <c:manualLayout>
                  <c:x val="0"/>
                  <c:y val="6.349206349206353E-2"/>
                </c:manualLayout>
              </c:layout>
              <c:showVal val="1"/>
              <c:extLst>
                <c:ext xmlns:c15="http://schemas.microsoft.com/office/drawing/2012/chart" uri="{CE6537A1-D6FC-4f65-9D91-7224C49458BB}">
                  <c15:layout/>
                </c:ext>
              </c:extLst>
            </c:dLbl>
            <c:dLbl>
              <c:idx val="5"/>
              <c:layout>
                <c:manualLayout>
                  <c:x val="0"/>
                  <c:y val="6.6378066378066383E-2"/>
                </c:manualLayout>
              </c:layout>
              <c:showVal val="1"/>
              <c:extLst>
                <c:ext xmlns:c15="http://schemas.microsoft.com/office/drawing/2012/chart" uri="{CE6537A1-D6FC-4f65-9D91-7224C49458BB}">
                  <c15:layout/>
                </c:ext>
              </c:extLst>
            </c:dLbl>
            <c:spPr>
              <a:noFill/>
              <a:ln>
                <a:noFill/>
              </a:ln>
              <a:effectLst/>
            </c:spPr>
            <c:txPr>
              <a:bodyPr anchor="t" anchorCtr="0"/>
              <a:lstStyle/>
              <a:p>
                <a:pPr>
                  <a:defRPr sz="1100" b="1">
                    <a:solidFill>
                      <a:schemeClr val="accent3">
                        <a:lumMod val="20000"/>
                        <a:lumOff val="80000"/>
                      </a:schemeClr>
                    </a:solidFill>
                  </a:defRPr>
                </a:pPr>
                <a:endParaRPr lang="el-GR"/>
              </a:p>
            </c:txPr>
            <c:showVal val="1"/>
            <c:extLst>
              <c:ext xmlns:c15="http://schemas.microsoft.com/office/drawing/2012/chart" uri="{CE6537A1-D6FC-4f65-9D91-7224C49458BB}">
                <c15:showLeaderLines val="0"/>
              </c:ext>
            </c:extLst>
          </c:dLbls>
          <c:cat>
            <c:strRef>
              <c:f>Φύλλο2!$B$2:$G$2</c:f>
              <c:strCache>
                <c:ptCount val="6"/>
                <c:pt idx="0">
                  <c:v>2007-2008</c:v>
                </c:pt>
                <c:pt idx="1">
                  <c:v>2008-2009 </c:v>
                </c:pt>
                <c:pt idx="2">
                  <c:v>2009-2010 </c:v>
                </c:pt>
                <c:pt idx="3">
                  <c:v>2010-2011 </c:v>
                </c:pt>
                <c:pt idx="4">
                  <c:v>2011-2012 </c:v>
                </c:pt>
                <c:pt idx="5">
                  <c:v>2012-2013 </c:v>
                </c:pt>
              </c:strCache>
            </c:strRef>
          </c:cat>
          <c:val>
            <c:numRef>
              <c:f>Φύλλο2!$B$3:$G$3</c:f>
              <c:numCache>
                <c:formatCode>General</c:formatCode>
                <c:ptCount val="6"/>
                <c:pt idx="0">
                  <c:v>50</c:v>
                </c:pt>
                <c:pt idx="1">
                  <c:v>50</c:v>
                </c:pt>
                <c:pt idx="2">
                  <c:v>50</c:v>
                </c:pt>
                <c:pt idx="3">
                  <c:v>50</c:v>
                </c:pt>
                <c:pt idx="4">
                  <c:v>50</c:v>
                </c:pt>
                <c:pt idx="5">
                  <c:v>50</c:v>
                </c:pt>
              </c:numCache>
            </c:numRef>
          </c:val>
        </c:ser>
        <c:ser>
          <c:idx val="1"/>
          <c:order val="1"/>
          <c:tx>
            <c:strRef>
              <c:f>Φύλλο2!$A$4</c:f>
              <c:strCache>
                <c:ptCount val="1"/>
                <c:pt idx="0">
                  <c:v>Συνολικός αριθμός εγγραφέντων </c:v>
                </c:pt>
              </c:strCache>
            </c:strRef>
          </c:tx>
          <c:dLbls>
            <c:dLbl>
              <c:idx val="0"/>
              <c:layout>
                <c:manualLayout>
                  <c:x val="0"/>
                  <c:y val="5.7720057720057727E-2"/>
                </c:manualLayout>
              </c:layout>
              <c:showVal val="1"/>
              <c:extLst>
                <c:ext xmlns:c15="http://schemas.microsoft.com/office/drawing/2012/chart" uri="{CE6537A1-D6FC-4f65-9D91-7224C49458BB}">
                  <c15:layout/>
                </c:ext>
              </c:extLst>
            </c:dLbl>
            <c:dLbl>
              <c:idx val="1"/>
              <c:layout>
                <c:manualLayout>
                  <c:x val="0"/>
                  <c:y val="5.7720057720057727E-2"/>
                </c:manualLayout>
              </c:layout>
              <c:showVal val="1"/>
              <c:extLst>
                <c:ext xmlns:c15="http://schemas.microsoft.com/office/drawing/2012/chart" uri="{CE6537A1-D6FC-4f65-9D91-7224C49458BB}">
                  <c15:layout/>
                </c:ext>
              </c:extLst>
            </c:dLbl>
            <c:dLbl>
              <c:idx val="2"/>
              <c:layout>
                <c:manualLayout>
                  <c:x val="1.716001716001657E-3"/>
                  <c:y val="6.349206349206353E-2"/>
                </c:manualLayout>
              </c:layout>
              <c:showVal val="1"/>
              <c:extLst>
                <c:ext xmlns:c15="http://schemas.microsoft.com/office/drawing/2012/chart" uri="{CE6537A1-D6FC-4f65-9D91-7224C49458BB}">
                  <c15:layout/>
                </c:ext>
              </c:extLst>
            </c:dLbl>
            <c:dLbl>
              <c:idx val="3"/>
              <c:layout>
                <c:manualLayout>
                  <c:x val="0"/>
                  <c:y val="5.7720057720057727E-2"/>
                </c:manualLayout>
              </c:layout>
              <c:showVal val="1"/>
              <c:extLst>
                <c:ext xmlns:c15="http://schemas.microsoft.com/office/drawing/2012/chart" uri="{CE6537A1-D6FC-4f65-9D91-7224C49458BB}">
                  <c15:layout/>
                </c:ext>
              </c:extLst>
            </c:dLbl>
            <c:dLbl>
              <c:idx val="4"/>
              <c:layout>
                <c:manualLayout>
                  <c:x val="0"/>
                  <c:y val="6.0606060606060663E-2"/>
                </c:manualLayout>
              </c:layout>
              <c:showVal val="1"/>
              <c:extLst>
                <c:ext xmlns:c15="http://schemas.microsoft.com/office/drawing/2012/chart" uri="{CE6537A1-D6FC-4f65-9D91-7224C49458BB}">
                  <c15:layout/>
                </c:ext>
              </c:extLst>
            </c:dLbl>
            <c:dLbl>
              <c:idx val="5"/>
              <c:layout>
                <c:manualLayout>
                  <c:x val="0"/>
                  <c:y val="5.7720057720057727E-2"/>
                </c:manualLayout>
              </c:layout>
              <c:showVal val="1"/>
              <c:extLst>
                <c:ext xmlns:c15="http://schemas.microsoft.com/office/drawing/2012/chart" uri="{CE6537A1-D6FC-4f65-9D91-7224C49458BB}">
                  <c15:layout/>
                </c:ext>
              </c:extLst>
            </c:dLbl>
            <c:spPr>
              <a:noFill/>
              <a:ln>
                <a:noFill/>
              </a:ln>
              <a:effectLst/>
            </c:spPr>
            <c:txPr>
              <a:bodyPr/>
              <a:lstStyle/>
              <a:p>
                <a:pPr>
                  <a:defRPr sz="1050" b="1">
                    <a:solidFill>
                      <a:srgbClr val="FFFF00"/>
                    </a:solidFill>
                  </a:defRPr>
                </a:pPr>
                <a:endParaRPr lang="el-GR"/>
              </a:p>
            </c:txPr>
            <c:showVal val="1"/>
            <c:extLst>
              <c:ext xmlns:c15="http://schemas.microsoft.com/office/drawing/2012/chart" uri="{CE6537A1-D6FC-4f65-9D91-7224C49458BB}">
                <c15:showLeaderLines val="0"/>
              </c:ext>
            </c:extLst>
          </c:dLbls>
          <c:cat>
            <c:strRef>
              <c:f>Φύλλο2!$B$2:$G$2</c:f>
              <c:strCache>
                <c:ptCount val="6"/>
                <c:pt idx="0">
                  <c:v>2007-2008</c:v>
                </c:pt>
                <c:pt idx="1">
                  <c:v>2008-2009 </c:v>
                </c:pt>
                <c:pt idx="2">
                  <c:v>2009-2010 </c:v>
                </c:pt>
                <c:pt idx="3">
                  <c:v>2010-2011 </c:v>
                </c:pt>
                <c:pt idx="4">
                  <c:v>2011-2012 </c:v>
                </c:pt>
                <c:pt idx="5">
                  <c:v>2012-2013 </c:v>
                </c:pt>
              </c:strCache>
            </c:strRef>
          </c:cat>
          <c:val>
            <c:numRef>
              <c:f>Φύλλο2!$B$4:$G$4</c:f>
              <c:numCache>
                <c:formatCode>General</c:formatCode>
                <c:ptCount val="6"/>
                <c:pt idx="0">
                  <c:v>33</c:v>
                </c:pt>
                <c:pt idx="1">
                  <c:v>26</c:v>
                </c:pt>
                <c:pt idx="2">
                  <c:v>34</c:v>
                </c:pt>
                <c:pt idx="3">
                  <c:v>32</c:v>
                </c:pt>
                <c:pt idx="4">
                  <c:v>21</c:v>
                </c:pt>
                <c:pt idx="5">
                  <c:v>21</c:v>
                </c:pt>
              </c:numCache>
            </c:numRef>
          </c:val>
        </c:ser>
        <c:ser>
          <c:idx val="2"/>
          <c:order val="2"/>
          <c:tx>
            <c:strRef>
              <c:f>Φύλλο2!$A$5</c:f>
              <c:strCache>
                <c:ptCount val="1"/>
                <c:pt idx="0">
                  <c:v>Συνολικός αριθμός αποφοιτησάντων </c:v>
                </c:pt>
              </c:strCache>
            </c:strRef>
          </c:tx>
          <c:dLbls>
            <c:dLbl>
              <c:idx val="0"/>
              <c:layout>
                <c:manualLayout>
                  <c:x val="0"/>
                  <c:y val="6.0606060606060663E-2"/>
                </c:manualLayout>
              </c:layout>
              <c:showVal val="1"/>
              <c:extLst>
                <c:ext xmlns:c15="http://schemas.microsoft.com/office/drawing/2012/chart" uri="{CE6537A1-D6FC-4f65-9D91-7224C49458BB}">
                  <c15:layout/>
                </c:ext>
              </c:extLst>
            </c:dLbl>
            <c:dLbl>
              <c:idx val="1"/>
              <c:layout>
                <c:manualLayout>
                  <c:x val="0"/>
                  <c:y val="6.0606060606060663E-2"/>
                </c:manualLayout>
              </c:layout>
              <c:showVal val="1"/>
              <c:extLst>
                <c:ext xmlns:c15="http://schemas.microsoft.com/office/drawing/2012/chart" uri="{CE6537A1-D6FC-4f65-9D91-7224C49458BB}">
                  <c15:layout/>
                </c:ext>
              </c:extLst>
            </c:dLbl>
            <c:dLbl>
              <c:idx val="2"/>
              <c:layout>
                <c:manualLayout>
                  <c:x val="0"/>
                  <c:y val="6.9264069264069264E-2"/>
                </c:manualLayout>
              </c:layout>
              <c:showVal val="1"/>
              <c:extLst>
                <c:ext xmlns:c15="http://schemas.microsoft.com/office/drawing/2012/chart" uri="{CE6537A1-D6FC-4f65-9D91-7224C49458BB}">
                  <c15:layout/>
                </c:ext>
              </c:extLst>
            </c:dLbl>
            <c:dLbl>
              <c:idx val="3"/>
              <c:layout>
                <c:manualLayout>
                  <c:x val="0"/>
                  <c:y val="6.349206349206353E-2"/>
                </c:manualLayout>
              </c:layout>
              <c:showVal val="1"/>
              <c:extLst>
                <c:ext xmlns:c15="http://schemas.microsoft.com/office/drawing/2012/chart" uri="{CE6537A1-D6FC-4f65-9D91-7224C49458BB}">
                  <c15:layout/>
                </c:ext>
              </c:extLst>
            </c:dLbl>
            <c:dLbl>
              <c:idx val="4"/>
              <c:layout>
                <c:manualLayout>
                  <c:x val="0"/>
                  <c:y val="6.0606060606060712E-2"/>
                </c:manualLayout>
              </c:layout>
              <c:showVal val="1"/>
              <c:extLst>
                <c:ext xmlns:c15="http://schemas.microsoft.com/office/drawing/2012/chart" uri="{CE6537A1-D6FC-4f65-9D91-7224C49458BB}">
                  <c15:layout/>
                </c:ext>
              </c:extLst>
            </c:dLbl>
            <c:dLbl>
              <c:idx val="5"/>
              <c:layout>
                <c:manualLayout>
                  <c:x val="-1.2583867214104813E-16"/>
                  <c:y val="5.1948051948051972E-2"/>
                </c:manualLayout>
              </c:layout>
              <c:showVal val="1"/>
              <c:extLst>
                <c:ext xmlns:c15="http://schemas.microsoft.com/office/drawing/2012/chart" uri="{CE6537A1-D6FC-4f65-9D91-7224C49458BB}">
                  <c15:layout/>
                </c:ext>
              </c:extLst>
            </c:dLbl>
            <c:spPr>
              <a:noFill/>
              <a:ln>
                <a:noFill/>
              </a:ln>
              <a:effectLst/>
            </c:spPr>
            <c:txPr>
              <a:bodyPr anchor="b" anchorCtr="1"/>
              <a:lstStyle/>
              <a:p>
                <a:pPr>
                  <a:defRPr sz="1050" b="1"/>
                </a:pPr>
                <a:endParaRPr lang="el-GR"/>
              </a:p>
            </c:txPr>
            <c:showVal val="1"/>
            <c:extLst>
              <c:ext xmlns:c15="http://schemas.microsoft.com/office/drawing/2012/chart" uri="{CE6537A1-D6FC-4f65-9D91-7224C49458BB}">
                <c15:showLeaderLines val="0"/>
              </c:ext>
            </c:extLst>
          </c:dLbls>
          <c:cat>
            <c:strRef>
              <c:f>Φύλλο2!$B$2:$G$2</c:f>
              <c:strCache>
                <c:ptCount val="6"/>
                <c:pt idx="0">
                  <c:v>2007-2008</c:v>
                </c:pt>
                <c:pt idx="1">
                  <c:v>2008-2009 </c:v>
                </c:pt>
                <c:pt idx="2">
                  <c:v>2009-2010 </c:v>
                </c:pt>
                <c:pt idx="3">
                  <c:v>2010-2011 </c:v>
                </c:pt>
                <c:pt idx="4">
                  <c:v>2011-2012 </c:v>
                </c:pt>
                <c:pt idx="5">
                  <c:v>2012-2013 </c:v>
                </c:pt>
              </c:strCache>
            </c:strRef>
          </c:cat>
          <c:val>
            <c:numRef>
              <c:f>Φύλλο2!$B$5:$G$5</c:f>
              <c:numCache>
                <c:formatCode>General</c:formatCode>
                <c:ptCount val="6"/>
                <c:pt idx="0">
                  <c:v>20</c:v>
                </c:pt>
                <c:pt idx="1">
                  <c:v>24</c:v>
                </c:pt>
                <c:pt idx="2">
                  <c:v>29</c:v>
                </c:pt>
                <c:pt idx="3">
                  <c:v>21</c:v>
                </c:pt>
                <c:pt idx="4">
                  <c:v>27</c:v>
                </c:pt>
                <c:pt idx="5">
                  <c:v>27</c:v>
                </c:pt>
              </c:numCache>
            </c:numRef>
          </c:val>
        </c:ser>
        <c:shape val="box"/>
        <c:axId val="62077568"/>
        <c:axId val="62091648"/>
        <c:axId val="0"/>
      </c:bar3DChart>
      <c:catAx>
        <c:axId val="62077568"/>
        <c:scaling>
          <c:orientation val="minMax"/>
        </c:scaling>
        <c:axPos val="b"/>
        <c:numFmt formatCode="General" sourceLinked="0"/>
        <c:tickLblPos val="nextTo"/>
        <c:txPr>
          <a:bodyPr/>
          <a:lstStyle/>
          <a:p>
            <a:pPr>
              <a:defRPr sz="1200" b="1"/>
            </a:pPr>
            <a:endParaRPr lang="el-GR"/>
          </a:p>
        </c:txPr>
        <c:crossAx val="62091648"/>
        <c:crosses val="autoZero"/>
        <c:auto val="1"/>
        <c:lblAlgn val="ctr"/>
        <c:lblOffset val="100"/>
      </c:catAx>
      <c:valAx>
        <c:axId val="62091648"/>
        <c:scaling>
          <c:orientation val="minMax"/>
        </c:scaling>
        <c:axPos val="l"/>
        <c:majorGridlines/>
        <c:numFmt formatCode="General" sourceLinked="1"/>
        <c:tickLblPos val="nextTo"/>
        <c:txPr>
          <a:bodyPr/>
          <a:lstStyle/>
          <a:p>
            <a:pPr>
              <a:defRPr sz="1200" b="1"/>
            </a:pPr>
            <a:endParaRPr lang="el-GR"/>
          </a:p>
        </c:txPr>
        <c:crossAx val="62077568"/>
        <c:crosses val="autoZero"/>
        <c:crossBetween val="between"/>
      </c:valAx>
    </c:plotArea>
    <c:legend>
      <c:legendPos val="b"/>
      <c:layout>
        <c:manualLayout>
          <c:xMode val="edge"/>
          <c:yMode val="edge"/>
          <c:x val="7.8355070481054894E-4"/>
          <c:y val="0.91855131744895513"/>
          <c:w val="0.99843276347213206"/>
          <c:h val="7.0986808467123422E-2"/>
        </c:manualLayout>
      </c:layout>
      <c:txPr>
        <a:bodyPr/>
        <a:lstStyle/>
        <a:p>
          <a:pPr>
            <a:defRPr sz="1050" b="1"/>
          </a:pPr>
          <a:endParaRPr lang="el-GR"/>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10"/>
  <c:chart>
    <c:view3D>
      <c:rAngAx val="1"/>
    </c:view3D>
    <c:plotArea>
      <c:layout>
        <c:manualLayout>
          <c:layoutTarget val="inner"/>
          <c:xMode val="edge"/>
          <c:yMode val="edge"/>
          <c:x val="5.5913506675855054E-2"/>
          <c:y val="9.2052692798443636E-2"/>
          <c:w val="0.90850321071820606"/>
          <c:h val="0.7054552861129908"/>
        </c:manualLayout>
      </c:layout>
      <c:bar3DChart>
        <c:barDir val="col"/>
        <c:grouping val="clustered"/>
        <c:ser>
          <c:idx val="0"/>
          <c:order val="0"/>
          <c:tx>
            <c:strRef>
              <c:f>Φύλλο1!$B$1</c:f>
              <c:strCache>
                <c:ptCount val="1"/>
                <c:pt idx="0">
                  <c:v>Φιλοξενία</c:v>
                </c:pt>
              </c:strCache>
            </c:strRef>
          </c:tx>
          <c:dLbls>
            <c:spPr>
              <a:noFill/>
              <a:ln>
                <a:noFill/>
              </a:ln>
              <a:effectLst/>
            </c:spPr>
            <c:showVal val="1"/>
            <c:extLst>
              <c:ext xmlns:c15="http://schemas.microsoft.com/office/drawing/2012/chart" uri="{CE6537A1-D6FC-4f65-9D91-7224C49458BB}">
                <c15:layout/>
                <c15:showLeaderLines val="0"/>
              </c:ext>
            </c:extLst>
          </c:dLbls>
          <c:cat>
            <c:strRef>
              <c:f>Φύλλο1!$A$2:$A$8</c:f>
              <c:strCache>
                <c:ptCount val="7"/>
                <c:pt idx="0">
                  <c:v>2007-2008  </c:v>
                </c:pt>
                <c:pt idx="1">
                  <c:v>2008-2009 </c:v>
                </c:pt>
                <c:pt idx="2">
                  <c:v>2009-2010</c:v>
                </c:pt>
                <c:pt idx="3">
                  <c:v>2010-2011</c:v>
                </c:pt>
                <c:pt idx="4">
                  <c:v>2011-2012</c:v>
                </c:pt>
                <c:pt idx="5">
                  <c:v>2012-2013</c:v>
                </c:pt>
                <c:pt idx="6">
                  <c:v>2013-2014</c:v>
                </c:pt>
              </c:strCache>
            </c:strRef>
          </c:cat>
          <c:val>
            <c:numRef>
              <c:f>Φύλλο1!$B$2:$B$8</c:f>
              <c:numCache>
                <c:formatCode>_-* #,##0\ _€_-;\-* #,##0\ _€_-;_-* "-"??\ _€_-;_-@_-</c:formatCode>
                <c:ptCount val="7"/>
                <c:pt idx="0">
                  <c:v>14</c:v>
                </c:pt>
                <c:pt idx="1">
                  <c:v>16</c:v>
                </c:pt>
                <c:pt idx="2">
                  <c:v>19</c:v>
                </c:pt>
                <c:pt idx="3">
                  <c:v>19</c:v>
                </c:pt>
                <c:pt idx="4">
                  <c:v>14</c:v>
                </c:pt>
                <c:pt idx="5">
                  <c:v>9</c:v>
                </c:pt>
                <c:pt idx="6">
                  <c:v>10</c:v>
                </c:pt>
              </c:numCache>
            </c:numRef>
          </c:val>
        </c:ser>
        <c:ser>
          <c:idx val="1"/>
          <c:order val="1"/>
          <c:tx>
            <c:strRef>
              <c:f>Φύλλο1!$C$1</c:f>
              <c:strCache>
                <c:ptCount val="1"/>
                <c:pt idx="0">
                  <c:v>Στρατηγική</c:v>
                </c:pt>
              </c:strCache>
            </c:strRef>
          </c:tx>
          <c:dLbls>
            <c:spPr>
              <a:noFill/>
              <a:ln>
                <a:noFill/>
              </a:ln>
              <a:effectLst/>
            </c:spPr>
            <c:showVal val="1"/>
            <c:extLst>
              <c:ext xmlns:c15="http://schemas.microsoft.com/office/drawing/2012/chart" uri="{CE6537A1-D6FC-4f65-9D91-7224C49458BB}">
                <c15:layout/>
                <c15:showLeaderLines val="0"/>
              </c:ext>
            </c:extLst>
          </c:dLbls>
          <c:cat>
            <c:strRef>
              <c:f>Φύλλο1!$A$2:$A$8</c:f>
              <c:strCache>
                <c:ptCount val="7"/>
                <c:pt idx="0">
                  <c:v>2007-2008  </c:v>
                </c:pt>
                <c:pt idx="1">
                  <c:v>2008-2009 </c:v>
                </c:pt>
                <c:pt idx="2">
                  <c:v>2009-2010</c:v>
                </c:pt>
                <c:pt idx="3">
                  <c:v>2010-2011</c:v>
                </c:pt>
                <c:pt idx="4">
                  <c:v>2011-2012</c:v>
                </c:pt>
                <c:pt idx="5">
                  <c:v>2012-2013</c:v>
                </c:pt>
                <c:pt idx="6">
                  <c:v>2013-2014</c:v>
                </c:pt>
              </c:strCache>
            </c:strRef>
          </c:cat>
          <c:val>
            <c:numRef>
              <c:f>Φύλλο1!$C$2:$C$8</c:f>
              <c:numCache>
                <c:formatCode>_-* #,##0\ _€_-;\-* #,##0\ _€_-;_-* "-"??\ _€_-;_-@_-</c:formatCode>
                <c:ptCount val="7"/>
                <c:pt idx="0">
                  <c:v>19</c:v>
                </c:pt>
                <c:pt idx="1">
                  <c:v>10</c:v>
                </c:pt>
                <c:pt idx="2">
                  <c:v>15</c:v>
                </c:pt>
                <c:pt idx="3">
                  <c:v>13</c:v>
                </c:pt>
                <c:pt idx="4">
                  <c:v>7</c:v>
                </c:pt>
                <c:pt idx="5">
                  <c:v>12</c:v>
                </c:pt>
                <c:pt idx="6">
                  <c:v>10</c:v>
                </c:pt>
              </c:numCache>
            </c:numRef>
          </c:val>
        </c:ser>
        <c:ser>
          <c:idx val="2"/>
          <c:order val="2"/>
          <c:tx>
            <c:strRef>
              <c:f>Φύλλο1!$D$1</c:f>
              <c:strCache>
                <c:ptCount val="1"/>
                <c:pt idx="0">
                  <c:v>Σύνολο</c:v>
                </c:pt>
              </c:strCache>
            </c:strRef>
          </c:tx>
          <c:dLbls>
            <c:spPr>
              <a:noFill/>
              <a:ln>
                <a:noFill/>
              </a:ln>
              <a:effectLst/>
            </c:spPr>
            <c:showVal val="1"/>
            <c:extLst>
              <c:ext xmlns:c15="http://schemas.microsoft.com/office/drawing/2012/chart" uri="{CE6537A1-D6FC-4f65-9D91-7224C49458BB}">
                <c15:layout/>
                <c15:showLeaderLines val="0"/>
              </c:ext>
            </c:extLst>
          </c:dLbls>
          <c:cat>
            <c:strRef>
              <c:f>Φύλλο1!$A$2:$A$8</c:f>
              <c:strCache>
                <c:ptCount val="7"/>
                <c:pt idx="0">
                  <c:v>2007-2008  </c:v>
                </c:pt>
                <c:pt idx="1">
                  <c:v>2008-2009 </c:v>
                </c:pt>
                <c:pt idx="2">
                  <c:v>2009-2010</c:v>
                </c:pt>
                <c:pt idx="3">
                  <c:v>2010-2011</c:v>
                </c:pt>
                <c:pt idx="4">
                  <c:v>2011-2012</c:v>
                </c:pt>
                <c:pt idx="5">
                  <c:v>2012-2013</c:v>
                </c:pt>
                <c:pt idx="6">
                  <c:v>2013-2014</c:v>
                </c:pt>
              </c:strCache>
            </c:strRef>
          </c:cat>
          <c:val>
            <c:numRef>
              <c:f>Φύλλο1!$D$2:$D$8</c:f>
              <c:numCache>
                <c:formatCode>_-* #,##0\ _€_-;\-* #,##0\ _€_-;_-* "-"??\ _€_-;_-@_-</c:formatCode>
                <c:ptCount val="7"/>
                <c:pt idx="0">
                  <c:v>33</c:v>
                </c:pt>
                <c:pt idx="1">
                  <c:v>26</c:v>
                </c:pt>
                <c:pt idx="2">
                  <c:v>34</c:v>
                </c:pt>
                <c:pt idx="3">
                  <c:v>32</c:v>
                </c:pt>
                <c:pt idx="4">
                  <c:v>21</c:v>
                </c:pt>
                <c:pt idx="5">
                  <c:v>21</c:v>
                </c:pt>
                <c:pt idx="6">
                  <c:v>20</c:v>
                </c:pt>
              </c:numCache>
            </c:numRef>
          </c:val>
        </c:ser>
        <c:shape val="box"/>
        <c:axId val="62264832"/>
        <c:axId val="62266368"/>
        <c:axId val="0"/>
      </c:bar3DChart>
      <c:catAx>
        <c:axId val="62264832"/>
        <c:scaling>
          <c:orientation val="minMax"/>
        </c:scaling>
        <c:axPos val="b"/>
        <c:numFmt formatCode="General" sourceLinked="0"/>
        <c:tickLblPos val="nextTo"/>
        <c:txPr>
          <a:bodyPr rot="-1020000"/>
          <a:lstStyle/>
          <a:p>
            <a:pPr>
              <a:defRPr sz="1100"/>
            </a:pPr>
            <a:endParaRPr lang="el-GR"/>
          </a:p>
        </c:txPr>
        <c:crossAx val="62266368"/>
        <c:crosses val="autoZero"/>
        <c:auto val="1"/>
        <c:lblAlgn val="ctr"/>
        <c:lblOffset val="100"/>
      </c:catAx>
      <c:valAx>
        <c:axId val="62266368"/>
        <c:scaling>
          <c:orientation val="minMax"/>
        </c:scaling>
        <c:axPos val="l"/>
        <c:majorGridlines/>
        <c:numFmt formatCode="_-* #,##0\ _€_-;\-* #,##0\ _€_-;_-* &quot;-&quot;??\ _€_-;_-@_-" sourceLinked="1"/>
        <c:tickLblPos val="nextTo"/>
        <c:txPr>
          <a:bodyPr/>
          <a:lstStyle/>
          <a:p>
            <a:pPr>
              <a:defRPr sz="1100" b="1"/>
            </a:pPr>
            <a:endParaRPr lang="el-GR"/>
          </a:p>
        </c:txPr>
        <c:crossAx val="62264832"/>
        <c:crosses val="autoZero"/>
        <c:crossBetween val="between"/>
      </c:valAx>
    </c:plotArea>
    <c:legend>
      <c:legendPos val="b"/>
      <c:layout>
        <c:manualLayout>
          <c:xMode val="edge"/>
          <c:yMode val="edge"/>
          <c:x val="2.4612278047599811E-2"/>
          <c:y val="0.92324442907017246"/>
          <c:w val="0.93549591612872496"/>
          <c:h val="6.5340247103258434E-2"/>
        </c:manualLayout>
      </c:layout>
      <c:txPr>
        <a:bodyPr/>
        <a:lstStyle/>
        <a:p>
          <a:pPr>
            <a:defRPr sz="1400"/>
          </a:pPr>
          <a:endParaRPr lang="el-GR"/>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a:t>Απασχολούμενοι</a:t>
            </a:r>
          </a:p>
        </c:rich>
      </c:tx>
    </c:title>
    <c:plotArea>
      <c:layout/>
      <c:pieChart>
        <c:varyColors val="1"/>
        <c:ser>
          <c:idx val="0"/>
          <c:order val="0"/>
          <c:spPr>
            <a:solidFill>
              <a:srgbClr val="0070C0"/>
            </a:solidFill>
          </c:spPr>
          <c:dPt>
            <c:idx val="0"/>
            <c:spPr>
              <a:solidFill>
                <a:srgbClr val="92D050"/>
              </a:solidFill>
            </c:spPr>
          </c:dPt>
          <c:dLbls>
            <c:showCatName val="1"/>
            <c:showPercent val="1"/>
            <c:showLeaderLines val="1"/>
          </c:dLbls>
          <c:cat>
            <c:strRef>
              <c:f>Φύλλο1!$E$10:$E$11</c:f>
              <c:strCache>
                <c:ptCount val="2"/>
                <c:pt idx="0">
                  <c:v>Ναι</c:v>
                </c:pt>
                <c:pt idx="1">
                  <c:v>Όχι</c:v>
                </c:pt>
              </c:strCache>
            </c:strRef>
          </c:cat>
          <c:val>
            <c:numRef>
              <c:f>Φύλλο1!$F$10:$F$11</c:f>
              <c:numCache>
                <c:formatCode>General</c:formatCode>
                <c:ptCount val="2"/>
                <c:pt idx="0">
                  <c:v>36</c:v>
                </c:pt>
                <c:pt idx="1">
                  <c:v>10</c:v>
                </c:pt>
              </c:numCache>
            </c:numRef>
          </c:val>
        </c:ser>
        <c:dLbls>
          <c:showCatName val="1"/>
          <c:showPercent val="1"/>
        </c:dLbls>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3"/>
  <c:chart>
    <c:title>
      <c:tx>
        <c:rich>
          <a:bodyPr/>
          <a:lstStyle/>
          <a:p>
            <a:pPr>
              <a:defRPr/>
            </a:pPr>
            <a:r>
              <a:rPr lang="el-GR"/>
              <a:t>Βαθμός Ικανοποίησης Σπουδών</a:t>
            </a:r>
          </a:p>
        </c:rich>
      </c:tx>
    </c:title>
    <c:plotArea>
      <c:layout/>
      <c:barChart>
        <c:barDir val="bar"/>
        <c:grouping val="clustered"/>
        <c:ser>
          <c:idx val="0"/>
          <c:order val="0"/>
          <c:cat>
            <c:strRef>
              <c:f>Φύλλο1!$E$23:$E$26</c:f>
              <c:strCache>
                <c:ptCount val="4"/>
                <c:pt idx="0">
                  <c:v>9-10</c:v>
                </c:pt>
                <c:pt idx="1">
                  <c:v>7-8</c:v>
                </c:pt>
                <c:pt idx="2">
                  <c:v>5-6</c:v>
                </c:pt>
                <c:pt idx="3">
                  <c:v>0-4</c:v>
                </c:pt>
              </c:strCache>
            </c:strRef>
          </c:cat>
          <c:val>
            <c:numRef>
              <c:f>Φύλλο1!$F$23:$F$26</c:f>
              <c:numCache>
                <c:formatCode>General</c:formatCode>
                <c:ptCount val="4"/>
              </c:numCache>
            </c:numRef>
          </c:val>
        </c:ser>
        <c:ser>
          <c:idx val="1"/>
          <c:order val="1"/>
          <c:tx>
            <c:v>Βαθμός</c:v>
          </c:tx>
          <c:cat>
            <c:strRef>
              <c:f>Φύλλο1!$E$23:$E$26</c:f>
              <c:strCache>
                <c:ptCount val="4"/>
                <c:pt idx="0">
                  <c:v>9-10</c:v>
                </c:pt>
                <c:pt idx="1">
                  <c:v>7-8</c:v>
                </c:pt>
                <c:pt idx="2">
                  <c:v>5-6</c:v>
                </c:pt>
                <c:pt idx="3">
                  <c:v>0-4</c:v>
                </c:pt>
              </c:strCache>
            </c:strRef>
          </c:cat>
          <c:val>
            <c:numRef>
              <c:f>Φύλλο1!$G$23:$G$26</c:f>
              <c:numCache>
                <c:formatCode>General</c:formatCode>
                <c:ptCount val="4"/>
                <c:pt idx="0">
                  <c:v>20</c:v>
                </c:pt>
                <c:pt idx="1">
                  <c:v>23</c:v>
                </c:pt>
                <c:pt idx="2">
                  <c:v>2</c:v>
                </c:pt>
                <c:pt idx="3">
                  <c:v>0</c:v>
                </c:pt>
              </c:numCache>
            </c:numRef>
          </c:val>
        </c:ser>
        <c:axId val="48241664"/>
        <c:axId val="49369856"/>
      </c:barChart>
      <c:catAx>
        <c:axId val="48241664"/>
        <c:scaling>
          <c:orientation val="minMax"/>
        </c:scaling>
        <c:axPos val="l"/>
        <c:majorTickMark val="none"/>
        <c:tickLblPos val="nextTo"/>
        <c:crossAx val="49369856"/>
        <c:crosses val="autoZero"/>
        <c:auto val="1"/>
        <c:lblAlgn val="ctr"/>
        <c:lblOffset val="100"/>
      </c:catAx>
      <c:valAx>
        <c:axId val="49369856"/>
        <c:scaling>
          <c:orientation val="minMax"/>
        </c:scaling>
        <c:axPos val="b"/>
        <c:majorGridlines/>
        <c:title>
          <c:tx>
            <c:rich>
              <a:bodyPr/>
              <a:lstStyle/>
              <a:p>
                <a:pPr>
                  <a:defRPr/>
                </a:pPr>
                <a:r>
                  <a:rPr lang="el-GR"/>
                  <a:t>αριθμός</a:t>
                </a:r>
                <a:r>
                  <a:rPr lang="el-GR" baseline="0"/>
                  <a:t> απαντήσεων</a:t>
                </a:r>
                <a:endParaRPr lang="el-GR"/>
              </a:p>
            </c:rich>
          </c:tx>
        </c:title>
        <c:numFmt formatCode="General" sourceLinked="1"/>
        <c:majorTickMark val="none"/>
        <c:tickLblPos val="nextTo"/>
        <c:crossAx val="48241664"/>
        <c:crosses val="autoZero"/>
        <c:crossBetween val="between"/>
      </c:valAx>
    </c:plotArea>
    <c:legend>
      <c:legendPos val="r"/>
      <c:legendEntry>
        <c:idx val="1"/>
        <c:delete val="1"/>
      </c:legendEntry>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style val="6"/>
  <c:chart>
    <c:title>
      <c:tx>
        <c:rich>
          <a:bodyPr/>
          <a:lstStyle/>
          <a:p>
            <a:pPr>
              <a:defRPr/>
            </a:pPr>
            <a:r>
              <a:rPr lang="el-GR"/>
              <a:t>Βαθμός</a:t>
            </a:r>
            <a:r>
              <a:rPr lang="el-GR" baseline="0"/>
              <a:t> Ικανοποίησης Εργασιακής Κατάστασης</a:t>
            </a:r>
            <a:endParaRPr lang="el-GR"/>
          </a:p>
        </c:rich>
      </c:tx>
    </c:title>
    <c:plotArea>
      <c:layout/>
      <c:barChart>
        <c:barDir val="bar"/>
        <c:grouping val="clustered"/>
        <c:ser>
          <c:idx val="0"/>
          <c:order val="0"/>
          <c:cat>
            <c:strRef>
              <c:f>Φύλλο1!$E$36:$E$39</c:f>
              <c:strCache>
                <c:ptCount val="4"/>
                <c:pt idx="0">
                  <c:v>9-10</c:v>
                </c:pt>
                <c:pt idx="1">
                  <c:v>7-8</c:v>
                </c:pt>
                <c:pt idx="2">
                  <c:v>5-6</c:v>
                </c:pt>
                <c:pt idx="3">
                  <c:v>0-4</c:v>
                </c:pt>
              </c:strCache>
            </c:strRef>
          </c:cat>
          <c:val>
            <c:numRef>
              <c:f>Φύλλο1!$F$36:$F$39</c:f>
              <c:numCache>
                <c:formatCode>General</c:formatCode>
                <c:ptCount val="4"/>
              </c:numCache>
            </c:numRef>
          </c:val>
        </c:ser>
        <c:ser>
          <c:idx val="1"/>
          <c:order val="1"/>
          <c:tx>
            <c:v>Βαθμός</c:v>
          </c:tx>
          <c:cat>
            <c:strRef>
              <c:f>Φύλλο1!$E$36:$E$39</c:f>
              <c:strCache>
                <c:ptCount val="4"/>
                <c:pt idx="0">
                  <c:v>9-10</c:v>
                </c:pt>
                <c:pt idx="1">
                  <c:v>7-8</c:v>
                </c:pt>
                <c:pt idx="2">
                  <c:v>5-6</c:v>
                </c:pt>
                <c:pt idx="3">
                  <c:v>0-4</c:v>
                </c:pt>
              </c:strCache>
            </c:strRef>
          </c:cat>
          <c:val>
            <c:numRef>
              <c:f>Φύλλο1!$G$36:$G$39</c:f>
              <c:numCache>
                <c:formatCode>General</c:formatCode>
                <c:ptCount val="4"/>
                <c:pt idx="0">
                  <c:v>13</c:v>
                </c:pt>
                <c:pt idx="1">
                  <c:v>14</c:v>
                </c:pt>
                <c:pt idx="2">
                  <c:v>5</c:v>
                </c:pt>
                <c:pt idx="3">
                  <c:v>6</c:v>
                </c:pt>
              </c:numCache>
            </c:numRef>
          </c:val>
        </c:ser>
        <c:axId val="47959424"/>
        <c:axId val="47969408"/>
      </c:barChart>
      <c:catAx>
        <c:axId val="47959424"/>
        <c:scaling>
          <c:orientation val="minMax"/>
        </c:scaling>
        <c:axPos val="l"/>
        <c:majorTickMark val="none"/>
        <c:tickLblPos val="nextTo"/>
        <c:crossAx val="47969408"/>
        <c:crosses val="autoZero"/>
        <c:auto val="1"/>
        <c:lblAlgn val="ctr"/>
        <c:lblOffset val="100"/>
      </c:catAx>
      <c:valAx>
        <c:axId val="47969408"/>
        <c:scaling>
          <c:orientation val="minMax"/>
        </c:scaling>
        <c:axPos val="b"/>
        <c:majorGridlines/>
        <c:title>
          <c:tx>
            <c:rich>
              <a:bodyPr/>
              <a:lstStyle/>
              <a:p>
                <a:pPr>
                  <a:defRPr/>
                </a:pPr>
                <a:r>
                  <a:rPr lang="el-GR"/>
                  <a:t>αριθμός</a:t>
                </a:r>
                <a:r>
                  <a:rPr lang="el-GR" baseline="0"/>
                  <a:t> απαντήσεων</a:t>
                </a:r>
                <a:endParaRPr lang="el-GR"/>
              </a:p>
            </c:rich>
          </c:tx>
        </c:title>
        <c:numFmt formatCode="General" sourceLinked="1"/>
        <c:majorTickMark val="none"/>
        <c:tickLblPos val="nextTo"/>
        <c:crossAx val="47959424"/>
        <c:crosses val="autoZero"/>
        <c:crossBetween val="between"/>
      </c:valAx>
    </c:plotArea>
    <c:legend>
      <c:legendPos val="r"/>
      <c:legendEntry>
        <c:idx val="1"/>
        <c:delete val="1"/>
      </c:legendEntry>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cs typeface="+mn-cs"/>
              </a:defRPr>
            </a:lvl1pPr>
          </a:lstStyle>
          <a:p>
            <a:pPr>
              <a:defRPr/>
            </a:pPr>
            <a:endParaRPr lang="el-GR"/>
          </a:p>
        </p:txBody>
      </p:sp>
      <p:sp>
        <p:nvSpPr>
          <p:cNvPr id="94211" name="Rectangle 3"/>
          <p:cNvSpPr>
            <a:spLocks noGrp="1" noChangeArrowheads="1"/>
          </p:cNvSpPr>
          <p:nvPr>
            <p:ph type="dt" sz="quarter"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cs typeface="+mn-cs"/>
              </a:defRPr>
            </a:lvl1pPr>
          </a:lstStyle>
          <a:p>
            <a:pPr>
              <a:defRPr/>
            </a:pPr>
            <a:endParaRPr lang="el-GR"/>
          </a:p>
        </p:txBody>
      </p:sp>
      <p:sp>
        <p:nvSpPr>
          <p:cNvPr id="94212" name="Rectangle 4"/>
          <p:cNvSpPr>
            <a:spLocks noGrp="1" noChangeArrowheads="1"/>
          </p:cNvSpPr>
          <p:nvPr>
            <p:ph type="ftr" sz="quarter" idx="2"/>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cs typeface="+mn-cs"/>
              </a:defRPr>
            </a:lvl1pPr>
          </a:lstStyle>
          <a:p>
            <a:pPr>
              <a:defRPr/>
            </a:pPr>
            <a:endParaRPr lang="el-GR"/>
          </a:p>
        </p:txBody>
      </p:sp>
      <p:sp>
        <p:nvSpPr>
          <p:cNvPr id="94213" name="Rectangle 5"/>
          <p:cNvSpPr>
            <a:spLocks noGrp="1" noChangeArrowheads="1"/>
          </p:cNvSpPr>
          <p:nvPr>
            <p:ph type="sldNum" sz="quarter" idx="3"/>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cs typeface="+mn-cs"/>
              </a:defRPr>
            </a:lvl1pPr>
          </a:lstStyle>
          <a:p>
            <a:pPr>
              <a:defRPr/>
            </a:pPr>
            <a:fld id="{41D2EF9C-2B5D-44AD-9DE0-77025F432FC3}"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cs typeface="+mn-cs"/>
              </a:defRPr>
            </a:lvl1pPr>
          </a:lstStyle>
          <a:p>
            <a:pPr>
              <a:defRPr/>
            </a:pPr>
            <a:endParaRPr lang="el-GR"/>
          </a:p>
        </p:txBody>
      </p:sp>
      <p:sp>
        <p:nvSpPr>
          <p:cNvPr id="73731" name="Rectangle 3"/>
          <p:cNvSpPr>
            <a:spLocks noGrp="1" noChangeArrowheads="1"/>
          </p:cNvSpPr>
          <p:nvPr>
            <p:ph type="dt"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cs typeface="+mn-cs"/>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77863" y="4716463"/>
            <a:ext cx="5426075" cy="4465637"/>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73734" name="Rectangle 6"/>
          <p:cNvSpPr>
            <a:spLocks noGrp="1" noChangeArrowheads="1"/>
          </p:cNvSpPr>
          <p:nvPr>
            <p:ph type="ftr" sz="quarter" idx="4"/>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cs typeface="+mn-cs"/>
              </a:defRPr>
            </a:lvl1pPr>
          </a:lstStyle>
          <a:p>
            <a:pPr>
              <a:defRPr/>
            </a:pPr>
            <a:endParaRPr lang="el-GR"/>
          </a:p>
        </p:txBody>
      </p:sp>
      <p:sp>
        <p:nvSpPr>
          <p:cNvPr id="73735" name="Rectangle 7"/>
          <p:cNvSpPr>
            <a:spLocks noGrp="1" noChangeArrowheads="1"/>
          </p:cNvSpPr>
          <p:nvPr>
            <p:ph type="sldNum" sz="quarter" idx="5"/>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cs typeface="+mn-cs"/>
              </a:defRPr>
            </a:lvl1pPr>
          </a:lstStyle>
          <a:p>
            <a:pPr>
              <a:defRPr/>
            </a:pPr>
            <a:fld id="{8D2B0898-E583-4687-AE5F-79C53DD33F14}"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p:cNvSpPr>
            <a:spLocks noGrp="1" noRot="1" noChangeAspect="1"/>
          </p:cNvSpPr>
          <p:nvPr>
            <p:ph type="sldImg"/>
          </p:nvPr>
        </p:nvSpPr>
        <p:spPr>
          <a:ln/>
        </p:spPr>
      </p:sp>
      <p:sp>
        <p:nvSpPr>
          <p:cNvPr id="23554" name="2 - Θέση σημειώσεων"/>
          <p:cNvSpPr>
            <a:spLocks noGrp="1"/>
          </p:cNvSpPr>
          <p:nvPr>
            <p:ph type="body" idx="1"/>
          </p:nvPr>
        </p:nvSpPr>
        <p:spPr>
          <a:noFill/>
          <a:ln/>
        </p:spPr>
        <p:txBody>
          <a:bodyPr/>
          <a:lstStyle/>
          <a:p>
            <a:endParaRPr lang="el-GR" smtClean="0"/>
          </a:p>
        </p:txBody>
      </p:sp>
      <p:sp>
        <p:nvSpPr>
          <p:cNvPr id="23555" name="3 - Θέση αριθμού διαφάνειας"/>
          <p:cNvSpPr>
            <a:spLocks noGrp="1"/>
          </p:cNvSpPr>
          <p:nvPr>
            <p:ph type="sldNum" sz="quarter" idx="5"/>
          </p:nvPr>
        </p:nvSpPr>
        <p:spPr>
          <a:noFill/>
        </p:spPr>
        <p:txBody>
          <a:bodyPr/>
          <a:lstStyle/>
          <a:p>
            <a:pPr defTabSz="914400"/>
            <a:fld id="{0B185CF4-86D2-4A6F-BE61-A6C1350A7B3F}" type="slidenum">
              <a:rPr lang="el-GR" smtClean="0">
                <a:cs typeface="Arial" charset="0"/>
              </a:rPr>
              <a:pPr defTabSz="914400"/>
              <a:t>8</a:t>
            </a:fld>
            <a:endParaRPr lang="el-G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p:cNvSpPr>
          <p:nvPr>
            <p:ph type="sldImg"/>
          </p:nvPr>
        </p:nvSpPr>
        <p:spPr>
          <a:ln/>
        </p:spPr>
      </p:sp>
      <p:sp>
        <p:nvSpPr>
          <p:cNvPr id="25602" name="2 - Θέση σημειώσεων"/>
          <p:cNvSpPr>
            <a:spLocks noGrp="1"/>
          </p:cNvSpPr>
          <p:nvPr>
            <p:ph type="body" idx="1"/>
          </p:nvPr>
        </p:nvSpPr>
        <p:spPr>
          <a:noFill/>
          <a:ln/>
        </p:spPr>
        <p:txBody>
          <a:bodyPr/>
          <a:lstStyle/>
          <a:p>
            <a:endParaRPr lang="el-GR" smtClean="0"/>
          </a:p>
        </p:txBody>
      </p:sp>
      <p:sp>
        <p:nvSpPr>
          <p:cNvPr id="25603" name="3 - Θέση αριθμού διαφάνειας"/>
          <p:cNvSpPr>
            <a:spLocks noGrp="1"/>
          </p:cNvSpPr>
          <p:nvPr>
            <p:ph type="sldNum" sz="quarter" idx="5"/>
          </p:nvPr>
        </p:nvSpPr>
        <p:spPr>
          <a:noFill/>
        </p:spPr>
        <p:txBody>
          <a:bodyPr/>
          <a:lstStyle/>
          <a:p>
            <a:pPr defTabSz="914400"/>
            <a:fld id="{A7228EE0-1A9D-4513-830D-268945FB2873}" type="slidenum">
              <a:rPr lang="el-GR" smtClean="0">
                <a:cs typeface="Arial" charset="0"/>
              </a:rPr>
              <a:pPr defTabSz="914400"/>
              <a:t>9</a:t>
            </a:fld>
            <a:endParaRPr lang="el-GR"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p:cNvSpPr>
          <p:nvPr>
            <p:ph type="sldImg"/>
          </p:nvPr>
        </p:nvSpPr>
        <p:spPr>
          <a:ln/>
        </p:spPr>
      </p:sp>
      <p:sp>
        <p:nvSpPr>
          <p:cNvPr id="27650" name="2 - Θέση σημειώσεων"/>
          <p:cNvSpPr>
            <a:spLocks noGrp="1"/>
          </p:cNvSpPr>
          <p:nvPr>
            <p:ph type="body" idx="1"/>
          </p:nvPr>
        </p:nvSpPr>
        <p:spPr>
          <a:noFill/>
          <a:ln/>
        </p:spPr>
        <p:txBody>
          <a:bodyPr/>
          <a:lstStyle/>
          <a:p>
            <a:endParaRPr lang="el-GR" smtClean="0"/>
          </a:p>
        </p:txBody>
      </p:sp>
      <p:sp>
        <p:nvSpPr>
          <p:cNvPr id="27651" name="3 - Θέση αριθμού διαφάνειας"/>
          <p:cNvSpPr>
            <a:spLocks noGrp="1"/>
          </p:cNvSpPr>
          <p:nvPr>
            <p:ph type="sldNum" sz="quarter" idx="5"/>
          </p:nvPr>
        </p:nvSpPr>
        <p:spPr>
          <a:noFill/>
        </p:spPr>
        <p:txBody>
          <a:bodyPr/>
          <a:lstStyle/>
          <a:p>
            <a:pPr defTabSz="914400"/>
            <a:fld id="{D81F8AE1-D542-48FE-A9EB-B5CACCE1C492}" type="slidenum">
              <a:rPr lang="el-GR" smtClean="0">
                <a:cs typeface="Arial" charset="0"/>
              </a:rPr>
              <a:pPr defTabSz="914400"/>
              <a:t>10</a:t>
            </a:fld>
            <a:endParaRPr lang="el-GR"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 Θέση εικόνας διαφάνειας"/>
          <p:cNvSpPr>
            <a:spLocks noGrp="1" noRot="1" noChangeAspect="1" noTextEdit="1"/>
          </p:cNvSpPr>
          <p:nvPr>
            <p:ph type="sldImg"/>
          </p:nvPr>
        </p:nvSpPr>
        <p:spPr>
          <a:ln/>
        </p:spPr>
      </p:sp>
      <p:sp>
        <p:nvSpPr>
          <p:cNvPr id="32770" name="2 - Θέση σημειώσεων"/>
          <p:cNvSpPr>
            <a:spLocks noGrp="1"/>
          </p:cNvSpPr>
          <p:nvPr>
            <p:ph type="body" idx="1"/>
          </p:nvPr>
        </p:nvSpPr>
        <p:spPr>
          <a:noFill/>
          <a:ln/>
        </p:spPr>
        <p:txBody>
          <a:bodyPr/>
          <a:lstStyle/>
          <a:p>
            <a:pPr eaLnBrk="1" hangingPunct="1"/>
            <a:endParaRPr lang="el-GR" smtClean="0"/>
          </a:p>
        </p:txBody>
      </p:sp>
      <p:sp>
        <p:nvSpPr>
          <p:cNvPr id="32771" name="3 - Θέση αριθμού διαφάνειας"/>
          <p:cNvSpPr>
            <a:spLocks noGrp="1"/>
          </p:cNvSpPr>
          <p:nvPr>
            <p:ph type="sldNum" sz="quarter" idx="5"/>
          </p:nvPr>
        </p:nvSpPr>
        <p:spPr>
          <a:noFill/>
        </p:spPr>
        <p:txBody>
          <a:bodyPr/>
          <a:lstStyle/>
          <a:p>
            <a:pPr defTabSz="912813"/>
            <a:fld id="{AB8B00BA-2EDE-476B-8E65-26FC2C4E62B0}" type="slidenum">
              <a:rPr lang="el-GR" smtClean="0">
                <a:cs typeface="Arial" charset="0"/>
              </a:rPr>
              <a:pPr defTabSz="912813"/>
              <a:t>14</a:t>
            </a:fld>
            <a:endParaRPr lang="el-GR"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Θέση εικόνας διαφάνειας"/>
          <p:cNvSpPr>
            <a:spLocks noGrp="1" noRot="1" noChangeAspect="1" noTextEdit="1"/>
          </p:cNvSpPr>
          <p:nvPr>
            <p:ph type="sldImg"/>
          </p:nvPr>
        </p:nvSpPr>
        <p:spPr>
          <a:ln/>
        </p:spPr>
      </p:sp>
      <p:sp>
        <p:nvSpPr>
          <p:cNvPr id="34818" name="2 - Θέση σημειώσεων"/>
          <p:cNvSpPr>
            <a:spLocks noGrp="1"/>
          </p:cNvSpPr>
          <p:nvPr>
            <p:ph type="body" idx="1"/>
          </p:nvPr>
        </p:nvSpPr>
        <p:spPr>
          <a:noFill/>
          <a:ln/>
        </p:spPr>
        <p:txBody>
          <a:bodyPr/>
          <a:lstStyle/>
          <a:p>
            <a:pPr eaLnBrk="1" hangingPunct="1"/>
            <a:endParaRPr lang="el-GR" smtClean="0"/>
          </a:p>
        </p:txBody>
      </p:sp>
      <p:sp>
        <p:nvSpPr>
          <p:cNvPr id="34819" name="3 - Θέση αριθμού διαφάνειας"/>
          <p:cNvSpPr>
            <a:spLocks noGrp="1"/>
          </p:cNvSpPr>
          <p:nvPr>
            <p:ph type="sldNum" sz="quarter" idx="5"/>
          </p:nvPr>
        </p:nvSpPr>
        <p:spPr>
          <a:noFill/>
        </p:spPr>
        <p:txBody>
          <a:bodyPr/>
          <a:lstStyle/>
          <a:p>
            <a:pPr defTabSz="912813"/>
            <a:fld id="{7411063F-4449-41CA-BDF6-4DDE8041C39B}" type="slidenum">
              <a:rPr lang="el-GR" smtClean="0">
                <a:cs typeface="Arial" charset="0"/>
              </a:rPr>
              <a:pPr defTabSz="912813"/>
              <a:t>15</a:t>
            </a:fld>
            <a:endParaRPr lang="el-GR"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el-GR" sz="2400">
              <a:latin typeface="Times New Roman" pitchFamily="18" charset="0"/>
              <a:cs typeface="+mn-cs"/>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el-GR" sz="2400">
              <a:latin typeface="Times New Roman" pitchFamily="18" charset="0"/>
              <a:cs typeface="+mn-cs"/>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el-GR">
              <a:latin typeface="Arial" charset="0"/>
              <a:cs typeface="+mn-cs"/>
            </a:endParaRPr>
          </a:p>
        </p:txBody>
      </p:sp>
      <p:sp>
        <p:nvSpPr>
          <p:cNvPr id="66565" name="Rectangle 5"/>
          <p:cNvSpPr>
            <a:spLocks noGrp="1" noChangeArrowheads="1"/>
          </p:cNvSpPr>
          <p:nvPr>
            <p:ph type="ctrTitle"/>
          </p:nvPr>
        </p:nvSpPr>
        <p:spPr>
          <a:xfrm>
            <a:off x="685800" y="857250"/>
            <a:ext cx="7772400" cy="2266950"/>
          </a:xfrm>
        </p:spPr>
        <p:txBody>
          <a:bodyPr anchor="ctr" anchorCtr="1"/>
          <a:lstStyle>
            <a:lvl1pPr algn="ctr">
              <a:defRPr sz="3600" i="1"/>
            </a:lvl1pPr>
          </a:lstStyle>
          <a:p>
            <a:r>
              <a:rPr lang="el-GR"/>
              <a:t>Κάντε κλικ για επεξεργασία του τίτλου</a:t>
            </a:r>
          </a:p>
        </p:txBody>
      </p:sp>
      <p:sp>
        <p:nvSpPr>
          <p:cNvPr id="665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1900"/>
            </a:lvl1pPr>
          </a:lstStyle>
          <a:p>
            <a:r>
              <a:rPr lang="el-GR"/>
              <a:t>Κάντε κλικ για να επεξεργαστείτε τον υπότιτλο του υποδείγματος</a:t>
            </a:r>
          </a:p>
        </p:txBody>
      </p:sp>
      <p:sp>
        <p:nvSpPr>
          <p:cNvPr id="7" name="Rectangle 7"/>
          <p:cNvSpPr>
            <a:spLocks noGrp="1" noChangeArrowheads="1"/>
          </p:cNvSpPr>
          <p:nvPr>
            <p:ph type="dt" sz="half" idx="10"/>
          </p:nvPr>
        </p:nvSpPr>
        <p:spPr/>
        <p:txBody>
          <a:bodyPr/>
          <a:lstStyle>
            <a:lvl1pPr>
              <a:defRPr/>
            </a:lvl1pPr>
          </a:lstStyle>
          <a:p>
            <a:pPr>
              <a:defRPr/>
            </a:pPr>
            <a:endParaRPr lang="el-GR"/>
          </a:p>
        </p:txBody>
      </p:sp>
      <p:sp>
        <p:nvSpPr>
          <p:cNvPr id="8" name="Rectangle 8"/>
          <p:cNvSpPr>
            <a:spLocks noGrp="1" noChangeArrowheads="1"/>
          </p:cNvSpPr>
          <p:nvPr>
            <p:ph type="ftr" sz="quarter" idx="11"/>
          </p:nvPr>
        </p:nvSpPr>
        <p:spPr>
          <a:xfrm>
            <a:off x="3352800" y="6391275"/>
            <a:ext cx="2895600" cy="457200"/>
          </a:xfrm>
        </p:spPr>
        <p:txBody>
          <a:bodyPr/>
          <a:lstStyle>
            <a:lvl1pPr>
              <a:defRPr smtClean="0"/>
            </a:lvl1pPr>
          </a:lstStyle>
          <a:p>
            <a:pPr>
              <a:defRPr/>
            </a:pPr>
            <a:r>
              <a:rPr lang="el-GR"/>
              <a:t>Τμήμα Διοίκησης Επιχειρήσεων</a:t>
            </a:r>
            <a:endParaRPr lang="el-G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479170BB-A3A0-40DC-9CA1-D8F29BAE767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6" name="Rectangle 6"/>
          <p:cNvSpPr>
            <a:spLocks noGrp="1" noChangeArrowheads="1"/>
          </p:cNvSpPr>
          <p:nvPr>
            <p:ph type="sldNum" sz="quarter" idx="12"/>
          </p:nvPr>
        </p:nvSpPr>
        <p:spPr>
          <a:ln/>
        </p:spPr>
        <p:txBody>
          <a:bodyPr/>
          <a:lstStyle>
            <a:lvl1pPr>
              <a:defRPr/>
            </a:lvl1pPr>
          </a:lstStyle>
          <a:p>
            <a:pPr>
              <a:defRPr/>
            </a:pPr>
            <a:fld id="{FBBC96B8-F652-4214-B82F-6F2F4EFB608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27800" y="333375"/>
            <a:ext cx="1924050" cy="57594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55650" y="333375"/>
            <a:ext cx="5619750" cy="57594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6" name="Rectangle 6"/>
          <p:cNvSpPr>
            <a:spLocks noGrp="1" noChangeArrowheads="1"/>
          </p:cNvSpPr>
          <p:nvPr>
            <p:ph type="sldNum" sz="quarter" idx="12"/>
          </p:nvPr>
        </p:nvSpPr>
        <p:spPr>
          <a:ln/>
        </p:spPr>
        <p:txBody>
          <a:bodyPr/>
          <a:lstStyle>
            <a:lvl1pPr>
              <a:defRPr/>
            </a:lvl1pPr>
          </a:lstStyle>
          <a:p>
            <a:pPr>
              <a:defRPr/>
            </a:pPr>
            <a:fld id="{D0CB9ED9-DE5A-419B-BF35-2E144609A7C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6" name="Rectangle 6"/>
          <p:cNvSpPr>
            <a:spLocks noGrp="1" noChangeArrowheads="1"/>
          </p:cNvSpPr>
          <p:nvPr>
            <p:ph type="sldNum" sz="quarter" idx="12"/>
          </p:nvPr>
        </p:nvSpPr>
        <p:spPr>
          <a:ln/>
        </p:spPr>
        <p:txBody>
          <a:bodyPr/>
          <a:lstStyle>
            <a:lvl1pPr>
              <a:defRPr/>
            </a:lvl1pPr>
          </a:lstStyle>
          <a:p>
            <a:pPr>
              <a:defRPr/>
            </a:pPr>
            <a:fld id="{12AD56E7-FFD1-4737-8AFF-ABB82F8F589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6" name="Rectangle 6"/>
          <p:cNvSpPr>
            <a:spLocks noGrp="1" noChangeArrowheads="1"/>
          </p:cNvSpPr>
          <p:nvPr>
            <p:ph type="sldNum" sz="quarter" idx="12"/>
          </p:nvPr>
        </p:nvSpPr>
        <p:spPr>
          <a:ln/>
        </p:spPr>
        <p:txBody>
          <a:bodyPr/>
          <a:lstStyle>
            <a:lvl1pPr>
              <a:defRPr/>
            </a:lvl1pPr>
          </a:lstStyle>
          <a:p>
            <a:pPr>
              <a:defRPr/>
            </a:pPr>
            <a:fld id="{AE561666-4D13-4A2D-B289-8F909B0D5A7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556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799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7" name="Rectangle 6"/>
          <p:cNvSpPr>
            <a:spLocks noGrp="1" noChangeArrowheads="1"/>
          </p:cNvSpPr>
          <p:nvPr>
            <p:ph type="sldNum" sz="quarter" idx="12"/>
          </p:nvPr>
        </p:nvSpPr>
        <p:spPr>
          <a:ln/>
        </p:spPr>
        <p:txBody>
          <a:bodyPr/>
          <a:lstStyle>
            <a:lvl1pPr>
              <a:defRPr/>
            </a:lvl1pPr>
          </a:lstStyle>
          <a:p>
            <a:pPr>
              <a:defRPr/>
            </a:pPr>
            <a:fld id="{27BCC8FE-B404-4B7D-B9C6-DAA453AE9B6D}"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9" name="Rectangle 6"/>
          <p:cNvSpPr>
            <a:spLocks noGrp="1" noChangeArrowheads="1"/>
          </p:cNvSpPr>
          <p:nvPr>
            <p:ph type="sldNum" sz="quarter" idx="12"/>
          </p:nvPr>
        </p:nvSpPr>
        <p:spPr>
          <a:ln/>
        </p:spPr>
        <p:txBody>
          <a:bodyPr/>
          <a:lstStyle>
            <a:lvl1pPr>
              <a:defRPr/>
            </a:lvl1pPr>
          </a:lstStyle>
          <a:p>
            <a:pPr>
              <a:defRPr/>
            </a:pPr>
            <a:fld id="{266744EF-531A-49A8-B969-F167AC3D7CF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5" name="Rectangle 6"/>
          <p:cNvSpPr>
            <a:spLocks noGrp="1" noChangeArrowheads="1"/>
          </p:cNvSpPr>
          <p:nvPr>
            <p:ph type="sldNum" sz="quarter" idx="12"/>
          </p:nvPr>
        </p:nvSpPr>
        <p:spPr>
          <a:ln/>
        </p:spPr>
        <p:txBody>
          <a:bodyPr/>
          <a:lstStyle>
            <a:lvl1pPr>
              <a:defRPr/>
            </a:lvl1pPr>
          </a:lstStyle>
          <a:p>
            <a:pPr>
              <a:defRPr/>
            </a:pPr>
            <a:fld id="{32CF9D2B-F4E9-4E91-A7D9-B577E143232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4" name="Rectangle 6"/>
          <p:cNvSpPr>
            <a:spLocks noGrp="1" noChangeArrowheads="1"/>
          </p:cNvSpPr>
          <p:nvPr>
            <p:ph type="sldNum" sz="quarter" idx="12"/>
          </p:nvPr>
        </p:nvSpPr>
        <p:spPr>
          <a:ln/>
        </p:spPr>
        <p:txBody>
          <a:bodyPr/>
          <a:lstStyle>
            <a:lvl1pPr>
              <a:defRPr/>
            </a:lvl1pPr>
          </a:lstStyle>
          <a:p>
            <a:pPr>
              <a:defRPr/>
            </a:pPr>
            <a:fld id="{6B236346-79A1-4B45-AD4A-5D59EBBD522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7" name="Rectangle 6"/>
          <p:cNvSpPr>
            <a:spLocks noGrp="1" noChangeArrowheads="1"/>
          </p:cNvSpPr>
          <p:nvPr>
            <p:ph type="sldNum" sz="quarter" idx="12"/>
          </p:nvPr>
        </p:nvSpPr>
        <p:spPr>
          <a:ln/>
        </p:spPr>
        <p:txBody>
          <a:bodyPr/>
          <a:lstStyle>
            <a:lvl1pPr>
              <a:defRPr/>
            </a:lvl1pPr>
          </a:lstStyle>
          <a:p>
            <a:pPr>
              <a:defRPr/>
            </a:pPr>
            <a:fld id="{B3AB8E21-69A6-4AEA-AB39-849BDCFB8E4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Τμήμα Διοίκησης Επιχειρήσεων</a:t>
            </a:r>
          </a:p>
        </p:txBody>
      </p:sp>
      <p:sp>
        <p:nvSpPr>
          <p:cNvPr id="7" name="Rectangle 6"/>
          <p:cNvSpPr>
            <a:spLocks noGrp="1" noChangeArrowheads="1"/>
          </p:cNvSpPr>
          <p:nvPr>
            <p:ph type="sldNum" sz="quarter" idx="12"/>
          </p:nvPr>
        </p:nvSpPr>
        <p:spPr>
          <a:ln/>
        </p:spPr>
        <p:txBody>
          <a:bodyPr/>
          <a:lstStyle>
            <a:lvl1pPr>
              <a:defRPr/>
            </a:lvl1pPr>
          </a:lstStyle>
          <a:p>
            <a:pPr>
              <a:defRPr/>
            </a:pPr>
            <a:fld id="{D280BD99-CAE2-4285-B1D2-CE89EA402C7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333375"/>
            <a:ext cx="7696200" cy="86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755650" y="1916113"/>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55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cs typeface="+mn-cs"/>
              </a:defRPr>
            </a:lvl1pPr>
          </a:lstStyle>
          <a:p>
            <a:pPr>
              <a:defRPr/>
            </a:pPr>
            <a:endParaRPr lang="el-GR"/>
          </a:p>
        </p:txBody>
      </p:sp>
      <p:sp>
        <p:nvSpPr>
          <p:cNvPr id="655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atin typeface="Arial" charset="0"/>
                <a:cs typeface="+mn-cs"/>
              </a:defRPr>
            </a:lvl1pPr>
          </a:lstStyle>
          <a:p>
            <a:pPr>
              <a:defRPr/>
            </a:pPr>
            <a:r>
              <a:rPr lang="el-GR"/>
              <a:t>Τμήμα Διοίκησης Επιχειρήσεων</a:t>
            </a:r>
            <a:endParaRPr lang="el-GR"/>
          </a:p>
        </p:txBody>
      </p:sp>
      <p:sp>
        <p:nvSpPr>
          <p:cNvPr id="655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cs typeface="+mn-cs"/>
              </a:defRPr>
            </a:lvl1pPr>
          </a:lstStyle>
          <a:p>
            <a:pPr>
              <a:defRPr/>
            </a:pPr>
            <a:fld id="{C009FB5F-0646-4E3E-A435-D53FACB64C81}" type="slidenum">
              <a:rPr lang="el-GR"/>
              <a:pPr>
                <a:defRPr/>
              </a:pPr>
              <a:t>‹#›</a:t>
            </a:fld>
            <a:endParaRPr lang="el-GR"/>
          </a:p>
        </p:txBody>
      </p:sp>
      <p:sp>
        <p:nvSpPr>
          <p:cNvPr id="65544" name="AutoShape 8"/>
          <p:cNvSpPr>
            <a:spLocks noChangeArrowheads="1"/>
          </p:cNvSpPr>
          <p:nvPr userDrawn="1"/>
        </p:nvSpPr>
        <p:spPr bwMode="auto">
          <a:xfrm>
            <a:off x="179388" y="188913"/>
            <a:ext cx="8823325" cy="609600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l-GR" sz="2400">
              <a:latin typeface="Times New Roman" pitchFamily="18" charset="0"/>
              <a:cs typeface="+mn-cs"/>
            </a:endParaRPr>
          </a:p>
        </p:txBody>
      </p:sp>
      <p:sp>
        <p:nvSpPr>
          <p:cNvPr id="65545" name="Line 9"/>
          <p:cNvSpPr>
            <a:spLocks noChangeShapeType="1"/>
          </p:cNvSpPr>
          <p:nvPr userDrawn="1"/>
        </p:nvSpPr>
        <p:spPr bwMode="auto">
          <a:xfrm>
            <a:off x="755650" y="1341438"/>
            <a:ext cx="7696200" cy="0"/>
          </a:xfrm>
          <a:prstGeom prst="line">
            <a:avLst/>
          </a:prstGeom>
          <a:noFill/>
          <a:ln w="38100">
            <a:solidFill>
              <a:schemeClr val="folHlink"/>
            </a:solidFill>
            <a:round/>
            <a:headEnd/>
            <a:tailEnd/>
          </a:ln>
          <a:effectLst/>
        </p:spPr>
        <p:txBody>
          <a:bodyPr/>
          <a:lstStyle/>
          <a:p>
            <a:pPr>
              <a:defRPr/>
            </a:pPr>
            <a:endParaRPr lang="el-GR" b="1">
              <a:cs typeface="+mn-cs"/>
            </a:endParaRPr>
          </a:p>
        </p:txBody>
      </p:sp>
    </p:spTree>
  </p:cSld>
  <p:clrMap bg1="lt1" tx1="dk1" bg2="lt2" tx2="dk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Lst>
  <p:hf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mbria" pitchFamily="18" charset="0"/>
        </a:defRPr>
      </a:lvl2pPr>
      <a:lvl3pPr algn="l" rtl="0" eaLnBrk="0" fontAlgn="base" hangingPunct="0">
        <a:spcBef>
          <a:spcPct val="0"/>
        </a:spcBef>
        <a:spcAft>
          <a:spcPct val="0"/>
        </a:spcAft>
        <a:defRPr sz="2800">
          <a:solidFill>
            <a:schemeClr val="tx2"/>
          </a:solidFill>
          <a:latin typeface="Cambria" pitchFamily="18" charset="0"/>
        </a:defRPr>
      </a:lvl3pPr>
      <a:lvl4pPr algn="l" rtl="0" eaLnBrk="0" fontAlgn="base" hangingPunct="0">
        <a:spcBef>
          <a:spcPct val="0"/>
        </a:spcBef>
        <a:spcAft>
          <a:spcPct val="0"/>
        </a:spcAft>
        <a:defRPr sz="2800">
          <a:solidFill>
            <a:schemeClr val="tx2"/>
          </a:solidFill>
          <a:latin typeface="Cambria" pitchFamily="18" charset="0"/>
        </a:defRPr>
      </a:lvl4pPr>
      <a:lvl5pPr algn="l" rtl="0" eaLnBrk="0" fontAlgn="base" hangingPunct="0">
        <a:spcBef>
          <a:spcPct val="0"/>
        </a:spcBef>
        <a:spcAft>
          <a:spcPct val="0"/>
        </a:spcAft>
        <a:defRPr sz="2800">
          <a:solidFill>
            <a:schemeClr val="tx2"/>
          </a:solidFill>
          <a:latin typeface="Cambria" pitchFamily="18" charset="0"/>
        </a:defRPr>
      </a:lvl5pPr>
      <a:lvl6pPr marL="457200" algn="l" rtl="0" fontAlgn="base">
        <a:spcBef>
          <a:spcPct val="0"/>
        </a:spcBef>
        <a:spcAft>
          <a:spcPct val="0"/>
        </a:spcAft>
        <a:defRPr sz="2800">
          <a:solidFill>
            <a:schemeClr val="tx2"/>
          </a:solidFill>
          <a:latin typeface="Cambria" pitchFamily="18" charset="0"/>
        </a:defRPr>
      </a:lvl6pPr>
      <a:lvl7pPr marL="914400" algn="l" rtl="0" fontAlgn="base">
        <a:spcBef>
          <a:spcPct val="0"/>
        </a:spcBef>
        <a:spcAft>
          <a:spcPct val="0"/>
        </a:spcAft>
        <a:defRPr sz="2800">
          <a:solidFill>
            <a:schemeClr val="tx2"/>
          </a:solidFill>
          <a:latin typeface="Cambria" pitchFamily="18" charset="0"/>
        </a:defRPr>
      </a:lvl7pPr>
      <a:lvl8pPr marL="1371600" algn="l" rtl="0" fontAlgn="base">
        <a:spcBef>
          <a:spcPct val="0"/>
        </a:spcBef>
        <a:spcAft>
          <a:spcPct val="0"/>
        </a:spcAft>
        <a:defRPr sz="2800">
          <a:solidFill>
            <a:schemeClr val="tx2"/>
          </a:solidFill>
          <a:latin typeface="Cambria" pitchFamily="18" charset="0"/>
        </a:defRPr>
      </a:lvl8pPr>
      <a:lvl9pPr marL="1828800" algn="l" rtl="0" fontAlgn="base">
        <a:spcBef>
          <a:spcPct val="0"/>
        </a:spcBef>
        <a:spcAft>
          <a:spcPct val="0"/>
        </a:spcAft>
        <a:defRPr sz="2800">
          <a:solidFill>
            <a:schemeClr val="tx2"/>
          </a:solidFill>
          <a:latin typeface="Cambria" pitchFamily="18"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hapco.gr/" TargetMode="External"/><Relationship Id="rId2" Type="http://schemas.openxmlformats.org/officeDocument/2006/relationships/hyperlink" Target="https://panas.aegean.gr/owa/redir.aspx?C=l4ut4msK3UmevSrlZQ7O1EetVVdMu9BI2cUUXtd69M8uve2PfNqzxZhnvmKrL656ez52SAKjWRE.&amp;URL=http://www.hatta.gr"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hyperlink" Target="https://panas.aegean.gr/owa/redir.aspx?C=l4ut4msK3UmevSrlZQ7O1EetVVdMu9BI2cUUXtd69M8uve2PfNqzxZhnvmKrL656ez52SAKjWRE.&amp;URL=http://www.eurochrie2006.gr" TargetMode="External"/><Relationship Id="rId2" Type="http://schemas.openxmlformats.org/officeDocument/2006/relationships/hyperlink" Target="https://panas.aegean.gr/owa/redir.aspx?C=l4ut4msK3UmevSrlZQ7O1EetVVdMu9BI2cUUXtd69M8uve2PfNqzxZhnvmKrL656ez52SAKjWRE.&amp;URL=http://www.ebusinessforum.gr/"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Τίτλος 1"/>
          <p:cNvSpPr>
            <a:spLocks noGrp="1"/>
          </p:cNvSpPr>
          <p:nvPr>
            <p:ph type="title"/>
          </p:nvPr>
        </p:nvSpPr>
        <p:spPr>
          <a:xfrm>
            <a:off x="1403350" y="1557338"/>
            <a:ext cx="7342188" cy="863600"/>
          </a:xfrm>
        </p:spPr>
        <p:txBody>
          <a:bodyPr/>
          <a:lstStyle/>
          <a:p>
            <a:pPr algn="ctr"/>
            <a:r>
              <a:rPr lang="el-GR" sz="2000" b="1" smtClean="0">
                <a:latin typeface="Palatino Linotype" pitchFamily="18" charset="0"/>
              </a:rPr>
              <a:t>ΠΑΝΕΠΙΣΤΗΜΙΟ ΑΙΓΑΙΟΥ</a:t>
            </a:r>
            <a:br>
              <a:rPr lang="el-GR" sz="2000" b="1" smtClean="0">
                <a:latin typeface="Palatino Linotype" pitchFamily="18" charset="0"/>
              </a:rPr>
            </a:br>
            <a:r>
              <a:rPr lang="el-GR" sz="2000" b="1" smtClean="0">
                <a:latin typeface="Palatino Linotype" pitchFamily="18" charset="0"/>
              </a:rPr>
              <a:t>ΣΧΟΛΗ ΕΠΙΣΤΗΜΩΝ ΤΗΣ ΔΙΟΙΚΗΣΗΣ</a:t>
            </a:r>
            <a:br>
              <a:rPr lang="el-GR" sz="2000" b="1" smtClean="0">
                <a:latin typeface="Palatino Linotype" pitchFamily="18" charset="0"/>
              </a:rPr>
            </a:br>
            <a:r>
              <a:rPr lang="el-GR" sz="2000" b="1" i="1" smtClean="0">
                <a:latin typeface="Palatino Linotype" pitchFamily="18" charset="0"/>
              </a:rPr>
              <a:t>ΤΜΗΜΑ ΔΙΟΙΚΗΣΗΣ ΕΠΙΧΕΙΡΗΣΕΩΝ</a:t>
            </a:r>
            <a:endParaRPr lang="el-GR" sz="2000" b="1" i="1" smtClean="0"/>
          </a:p>
        </p:txBody>
      </p:sp>
      <p:sp>
        <p:nvSpPr>
          <p:cNvPr id="3" name="Θέση περιεχομένου 2"/>
          <p:cNvSpPr>
            <a:spLocks noGrp="1"/>
          </p:cNvSpPr>
          <p:nvPr>
            <p:ph idx="1"/>
          </p:nvPr>
        </p:nvSpPr>
        <p:spPr>
          <a:xfrm>
            <a:off x="508000" y="2811463"/>
            <a:ext cx="7696200" cy="4176712"/>
          </a:xfrm>
        </p:spPr>
        <p:txBody>
          <a:bodyPr/>
          <a:lstStyle/>
          <a:p>
            <a:pPr marL="0" indent="0" algn="ctr" eaLnBrk="1" hangingPunct="1">
              <a:lnSpc>
                <a:spcPct val="80000"/>
              </a:lnSpc>
              <a:buFont typeface="Wingdings" pitchFamily="2" charset="2"/>
              <a:buNone/>
              <a:defRPr/>
            </a:pPr>
            <a:r>
              <a:rPr lang="el-GR" sz="2000" b="1" dirty="0" smtClean="0">
                <a:solidFill>
                  <a:srgbClr val="800000"/>
                </a:solidFill>
                <a:effectLst>
                  <a:outerShdw blurRad="38100" dist="38100" dir="2700000" algn="tl">
                    <a:srgbClr val="000000">
                      <a:alpha val="43137"/>
                    </a:srgbClr>
                  </a:outerShdw>
                </a:effectLst>
              </a:rPr>
              <a:t>ΔΙΑΤΜΗΜΑΤΙΚΟ ΠΡΟΓΡΑΜΜΑ </a:t>
            </a:r>
            <a:r>
              <a:rPr lang="el-GR" sz="2000" b="1" dirty="0">
                <a:solidFill>
                  <a:srgbClr val="800000"/>
                </a:solidFill>
                <a:effectLst>
                  <a:outerShdw blurRad="38100" dist="38100" dir="2700000" algn="tl">
                    <a:srgbClr val="000000">
                      <a:alpha val="43137"/>
                    </a:srgbClr>
                  </a:outerShdw>
                </a:effectLst>
              </a:rPr>
              <a:t>ΜΕΤΑΠΤΥΧΙΑΚΩΝ ΣΠΟΥΔΩΝ  </a:t>
            </a:r>
            <a:r>
              <a:rPr lang="el-GR" sz="2400" b="1" dirty="0">
                <a:solidFill>
                  <a:srgbClr val="800000"/>
                </a:solidFill>
                <a:effectLst>
                  <a:outerShdw blurRad="38100" dist="38100" dir="2700000" algn="tl">
                    <a:srgbClr val="000000">
                      <a:alpha val="43137"/>
                    </a:srgbClr>
                  </a:outerShdw>
                </a:effectLst>
              </a:rPr>
              <a:t>«ΣΧΕΔΙΑΣΜΟΣ, ΔΙΟΙΚΗΣΗ ΚΑΙ ΠΟΛΙΤΙΚΗ ΤΟΥ ΤΟΥΡΙΣΜΟΥ»</a:t>
            </a:r>
          </a:p>
          <a:p>
            <a:pPr marL="0" indent="0" eaLnBrk="1" hangingPunct="1">
              <a:lnSpc>
                <a:spcPct val="80000"/>
              </a:lnSpc>
              <a:buFont typeface="Wingdings" pitchFamily="2" charset="2"/>
              <a:buNone/>
              <a:defRPr/>
            </a:pPr>
            <a:endParaRPr lang="el-GR" sz="4800" dirty="0"/>
          </a:p>
          <a:p>
            <a:pPr marL="0" indent="0" algn="ctr" eaLnBrk="1" hangingPunct="1">
              <a:lnSpc>
                <a:spcPct val="80000"/>
              </a:lnSpc>
              <a:buFont typeface="Wingdings" pitchFamily="2" charset="2"/>
              <a:buNone/>
              <a:defRPr/>
            </a:pPr>
            <a:r>
              <a:rPr lang="el-GR" sz="2000" dirty="0"/>
              <a:t>Χίος, Δεκέμβριος </a:t>
            </a:r>
            <a:r>
              <a:rPr lang="el-GR" sz="2000" dirty="0" smtClean="0"/>
              <a:t>2013</a:t>
            </a:r>
          </a:p>
          <a:p>
            <a:pPr marL="0" indent="0" algn="ctr" eaLnBrk="1" hangingPunct="1">
              <a:lnSpc>
                <a:spcPct val="80000"/>
              </a:lnSpc>
              <a:buFont typeface="Wingdings" pitchFamily="2" charset="2"/>
              <a:buNone/>
              <a:defRPr/>
            </a:pPr>
            <a:endParaRPr lang="el-GR" sz="2000" dirty="0"/>
          </a:p>
          <a:p>
            <a:pPr marL="0" indent="0" algn="ctr" eaLnBrk="1" hangingPunct="1">
              <a:lnSpc>
                <a:spcPct val="80000"/>
              </a:lnSpc>
              <a:buFont typeface="Wingdings" pitchFamily="2" charset="2"/>
              <a:buNone/>
              <a:defRPr/>
            </a:pPr>
            <a:endParaRPr lang="el-GR" sz="2000" dirty="0"/>
          </a:p>
          <a:p>
            <a:pPr marL="0" indent="0" algn="ctr">
              <a:buFont typeface="Wingdings" pitchFamily="2" charset="2"/>
              <a:buNone/>
              <a:defRPr/>
            </a:pPr>
            <a:r>
              <a:rPr lang="el-GR" sz="1400" b="1" dirty="0"/>
              <a:t>Εισηγητής:  </a:t>
            </a:r>
            <a:r>
              <a:rPr lang="el-GR" sz="1400" i="1" dirty="0"/>
              <a:t>Λαγός Δημήτρης, </a:t>
            </a:r>
            <a:r>
              <a:rPr lang="el-GR" sz="1400" i="1" dirty="0" smtClean="0"/>
              <a:t>Διευθυντής,</a:t>
            </a:r>
          </a:p>
          <a:p>
            <a:pPr marL="0" indent="0" algn="ctr">
              <a:buFont typeface="Wingdings" pitchFamily="2" charset="2"/>
              <a:buNone/>
              <a:defRPr/>
            </a:pPr>
            <a:r>
              <a:rPr lang="el-GR" sz="1400" i="1" dirty="0" smtClean="0"/>
              <a:t>Καθηγητής </a:t>
            </a:r>
            <a:r>
              <a:rPr lang="el-GR" sz="1400" i="1" dirty="0"/>
              <a:t>Τουριστικής Οικονομικής – Διοίκησης Τουριστικών Επιχειρήσεων</a:t>
            </a:r>
          </a:p>
          <a:p>
            <a:pPr marL="0" indent="0">
              <a:buFont typeface="Wingdings" pitchFamily="2" charset="2"/>
              <a:buNone/>
              <a:defRPr/>
            </a:pPr>
            <a:endParaRPr lang="el-GR" i="1" dirty="0"/>
          </a:p>
        </p:txBody>
      </p:sp>
      <p:sp>
        <p:nvSpPr>
          <p:cNvPr id="15363" name="Θέση υποσέλιδου 3"/>
          <p:cNvSpPr>
            <a:spLocks noGrp="1"/>
          </p:cNvSpPr>
          <p:nvPr>
            <p:ph type="ftr" sz="quarter" idx="11"/>
          </p:nvPr>
        </p:nvSpPr>
        <p:spPr>
          <a:noFill/>
        </p:spPr>
        <p:txBody>
          <a:bodyPr/>
          <a:lstStyle/>
          <a:p>
            <a:r>
              <a:rPr lang="el-GR" sz="1000" b="1">
                <a:cs typeface="Arial" charset="0"/>
              </a:rPr>
              <a:t>Τμήμα Διοίκησης Επιχειρήσεων</a:t>
            </a:r>
          </a:p>
        </p:txBody>
      </p:sp>
      <p:sp>
        <p:nvSpPr>
          <p:cNvPr id="15364" name="Θέση αριθμού διαφάνειας 4"/>
          <p:cNvSpPr>
            <a:spLocks noGrp="1"/>
          </p:cNvSpPr>
          <p:nvPr>
            <p:ph type="sldNum" sz="quarter" idx="12"/>
          </p:nvPr>
        </p:nvSpPr>
        <p:spPr>
          <a:noFill/>
        </p:spPr>
        <p:txBody>
          <a:bodyPr/>
          <a:lstStyle/>
          <a:p>
            <a:fld id="{71E18EB8-244F-4325-8D39-155DC6A88DE8}" type="slidenum">
              <a:rPr lang="el-GR" smtClean="0">
                <a:cs typeface="Arial" charset="0"/>
              </a:rPr>
              <a:pPr/>
              <a:t>1</a:t>
            </a:fld>
            <a:endParaRPr lang="el-GR" smtClean="0">
              <a:cs typeface="Arial" charset="0"/>
            </a:endParaRPr>
          </a:p>
        </p:txBody>
      </p:sp>
      <p:pic>
        <p:nvPicPr>
          <p:cNvPr id="15365" name="Εικόνα 13" descr="Περιγραφή: aegeansign_min"/>
          <p:cNvPicPr>
            <a:picLocks noChangeAspect="1" noChangeArrowheads="1"/>
          </p:cNvPicPr>
          <p:nvPr/>
        </p:nvPicPr>
        <p:blipFill>
          <a:blip r:embed="rId2"/>
          <a:srcRect/>
          <a:stretch>
            <a:fillRect/>
          </a:stretch>
        </p:blipFill>
        <p:spPr bwMode="auto">
          <a:xfrm>
            <a:off x="4427538" y="260350"/>
            <a:ext cx="1152525" cy="1044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p:txBody>
          <a:bodyPr/>
          <a:lstStyle/>
          <a:p>
            <a:pPr algn="r"/>
            <a:r>
              <a:rPr lang="el-GR" b="1" i="1" smtClean="0">
                <a:solidFill>
                  <a:schemeClr val="bg1"/>
                </a:solidFill>
                <a:latin typeface="Times New Roman" pitchFamily="18" charset="0"/>
              </a:rPr>
              <a:t>πρόγραμμα </a:t>
            </a:r>
            <a:r>
              <a:rPr lang="el-GR" i="1" smtClean="0"/>
              <a:t>μαθήματα εαρινού εξαμήνου</a:t>
            </a:r>
            <a:endParaRPr lang="el-GR" i="1" smtClean="0">
              <a:solidFill>
                <a:schemeClr val="tx1"/>
              </a:solidFill>
            </a:endParaRPr>
          </a:p>
        </p:txBody>
      </p:sp>
      <p:sp>
        <p:nvSpPr>
          <p:cNvPr id="3" name="Θέση περιεχομένου 2"/>
          <p:cNvSpPr>
            <a:spLocks noGrp="1"/>
          </p:cNvSpPr>
          <p:nvPr>
            <p:ph idx="1"/>
          </p:nvPr>
        </p:nvSpPr>
        <p:spPr>
          <a:xfrm>
            <a:off x="755650" y="1484313"/>
            <a:ext cx="7696200" cy="4608512"/>
          </a:xfrm>
        </p:spPr>
        <p:txBody>
          <a:bodyPr/>
          <a:lstStyle/>
          <a:p>
            <a:pPr>
              <a:buFont typeface="Wingdings" pitchFamily="2" charset="2"/>
              <a:buNone/>
              <a:defRPr/>
            </a:pPr>
            <a:r>
              <a:rPr lang="el-GR" sz="1100" b="1" i="1" u="sng" dirty="0" smtClean="0">
                <a:solidFill>
                  <a:srgbClr val="002060"/>
                </a:solidFill>
              </a:rPr>
              <a:t>Υποχρεωτικά μαθήματα και για τις 2 κατευθύνσεις:</a:t>
            </a:r>
            <a:endParaRPr lang="el-GR" sz="1100" dirty="0" smtClean="0">
              <a:solidFill>
                <a:srgbClr val="002060"/>
              </a:solidFill>
            </a:endParaRPr>
          </a:p>
          <a:p>
            <a:pPr>
              <a:buFont typeface="Wingdings" pitchFamily="2" charset="2"/>
              <a:buNone/>
              <a:defRPr/>
            </a:pPr>
            <a:r>
              <a:rPr lang="el-GR" sz="1100" dirty="0" smtClean="0">
                <a:solidFill>
                  <a:srgbClr val="002060"/>
                </a:solidFill>
              </a:rPr>
              <a:t>1.  Τουριστική Ανάπτυξη και Πολιτική  </a:t>
            </a:r>
          </a:p>
          <a:p>
            <a:pPr>
              <a:buFont typeface="Wingdings" pitchFamily="2" charset="2"/>
              <a:buNone/>
              <a:defRPr/>
            </a:pPr>
            <a:r>
              <a:rPr lang="el-GR" sz="1100" dirty="0" smtClean="0">
                <a:solidFill>
                  <a:srgbClr val="002060"/>
                </a:solidFill>
              </a:rPr>
              <a:t>2.  Τεχνολογίες Πληροφορίας και Επικοινωνίας στον Τουρισμό </a:t>
            </a:r>
          </a:p>
          <a:p>
            <a:pPr>
              <a:buFont typeface="Wingdings" pitchFamily="2" charset="2"/>
              <a:buNone/>
              <a:defRPr/>
            </a:pPr>
            <a:r>
              <a:rPr lang="el-GR" sz="1100" dirty="0" smtClean="0">
                <a:solidFill>
                  <a:srgbClr val="002060"/>
                </a:solidFill>
              </a:rPr>
              <a:t>3.  Ανάπτυξη και Διοίκηση Ειδικών και Εναλλακτικών Μορφών Τουρισμού </a:t>
            </a:r>
          </a:p>
          <a:p>
            <a:pPr marL="0" indent="0">
              <a:buFont typeface="Wingdings" pitchFamily="2" charset="2"/>
              <a:buNone/>
              <a:defRPr/>
            </a:pPr>
            <a:r>
              <a:rPr lang="el-GR" sz="1100" dirty="0" smtClean="0">
                <a:solidFill>
                  <a:srgbClr val="002060"/>
                </a:solidFill>
              </a:rPr>
              <a:t> </a:t>
            </a:r>
          </a:p>
          <a:p>
            <a:pPr>
              <a:buFont typeface="Wingdings" pitchFamily="2" charset="2"/>
              <a:buNone/>
              <a:defRPr/>
            </a:pPr>
            <a:r>
              <a:rPr lang="el-GR" sz="1100" b="1" i="1" u="sng" dirty="0" smtClean="0">
                <a:solidFill>
                  <a:srgbClr val="002060"/>
                </a:solidFill>
              </a:rPr>
              <a:t>Κατεύθυνση «Στρατηγική»</a:t>
            </a:r>
            <a:endParaRPr lang="el-GR" sz="1100" dirty="0" smtClean="0">
              <a:solidFill>
                <a:srgbClr val="002060"/>
              </a:solidFill>
            </a:endParaRPr>
          </a:p>
          <a:p>
            <a:pPr>
              <a:buFont typeface="Wingdings" pitchFamily="2" charset="2"/>
              <a:buNone/>
              <a:defRPr/>
            </a:pPr>
            <a:r>
              <a:rPr lang="el-GR" sz="1100" i="1" u="sng" dirty="0" smtClean="0">
                <a:solidFill>
                  <a:srgbClr val="002060"/>
                </a:solidFill>
              </a:rPr>
              <a:t>Υποχρεωτικά μαθήματα της κατεύθυνσης:</a:t>
            </a:r>
            <a:endParaRPr lang="el-GR" sz="1100" dirty="0" smtClean="0">
              <a:solidFill>
                <a:srgbClr val="002060"/>
              </a:solidFill>
            </a:endParaRPr>
          </a:p>
          <a:p>
            <a:pPr>
              <a:buFont typeface="Wingdings" pitchFamily="2" charset="2"/>
              <a:buNone/>
              <a:defRPr/>
            </a:pPr>
            <a:r>
              <a:rPr lang="el-GR" sz="1100" i="1" dirty="0" smtClean="0">
                <a:solidFill>
                  <a:srgbClr val="002060"/>
                </a:solidFill>
              </a:rPr>
              <a:t>1.  </a:t>
            </a:r>
            <a:r>
              <a:rPr lang="el-GR" sz="1100" dirty="0" smtClean="0">
                <a:solidFill>
                  <a:srgbClr val="002060"/>
                </a:solidFill>
              </a:rPr>
              <a:t>Σχεδιασμός και Περιβαλλοντική Διαχείριση στον Τουρισμό </a:t>
            </a:r>
          </a:p>
          <a:p>
            <a:pPr>
              <a:buFont typeface="Wingdings" pitchFamily="2" charset="2"/>
              <a:buNone/>
              <a:defRPr/>
            </a:pPr>
            <a:r>
              <a:rPr lang="el-GR" sz="1100" dirty="0" smtClean="0">
                <a:solidFill>
                  <a:srgbClr val="002060"/>
                </a:solidFill>
              </a:rPr>
              <a:t>2.  Περιφερειακή ανάπτυξη και Τουρισμός</a:t>
            </a:r>
          </a:p>
          <a:p>
            <a:pPr>
              <a:buFont typeface="Wingdings" pitchFamily="2" charset="2"/>
              <a:buNone/>
              <a:defRPr/>
            </a:pPr>
            <a:r>
              <a:rPr lang="el-GR" sz="1100" dirty="0" smtClean="0">
                <a:solidFill>
                  <a:srgbClr val="002060"/>
                </a:solidFill>
              </a:rPr>
              <a:t>3.  Γεωγραφικά Συστήματα Πληροφοριών  </a:t>
            </a:r>
          </a:p>
          <a:p>
            <a:pPr>
              <a:buFont typeface="Wingdings" pitchFamily="2" charset="2"/>
              <a:buNone/>
              <a:defRPr/>
            </a:pPr>
            <a:r>
              <a:rPr lang="el-GR" sz="1100" i="1" u="sng" dirty="0" smtClean="0">
                <a:solidFill>
                  <a:srgbClr val="002060"/>
                </a:solidFill>
              </a:rPr>
              <a:t>Ένα μάθημα επιλογής από:</a:t>
            </a:r>
            <a:endParaRPr lang="el-GR" sz="1100" dirty="0" smtClean="0">
              <a:solidFill>
                <a:srgbClr val="002060"/>
              </a:solidFill>
            </a:endParaRPr>
          </a:p>
          <a:p>
            <a:pPr>
              <a:buFont typeface="Wingdings" pitchFamily="2" charset="2"/>
              <a:buNone/>
              <a:defRPr/>
            </a:pPr>
            <a:r>
              <a:rPr lang="el-GR" sz="1100" dirty="0" smtClean="0">
                <a:solidFill>
                  <a:srgbClr val="002060"/>
                </a:solidFill>
              </a:rPr>
              <a:t>1. Ανθρωπολογία του Τουρισμού </a:t>
            </a:r>
          </a:p>
          <a:p>
            <a:pPr>
              <a:buFont typeface="Wingdings" pitchFamily="2" charset="2"/>
              <a:buNone/>
              <a:defRPr/>
            </a:pPr>
            <a:r>
              <a:rPr lang="el-GR" sz="1100" dirty="0" smtClean="0">
                <a:solidFill>
                  <a:srgbClr val="002060"/>
                </a:solidFill>
              </a:rPr>
              <a:t>2. Το Πολιτιστικό Προϊόν στον Τουρισμό </a:t>
            </a:r>
          </a:p>
          <a:p>
            <a:pPr>
              <a:buFont typeface="Wingdings" pitchFamily="2" charset="2"/>
              <a:buNone/>
              <a:defRPr/>
            </a:pPr>
            <a:r>
              <a:rPr lang="el-GR" sz="1100" dirty="0" smtClean="0">
                <a:solidFill>
                  <a:srgbClr val="002060"/>
                </a:solidFill>
              </a:rPr>
              <a:t> </a:t>
            </a:r>
          </a:p>
          <a:p>
            <a:pPr>
              <a:buFont typeface="Wingdings" pitchFamily="2" charset="2"/>
              <a:buNone/>
              <a:defRPr/>
            </a:pPr>
            <a:r>
              <a:rPr lang="el-GR" sz="1100" b="1" i="1" u="sng" dirty="0" smtClean="0">
                <a:solidFill>
                  <a:srgbClr val="002060"/>
                </a:solidFill>
              </a:rPr>
              <a:t>Κατεύθυνση «Φιλοξενία»</a:t>
            </a:r>
            <a:endParaRPr lang="el-GR" sz="1100" dirty="0" smtClean="0">
              <a:solidFill>
                <a:srgbClr val="002060"/>
              </a:solidFill>
            </a:endParaRPr>
          </a:p>
          <a:p>
            <a:pPr>
              <a:buFont typeface="Wingdings" pitchFamily="2" charset="2"/>
              <a:buNone/>
              <a:defRPr/>
            </a:pPr>
            <a:r>
              <a:rPr lang="el-GR" sz="1100" b="1" i="1" dirty="0" smtClean="0">
                <a:solidFill>
                  <a:srgbClr val="002060"/>
                </a:solidFill>
              </a:rPr>
              <a:t> </a:t>
            </a:r>
            <a:r>
              <a:rPr lang="el-GR" sz="1100" i="1" u="sng" dirty="0" smtClean="0">
                <a:solidFill>
                  <a:srgbClr val="002060"/>
                </a:solidFill>
              </a:rPr>
              <a:t>Υποχρεωτικά μαθήματα της κατεύθυνσης:</a:t>
            </a:r>
            <a:endParaRPr lang="el-GR" sz="1100" dirty="0" smtClean="0">
              <a:solidFill>
                <a:srgbClr val="002060"/>
              </a:solidFill>
            </a:endParaRPr>
          </a:p>
          <a:p>
            <a:pPr>
              <a:buFont typeface="Wingdings" pitchFamily="2" charset="2"/>
              <a:buNone/>
              <a:defRPr/>
            </a:pPr>
            <a:r>
              <a:rPr lang="el-GR" sz="1100" dirty="0" smtClean="0">
                <a:solidFill>
                  <a:srgbClr val="002060"/>
                </a:solidFill>
              </a:rPr>
              <a:t>1. Αρχές Χρηματοοικονομικής Διοίκησης Ξενοδοχειακών Μονάδων </a:t>
            </a:r>
          </a:p>
          <a:p>
            <a:pPr>
              <a:buFont typeface="Wingdings" pitchFamily="2" charset="2"/>
              <a:buNone/>
              <a:defRPr/>
            </a:pPr>
            <a:r>
              <a:rPr lang="el-GR" sz="1100" dirty="0" smtClean="0">
                <a:solidFill>
                  <a:srgbClr val="002060"/>
                </a:solidFill>
              </a:rPr>
              <a:t>2. Διοίκηση Ανθρώπινου Δυναμικού Ξενοδοχειακών Επιχειρήσεων </a:t>
            </a:r>
          </a:p>
          <a:p>
            <a:pPr>
              <a:buFont typeface="Wingdings" pitchFamily="2" charset="2"/>
              <a:buNone/>
              <a:defRPr/>
            </a:pPr>
            <a:r>
              <a:rPr lang="el-GR" sz="1100" dirty="0" smtClean="0">
                <a:solidFill>
                  <a:srgbClr val="002060"/>
                </a:solidFill>
              </a:rPr>
              <a:t>3. Ηλεκτρονικό Επιχειρείν για Επιχειρήσεις Φιλοξενίας</a:t>
            </a:r>
          </a:p>
          <a:p>
            <a:pPr marL="0" indent="0">
              <a:buFont typeface="Wingdings" pitchFamily="2" charset="2"/>
              <a:buNone/>
              <a:defRPr/>
            </a:pPr>
            <a:r>
              <a:rPr lang="el-GR" sz="1100" dirty="0" smtClean="0">
                <a:solidFill>
                  <a:srgbClr val="002060"/>
                </a:solidFill>
              </a:rPr>
              <a:t> </a:t>
            </a:r>
            <a:r>
              <a:rPr lang="el-GR" sz="1100" i="1" u="sng" dirty="0" smtClean="0">
                <a:solidFill>
                  <a:srgbClr val="002060"/>
                </a:solidFill>
              </a:rPr>
              <a:t>Ένα μάθημα επιλογής από:</a:t>
            </a:r>
            <a:endParaRPr lang="el-GR" sz="1100" dirty="0" smtClean="0">
              <a:solidFill>
                <a:srgbClr val="002060"/>
              </a:solidFill>
            </a:endParaRPr>
          </a:p>
          <a:p>
            <a:pPr>
              <a:buFont typeface="Wingdings" pitchFamily="2" charset="2"/>
              <a:buNone/>
              <a:defRPr/>
            </a:pPr>
            <a:r>
              <a:rPr lang="el-GR" sz="1100" dirty="0" smtClean="0">
                <a:solidFill>
                  <a:srgbClr val="002060"/>
                </a:solidFill>
              </a:rPr>
              <a:t>1. Διοίκηση Λειτουργιών για Επιχειρήσεις Φιλοξενίας </a:t>
            </a:r>
          </a:p>
          <a:p>
            <a:pPr>
              <a:buFont typeface="Wingdings" pitchFamily="2" charset="2"/>
              <a:buNone/>
              <a:defRPr/>
            </a:pPr>
            <a:r>
              <a:rPr lang="el-GR" sz="1100" dirty="0" smtClean="0">
                <a:solidFill>
                  <a:srgbClr val="002060"/>
                </a:solidFill>
              </a:rPr>
              <a:t>2. Στρατηγικό Μάνατζμεντ για Επιχειρήσεις Φιλοξενίας </a:t>
            </a:r>
          </a:p>
          <a:p>
            <a:pPr marL="0" indent="0">
              <a:buFont typeface="Wingdings" pitchFamily="2" charset="2"/>
              <a:buNone/>
              <a:defRPr/>
            </a:pPr>
            <a:endParaRPr lang="el-GR" sz="1100" dirty="0">
              <a:solidFill>
                <a:srgbClr val="002060"/>
              </a:solidFill>
            </a:endParaRPr>
          </a:p>
        </p:txBody>
      </p:sp>
      <p:sp>
        <p:nvSpPr>
          <p:cNvPr id="26627" name="Θέση υποσέλιδου 3"/>
          <p:cNvSpPr>
            <a:spLocks noGrp="1"/>
          </p:cNvSpPr>
          <p:nvPr>
            <p:ph type="ftr" sz="quarter" idx="11"/>
          </p:nvPr>
        </p:nvSpPr>
        <p:spPr>
          <a:xfrm>
            <a:off x="3419475" y="6400800"/>
            <a:ext cx="2895600" cy="457200"/>
          </a:xfrm>
          <a:noFill/>
        </p:spPr>
        <p:txBody>
          <a:bodyPr/>
          <a:lstStyle/>
          <a:p>
            <a:r>
              <a:rPr lang="el-GR">
                <a:cs typeface="Arial" charset="0"/>
              </a:rPr>
              <a:t>Τμήμα Διοίκησης Επιχειρήσεων</a:t>
            </a:r>
          </a:p>
        </p:txBody>
      </p:sp>
      <p:sp>
        <p:nvSpPr>
          <p:cNvPr id="26628" name="Θέση αριθμού διαφάνειας 4"/>
          <p:cNvSpPr>
            <a:spLocks noGrp="1"/>
          </p:cNvSpPr>
          <p:nvPr>
            <p:ph type="sldNum" sz="quarter" idx="12"/>
          </p:nvPr>
        </p:nvSpPr>
        <p:spPr>
          <a:noFill/>
        </p:spPr>
        <p:txBody>
          <a:bodyPr/>
          <a:lstStyle/>
          <a:p>
            <a:fld id="{9A072E0C-DB9E-4AA1-88F5-5E335F423EE5}" type="slidenum">
              <a:rPr lang="el-GR" smtClean="0">
                <a:cs typeface="Arial" charset="0"/>
              </a:rPr>
              <a:pPr/>
              <a:t>10</a:t>
            </a:fld>
            <a:endParaRPr lang="el-GR" smtClean="0">
              <a:cs typeface="Arial" charset="0"/>
            </a:endParaRPr>
          </a:p>
        </p:txBody>
      </p:sp>
      <p:pic>
        <p:nvPicPr>
          <p:cNvPr id="26629" name="Picture 8" descr="LOGO MASTER GR2"/>
          <p:cNvPicPr>
            <a:picLocks noChangeAspect="1" noChangeArrowheads="1"/>
          </p:cNvPicPr>
          <p:nvPr/>
        </p:nvPicPr>
        <p:blipFill>
          <a:blip r:embed="rId3"/>
          <a:srcRect/>
          <a:stretch>
            <a:fillRect/>
          </a:stretch>
        </p:blipFill>
        <p:spPr bwMode="auto">
          <a:xfrm>
            <a:off x="762000" y="228600"/>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a:xfrm>
            <a:off x="1042988" y="434975"/>
            <a:ext cx="7696200" cy="863600"/>
          </a:xfrm>
        </p:spPr>
        <p:txBody>
          <a:bodyPr/>
          <a:lstStyle/>
          <a:p>
            <a:pPr algn="r"/>
            <a:r>
              <a:rPr lang="el-GR" i="1" smtClean="0"/>
              <a:t>επιλογή μεταπτυχιακών φοιτητών</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28675"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28676" name="Θέση αριθμού διαφάνειας 4"/>
          <p:cNvSpPr>
            <a:spLocks noGrp="1"/>
          </p:cNvSpPr>
          <p:nvPr>
            <p:ph type="sldNum" sz="quarter" idx="12"/>
          </p:nvPr>
        </p:nvSpPr>
        <p:spPr>
          <a:noFill/>
        </p:spPr>
        <p:txBody>
          <a:bodyPr/>
          <a:lstStyle/>
          <a:p>
            <a:fld id="{7698B853-A2C6-401F-A6C4-26A0E2B0273A}" type="slidenum">
              <a:rPr lang="el-GR" smtClean="0">
                <a:cs typeface="Arial" charset="0"/>
              </a:rPr>
              <a:pPr/>
              <a:t>11</a:t>
            </a:fld>
            <a:endParaRPr lang="el-GR" smtClean="0">
              <a:cs typeface="Arial" charset="0"/>
            </a:endParaRPr>
          </a:p>
        </p:txBody>
      </p:sp>
      <p:pic>
        <p:nvPicPr>
          <p:cNvPr id="28677"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28678"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9" name="Rectangle 9"/>
          <p:cNvSpPr>
            <a:spLocks noChangeArrowheads="1"/>
          </p:cNvSpPr>
          <p:nvPr/>
        </p:nvSpPr>
        <p:spPr bwMode="auto">
          <a:xfrm>
            <a:off x="755650" y="1844675"/>
            <a:ext cx="8001000" cy="3713163"/>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spAutoFit/>
          </a:bodyPr>
          <a:lstStyle>
            <a:lvl1pPr marL="376238" indent="-376238">
              <a:defRPr sz="2400">
                <a:solidFill>
                  <a:schemeClr val="tx1"/>
                </a:solidFill>
                <a:latin typeface="Times New Roman" panose="02020603050405020304" pitchFamily="18" charset="0"/>
              </a:defRPr>
            </a:lvl1pPr>
            <a:lvl2pPr marL="1430338">
              <a:defRPr sz="2400">
                <a:solidFill>
                  <a:schemeClr val="tx1"/>
                </a:solidFill>
                <a:latin typeface="Times New Roman" panose="02020603050405020304" pitchFamily="18" charset="0"/>
              </a:defRPr>
            </a:lvl2pPr>
            <a:lvl3pPr marL="1620838">
              <a:defRPr sz="2400">
                <a:solidFill>
                  <a:schemeClr val="tx1"/>
                </a:solidFill>
                <a:latin typeface="Times New Roman" panose="02020603050405020304" pitchFamily="18" charset="0"/>
              </a:defRPr>
            </a:lvl3pPr>
            <a:lvl4pPr marL="1811338">
              <a:defRPr sz="2400">
                <a:solidFill>
                  <a:schemeClr val="tx1"/>
                </a:solidFill>
                <a:latin typeface="Times New Roman" panose="02020603050405020304" pitchFamily="18" charset="0"/>
              </a:defRPr>
            </a:lvl4pPr>
            <a:lvl5pPr marL="2001838">
              <a:defRPr sz="2400">
                <a:solidFill>
                  <a:schemeClr val="tx1"/>
                </a:solidFill>
                <a:latin typeface="Times New Roman" panose="02020603050405020304" pitchFamily="18" charset="0"/>
              </a:defRPr>
            </a:lvl5pPr>
            <a:lvl6pPr marL="2459038" fontAlgn="base">
              <a:spcBef>
                <a:spcPct val="0"/>
              </a:spcBef>
              <a:spcAft>
                <a:spcPct val="0"/>
              </a:spcAft>
              <a:defRPr sz="2400">
                <a:solidFill>
                  <a:schemeClr val="tx1"/>
                </a:solidFill>
                <a:latin typeface="Times New Roman" panose="02020603050405020304" pitchFamily="18" charset="0"/>
              </a:defRPr>
            </a:lvl6pPr>
            <a:lvl7pPr marL="2916238" fontAlgn="base">
              <a:spcBef>
                <a:spcPct val="0"/>
              </a:spcBef>
              <a:spcAft>
                <a:spcPct val="0"/>
              </a:spcAft>
              <a:defRPr sz="2400">
                <a:solidFill>
                  <a:schemeClr val="tx1"/>
                </a:solidFill>
                <a:latin typeface="Times New Roman" panose="02020603050405020304" pitchFamily="18" charset="0"/>
              </a:defRPr>
            </a:lvl7pPr>
            <a:lvl8pPr marL="3373438" fontAlgn="base">
              <a:spcBef>
                <a:spcPct val="0"/>
              </a:spcBef>
              <a:spcAft>
                <a:spcPct val="0"/>
              </a:spcAft>
              <a:defRPr sz="2400">
                <a:solidFill>
                  <a:schemeClr val="tx1"/>
                </a:solidFill>
                <a:latin typeface="Times New Roman" panose="02020603050405020304" pitchFamily="18" charset="0"/>
              </a:defRPr>
            </a:lvl8pPr>
            <a:lvl9pPr marL="3830638" fontAlgn="base">
              <a:spcBef>
                <a:spcPct val="0"/>
              </a:spcBef>
              <a:spcAft>
                <a:spcPct val="0"/>
              </a:spcAft>
              <a:defRPr sz="2400">
                <a:solidFill>
                  <a:schemeClr val="tx1"/>
                </a:solidFill>
                <a:latin typeface="Times New Roman" panose="02020603050405020304" pitchFamily="18" charset="0"/>
              </a:defRPr>
            </a:lvl9pPr>
          </a:lstStyle>
          <a:p>
            <a:pPr marL="342900" indent="-342900" algn="just" eaLnBrk="0" hangingPunct="0">
              <a:lnSpc>
                <a:spcPct val="140000"/>
              </a:lnSpc>
              <a:buClr>
                <a:srgbClr val="FF9900"/>
              </a:buClr>
              <a:buSzPct val="160000"/>
              <a:buFont typeface="Arial" panose="020B0604020202020204" pitchFamily="34" charset="0"/>
              <a:buChar char="•"/>
              <a:defRPr/>
            </a:pPr>
            <a:r>
              <a:rPr lang="el-GR" dirty="0">
                <a:solidFill>
                  <a:srgbClr val="002060"/>
                </a:solidFill>
                <a:cs typeface="+mn-cs"/>
              </a:rPr>
              <a:t>Στο Μεταπτυχιακό γίνονται δεκτοί, μετά από συνεκτίμηση των τυπικών και ουσιαστικών προσόντων, </a:t>
            </a:r>
            <a:r>
              <a:rPr lang="el-GR" dirty="0" smtClean="0">
                <a:solidFill>
                  <a:srgbClr val="002060"/>
                </a:solidFill>
                <a:cs typeface="+mn-cs"/>
              </a:rPr>
              <a:t>απόφοιτοι ΑΕΙ </a:t>
            </a:r>
            <a:r>
              <a:rPr lang="el-GR" dirty="0">
                <a:solidFill>
                  <a:srgbClr val="002060"/>
                </a:solidFill>
                <a:cs typeface="+mn-cs"/>
              </a:rPr>
              <a:t>της ημεδαπής ή της αλλοδαπής, καθώς και απόφοιτοι </a:t>
            </a:r>
            <a:r>
              <a:rPr lang="el-GR" dirty="0" smtClean="0">
                <a:solidFill>
                  <a:srgbClr val="002060"/>
                </a:solidFill>
                <a:cs typeface="+mn-cs"/>
              </a:rPr>
              <a:t>ΑΤΕΙ.</a:t>
            </a:r>
          </a:p>
          <a:p>
            <a:pPr marL="0" indent="0" algn="just" eaLnBrk="0" hangingPunct="0">
              <a:lnSpc>
                <a:spcPct val="140000"/>
              </a:lnSpc>
              <a:buClr>
                <a:srgbClr val="FF9900"/>
              </a:buClr>
              <a:buSzPct val="160000"/>
              <a:defRPr/>
            </a:pPr>
            <a:endParaRPr lang="el-GR" dirty="0">
              <a:solidFill>
                <a:srgbClr val="002060"/>
              </a:solidFill>
              <a:cs typeface="+mn-cs"/>
            </a:endParaRPr>
          </a:p>
          <a:p>
            <a:pPr marL="342900" indent="-342900" algn="just" eaLnBrk="0" hangingPunct="0">
              <a:lnSpc>
                <a:spcPct val="140000"/>
              </a:lnSpc>
              <a:buClr>
                <a:srgbClr val="FF9900"/>
              </a:buClr>
              <a:buSzPct val="160000"/>
              <a:buFont typeface="Arial" panose="020B0604020202020204" pitchFamily="34" charset="0"/>
              <a:buChar char="•"/>
              <a:defRPr/>
            </a:pPr>
            <a:r>
              <a:rPr lang="el-GR" dirty="0" smtClean="0">
                <a:solidFill>
                  <a:srgbClr val="002060"/>
                </a:solidFill>
                <a:cs typeface="+mn-cs"/>
              </a:rPr>
              <a:t>Οι </a:t>
            </a:r>
            <a:r>
              <a:rPr lang="el-GR" dirty="0">
                <a:solidFill>
                  <a:srgbClr val="002060"/>
                </a:solidFill>
                <a:cs typeface="+mn-cs"/>
              </a:rPr>
              <a:t>επιτυχόντες μεταπτυχιακοί φοιτητές υποχρεούνται να καταβάλουν σε δόσεις, το ποσό των 3.500 ευρώ,  ως δίδακτρα κατά τη διάρκεια του πρώτου έτους σπουδών.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9">
                                            <p:txEl>
                                              <p:pRg st="2" end="2"/>
                                            </p:txEl>
                                          </p:spTgt>
                                        </p:tgtEl>
                                        <p:attrNameLst>
                                          <p:attrName>style.visibility</p:attrName>
                                        </p:attrNameLst>
                                      </p:cBhvr>
                                      <p:to>
                                        <p:strVal val="visible"/>
                                      </p:to>
                                    </p:set>
                                    <p:animEffect transition="in" filter="dissolve">
                                      <p:cBhvr>
                                        <p:cTn id="11"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advAuto="200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a:xfrm>
            <a:off x="1042988" y="434975"/>
            <a:ext cx="7696200" cy="863600"/>
          </a:xfrm>
        </p:spPr>
        <p:txBody>
          <a:bodyPr/>
          <a:lstStyle/>
          <a:p>
            <a:pPr algn="r"/>
            <a:r>
              <a:rPr lang="el-GR" i="1" smtClean="0"/>
              <a:t>κριτήρια επιλογής</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29699"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29700" name="Θέση αριθμού διαφάνειας 4"/>
          <p:cNvSpPr>
            <a:spLocks noGrp="1"/>
          </p:cNvSpPr>
          <p:nvPr>
            <p:ph type="sldNum" sz="quarter" idx="12"/>
          </p:nvPr>
        </p:nvSpPr>
        <p:spPr>
          <a:noFill/>
        </p:spPr>
        <p:txBody>
          <a:bodyPr/>
          <a:lstStyle/>
          <a:p>
            <a:fld id="{2E44B08C-82F1-4E68-9A67-039294505D3A}" type="slidenum">
              <a:rPr lang="el-GR" smtClean="0">
                <a:cs typeface="Arial" charset="0"/>
              </a:rPr>
              <a:pPr/>
              <a:t>12</a:t>
            </a:fld>
            <a:endParaRPr lang="el-GR" smtClean="0">
              <a:cs typeface="Arial" charset="0"/>
            </a:endParaRPr>
          </a:p>
        </p:txBody>
      </p:sp>
      <p:pic>
        <p:nvPicPr>
          <p:cNvPr id="29701"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29702"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11" name="Rectangle 15"/>
          <p:cNvSpPr>
            <a:spLocks noChangeArrowheads="1"/>
          </p:cNvSpPr>
          <p:nvPr/>
        </p:nvSpPr>
        <p:spPr bwMode="auto">
          <a:xfrm>
            <a:off x="684213" y="1484313"/>
            <a:ext cx="8207375" cy="45243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76250" indent="-376238">
              <a:defRPr sz="2400">
                <a:solidFill>
                  <a:schemeClr val="tx1"/>
                </a:solidFill>
                <a:latin typeface="Times New Roman" panose="02020603050405020304" pitchFamily="18" charset="0"/>
              </a:defRPr>
            </a:lvl1pPr>
            <a:lvl2pPr marL="666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marL="442912" indent="-342900" algn="just" eaLnBrk="0" hangingPunct="0">
              <a:lnSpc>
                <a:spcPct val="14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Η γενική βαθμολογία του πτυχίου.</a:t>
            </a: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Η επίδοση </a:t>
            </a:r>
            <a:r>
              <a:rPr lang="el-GR" dirty="0">
                <a:solidFill>
                  <a:srgbClr val="002060"/>
                </a:solidFill>
                <a:cs typeface="+mn-cs"/>
              </a:rPr>
              <a:t>σε προπτυχιακά μαθήματα σχετικά με την </a:t>
            </a:r>
            <a:r>
              <a:rPr lang="el-GR" dirty="0" smtClean="0">
                <a:solidFill>
                  <a:srgbClr val="002060"/>
                </a:solidFill>
                <a:cs typeface="+mn-cs"/>
              </a:rPr>
              <a:t>ειδίκευση.</a:t>
            </a:r>
            <a:endParaRPr lang="el-GR" dirty="0">
              <a:solidFill>
                <a:srgbClr val="002060"/>
              </a:solidFill>
              <a:cs typeface="+mn-cs"/>
            </a:endParaRP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Η αποδεδειγμένη </a:t>
            </a:r>
            <a:r>
              <a:rPr lang="el-GR" dirty="0">
                <a:solidFill>
                  <a:srgbClr val="002060"/>
                </a:solidFill>
                <a:cs typeface="+mn-cs"/>
              </a:rPr>
              <a:t>γνώση της </a:t>
            </a:r>
            <a:r>
              <a:rPr lang="el-GR" dirty="0" smtClean="0">
                <a:solidFill>
                  <a:srgbClr val="002060"/>
                </a:solidFill>
                <a:cs typeface="+mn-cs"/>
              </a:rPr>
              <a:t>Αγγλικής.</a:t>
            </a: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Η προηγούμενη </a:t>
            </a:r>
            <a:r>
              <a:rPr lang="el-GR" dirty="0">
                <a:solidFill>
                  <a:srgbClr val="002060"/>
                </a:solidFill>
                <a:cs typeface="+mn-cs"/>
              </a:rPr>
              <a:t>ερευνητική </a:t>
            </a:r>
            <a:r>
              <a:rPr lang="el-GR" dirty="0" smtClean="0">
                <a:solidFill>
                  <a:srgbClr val="002060"/>
                </a:solidFill>
                <a:cs typeface="+mn-cs"/>
              </a:rPr>
              <a:t>δραστηριότητα.</a:t>
            </a:r>
            <a:endParaRPr lang="el-GR" dirty="0">
              <a:solidFill>
                <a:srgbClr val="002060"/>
              </a:solidFill>
              <a:cs typeface="+mn-cs"/>
            </a:endParaRP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Οι συστατικές επιστολές. </a:t>
            </a:r>
            <a:endParaRPr lang="el-GR" dirty="0">
              <a:solidFill>
                <a:srgbClr val="002060"/>
              </a:solidFill>
              <a:cs typeface="+mn-cs"/>
            </a:endParaRP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Η προσωπική συνέντευξη. </a:t>
            </a:r>
            <a:endParaRPr lang="el-GR" dirty="0">
              <a:solidFill>
                <a:srgbClr val="002060"/>
              </a:solidFill>
              <a:cs typeface="+mn-cs"/>
            </a:endParaRPr>
          </a:p>
          <a:p>
            <a:pPr marL="442912" indent="-342900" algn="just" eaLnBrk="0" hangingPunct="0">
              <a:lnSpc>
                <a:spcPct val="70000"/>
              </a:lnSpc>
              <a:spcBef>
                <a:spcPct val="50000"/>
              </a:spcBef>
              <a:buClr>
                <a:srgbClr val="FF9900"/>
              </a:buClr>
              <a:buSzPct val="160000"/>
              <a:buFont typeface="Arial" panose="020B0604020202020204" pitchFamily="34" charset="0"/>
              <a:buChar char="•"/>
              <a:defRPr/>
            </a:pPr>
            <a:r>
              <a:rPr lang="el-GR" dirty="0" smtClean="0">
                <a:solidFill>
                  <a:srgbClr val="002060"/>
                </a:solidFill>
                <a:cs typeface="+mn-cs"/>
              </a:rPr>
              <a:t>Κάθε </a:t>
            </a:r>
            <a:r>
              <a:rPr lang="el-GR" dirty="0">
                <a:solidFill>
                  <a:srgbClr val="002060"/>
                </a:solidFill>
                <a:cs typeface="+mn-cs"/>
              </a:rPr>
              <a:t>άλλο στοιχείο σχετικό με τα προσόντα του/της </a:t>
            </a:r>
            <a:endParaRPr lang="el-GR" dirty="0" smtClean="0">
              <a:solidFill>
                <a:srgbClr val="002060"/>
              </a:solidFill>
              <a:cs typeface="+mn-cs"/>
            </a:endParaRPr>
          </a:p>
          <a:p>
            <a:pPr marL="442912" indent="-342900" algn="just" eaLnBrk="0" hangingPunct="0">
              <a:lnSpc>
                <a:spcPct val="70000"/>
              </a:lnSpc>
              <a:spcBef>
                <a:spcPct val="50000"/>
              </a:spcBef>
              <a:buClr>
                <a:srgbClr val="FF9900"/>
              </a:buClr>
              <a:buSzPct val="160000"/>
              <a:defRPr/>
            </a:pPr>
            <a:r>
              <a:rPr lang="el-GR" dirty="0" smtClean="0">
                <a:solidFill>
                  <a:srgbClr val="002060"/>
                </a:solidFill>
                <a:cs typeface="+mn-cs"/>
              </a:rPr>
              <a:t>    υποψηφίου/ας </a:t>
            </a:r>
            <a:r>
              <a:rPr lang="el-GR" dirty="0">
                <a:solidFill>
                  <a:srgbClr val="002060"/>
                </a:solidFill>
                <a:cs typeface="+mn-cs"/>
              </a:rPr>
              <a:t>που αποδεικνύονται με δικαιολογητικά.</a:t>
            </a:r>
          </a:p>
          <a:p>
            <a:pPr algn="ctr" eaLnBrk="0" hangingPunct="0">
              <a:spcBef>
                <a:spcPct val="50000"/>
              </a:spcBef>
              <a:defRPr/>
            </a:pPr>
            <a:r>
              <a:rPr lang="el-GR" dirty="0" smtClean="0">
                <a:solidFill>
                  <a:srgbClr val="002060"/>
                </a:solidFill>
                <a:cs typeface="+mn-cs"/>
              </a:rPr>
              <a:t> </a:t>
            </a:r>
            <a:endParaRPr lang="en-US" b="1" u="sng" dirty="0">
              <a:solidFill>
                <a:srgbClr val="00206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dissolve">
                                      <p:cBhvr>
                                        <p:cTn id="11" dur="500"/>
                                        <p:tgtEl>
                                          <p:spTgt spid="11">
                                            <p:txEl>
                                              <p:pRg st="1" end="1"/>
                                            </p:txEl>
                                          </p:spTgt>
                                        </p:tgtEl>
                                      </p:cBhvr>
                                    </p:animEffect>
                                  </p:childTnLst>
                                </p:cTn>
                              </p:par>
                            </p:childTnLst>
                          </p:cTn>
                        </p:par>
                        <p:par>
                          <p:cTn id="12" fill="hold">
                            <p:stCondLst>
                              <p:cond delay="5000"/>
                            </p:stCondLst>
                            <p:childTnLst>
                              <p:par>
                                <p:cTn id="13" presetID="9" presetClass="entr" presetSubtype="0" fill="hold" grpId="0" nodeType="afterEffect">
                                  <p:stCondLst>
                                    <p:cond delay="200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dissolve">
                                      <p:cBhvr>
                                        <p:cTn id="15" dur="500"/>
                                        <p:tgtEl>
                                          <p:spTgt spid="11">
                                            <p:txEl>
                                              <p:pRg st="2" end="2"/>
                                            </p:txEl>
                                          </p:spTgt>
                                        </p:tgtEl>
                                      </p:cBhvr>
                                    </p:animEffect>
                                  </p:childTnLst>
                                </p:cTn>
                              </p:par>
                            </p:childTnLst>
                          </p:cTn>
                        </p:par>
                        <p:par>
                          <p:cTn id="16" fill="hold">
                            <p:stCondLst>
                              <p:cond delay="7500"/>
                            </p:stCondLst>
                            <p:childTnLst>
                              <p:par>
                                <p:cTn id="17" presetID="9" presetClass="entr" presetSubtype="0" fill="hold" grpId="0" nodeType="afterEffect">
                                  <p:stCondLst>
                                    <p:cond delay="200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dissolve">
                                      <p:cBhvr>
                                        <p:cTn id="19" dur="500"/>
                                        <p:tgtEl>
                                          <p:spTgt spid="11">
                                            <p:txEl>
                                              <p:pRg st="3" end="3"/>
                                            </p:txEl>
                                          </p:spTgt>
                                        </p:tgtEl>
                                      </p:cBhvr>
                                    </p:animEffect>
                                  </p:childTnLst>
                                </p:cTn>
                              </p:par>
                            </p:childTnLst>
                          </p:cTn>
                        </p:par>
                        <p:par>
                          <p:cTn id="20" fill="hold">
                            <p:stCondLst>
                              <p:cond delay="10000"/>
                            </p:stCondLst>
                            <p:childTnLst>
                              <p:par>
                                <p:cTn id="21" presetID="9" presetClass="entr" presetSubtype="0" fill="hold" grpId="0" nodeType="afterEffect">
                                  <p:stCondLst>
                                    <p:cond delay="200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dissolve">
                                      <p:cBhvr>
                                        <p:cTn id="23" dur="500"/>
                                        <p:tgtEl>
                                          <p:spTgt spid="11">
                                            <p:txEl>
                                              <p:pRg st="4" end="4"/>
                                            </p:txEl>
                                          </p:spTgt>
                                        </p:tgtEl>
                                      </p:cBhvr>
                                    </p:animEffect>
                                  </p:childTnLst>
                                </p:cTn>
                              </p:par>
                            </p:childTnLst>
                          </p:cTn>
                        </p:par>
                        <p:par>
                          <p:cTn id="24" fill="hold">
                            <p:stCondLst>
                              <p:cond delay="12500"/>
                            </p:stCondLst>
                            <p:childTnLst>
                              <p:par>
                                <p:cTn id="25" presetID="9" presetClass="entr" presetSubtype="0" fill="hold" grpId="0" nodeType="afterEffect">
                                  <p:stCondLst>
                                    <p:cond delay="200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dissolve">
                                      <p:cBhvr>
                                        <p:cTn id="27" dur="500"/>
                                        <p:tgtEl>
                                          <p:spTgt spid="11">
                                            <p:txEl>
                                              <p:pRg st="5" end="5"/>
                                            </p:txEl>
                                          </p:spTgt>
                                        </p:tgtEl>
                                      </p:cBhvr>
                                    </p:animEffect>
                                  </p:childTnLst>
                                </p:cTn>
                              </p:par>
                            </p:childTnLst>
                          </p:cTn>
                        </p:par>
                        <p:par>
                          <p:cTn id="28" fill="hold">
                            <p:stCondLst>
                              <p:cond delay="15000"/>
                            </p:stCondLst>
                            <p:childTnLst>
                              <p:par>
                                <p:cTn id="29" presetID="9" presetClass="entr" presetSubtype="0" fill="hold" grpId="0" nodeType="afterEffect">
                                  <p:stCondLst>
                                    <p:cond delay="2000"/>
                                  </p:stCondLst>
                                  <p:childTnLst>
                                    <p:set>
                                      <p:cBhvr>
                                        <p:cTn id="30" dur="1" fill="hold">
                                          <p:stCondLst>
                                            <p:cond delay="0"/>
                                          </p:stCondLst>
                                        </p:cTn>
                                        <p:tgtEl>
                                          <p:spTgt spid="11">
                                            <p:txEl>
                                              <p:pRg st="6" end="6"/>
                                            </p:txEl>
                                          </p:spTgt>
                                        </p:tgtEl>
                                        <p:attrNameLst>
                                          <p:attrName>style.visibility</p:attrName>
                                        </p:attrNameLst>
                                      </p:cBhvr>
                                      <p:to>
                                        <p:strVal val="visible"/>
                                      </p:to>
                                    </p:set>
                                    <p:animEffect transition="in" filter="dissolve">
                                      <p:cBhvr>
                                        <p:cTn id="31" dur="500"/>
                                        <p:tgtEl>
                                          <p:spTgt spid="11">
                                            <p:txEl>
                                              <p:pRg st="6" end="6"/>
                                            </p:txEl>
                                          </p:spTgt>
                                        </p:tgtEl>
                                      </p:cBhvr>
                                    </p:animEffect>
                                  </p:childTnLst>
                                </p:cTn>
                              </p:par>
                            </p:childTnLst>
                          </p:cTn>
                        </p:par>
                        <p:par>
                          <p:cTn id="32" fill="hold">
                            <p:stCondLst>
                              <p:cond delay="17500"/>
                            </p:stCondLst>
                            <p:childTnLst>
                              <p:par>
                                <p:cTn id="33" presetID="9" presetClass="entr" presetSubtype="0" fill="hold" grpId="0" nodeType="afterEffect">
                                  <p:stCondLst>
                                    <p:cond delay="2000"/>
                                  </p:stCondLst>
                                  <p:childTnLst>
                                    <p:set>
                                      <p:cBhvr>
                                        <p:cTn id="34" dur="1" fill="hold">
                                          <p:stCondLst>
                                            <p:cond delay="0"/>
                                          </p:stCondLst>
                                        </p:cTn>
                                        <p:tgtEl>
                                          <p:spTgt spid="11">
                                            <p:txEl>
                                              <p:pRg st="7" end="7"/>
                                            </p:txEl>
                                          </p:spTgt>
                                        </p:tgtEl>
                                        <p:attrNameLst>
                                          <p:attrName>style.visibility</p:attrName>
                                        </p:attrNameLst>
                                      </p:cBhvr>
                                      <p:to>
                                        <p:strVal val="visible"/>
                                      </p:to>
                                    </p:set>
                                    <p:animEffect transition="in" filter="dissolve">
                                      <p:cBhvr>
                                        <p:cTn id="35" dur="500"/>
                                        <p:tgtEl>
                                          <p:spTgt spid="11">
                                            <p:txEl>
                                              <p:pRg st="7" end="7"/>
                                            </p:txEl>
                                          </p:spTgt>
                                        </p:tgtEl>
                                      </p:cBhvr>
                                    </p:animEffect>
                                  </p:childTnLst>
                                </p:cTn>
                              </p:par>
                            </p:childTnLst>
                          </p:cTn>
                        </p:par>
                        <p:par>
                          <p:cTn id="36" fill="hold">
                            <p:stCondLst>
                              <p:cond delay="20000"/>
                            </p:stCondLst>
                            <p:childTnLst>
                              <p:par>
                                <p:cTn id="37" presetID="9" presetClass="entr" presetSubtype="0" fill="hold" grpId="0" nodeType="afterEffect">
                                  <p:stCondLst>
                                    <p:cond delay="2000"/>
                                  </p:stCondLst>
                                  <p:childTnLst>
                                    <p:set>
                                      <p:cBhvr>
                                        <p:cTn id="38" dur="1" fill="hold">
                                          <p:stCondLst>
                                            <p:cond delay="0"/>
                                          </p:stCondLst>
                                        </p:cTn>
                                        <p:tgtEl>
                                          <p:spTgt spid="11">
                                            <p:txEl>
                                              <p:pRg st="8" end="8"/>
                                            </p:txEl>
                                          </p:spTgt>
                                        </p:tgtEl>
                                        <p:attrNameLst>
                                          <p:attrName>style.visibility</p:attrName>
                                        </p:attrNameLst>
                                      </p:cBhvr>
                                      <p:to>
                                        <p:strVal val="visible"/>
                                      </p:to>
                                    </p:set>
                                    <p:animEffect transition="in" filter="dissolve">
                                      <p:cBhvr>
                                        <p:cTn id="39"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advAuto="2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Θέση υποσέλιδου 3"/>
          <p:cNvSpPr>
            <a:spLocks noGrp="1"/>
          </p:cNvSpPr>
          <p:nvPr>
            <p:ph type="ftr" sz="quarter" idx="11"/>
          </p:nvPr>
        </p:nvSpPr>
        <p:spPr>
          <a:xfrm>
            <a:off x="3419475" y="6400800"/>
            <a:ext cx="2895600" cy="457200"/>
          </a:xfrm>
          <a:noFill/>
        </p:spPr>
        <p:txBody>
          <a:bodyPr/>
          <a:lstStyle/>
          <a:p>
            <a:r>
              <a:rPr lang="el-GR">
                <a:cs typeface="Arial" charset="0"/>
              </a:rPr>
              <a:t>Τμήμα Διοίκησης Επιχειρήσεων</a:t>
            </a:r>
          </a:p>
        </p:txBody>
      </p:sp>
      <p:sp>
        <p:nvSpPr>
          <p:cNvPr id="30722" name="Θέση αριθμού διαφάνειας 4"/>
          <p:cNvSpPr>
            <a:spLocks noGrp="1"/>
          </p:cNvSpPr>
          <p:nvPr>
            <p:ph type="sldNum" sz="quarter" idx="12"/>
          </p:nvPr>
        </p:nvSpPr>
        <p:spPr>
          <a:noFill/>
        </p:spPr>
        <p:txBody>
          <a:bodyPr/>
          <a:lstStyle/>
          <a:p>
            <a:fld id="{76A8A111-D05D-4A53-BD91-8E503C27EFE5}" type="slidenum">
              <a:rPr lang="el-GR" smtClean="0">
                <a:cs typeface="Arial" charset="0"/>
              </a:rPr>
              <a:pPr/>
              <a:t>13</a:t>
            </a:fld>
            <a:endParaRPr lang="el-GR" smtClean="0">
              <a:cs typeface="Arial" charset="0"/>
            </a:endParaRPr>
          </a:p>
        </p:txBody>
      </p:sp>
      <p:pic>
        <p:nvPicPr>
          <p:cNvPr id="30723" name="Picture 8" descr="LOGO MASTER GR2"/>
          <p:cNvPicPr>
            <a:picLocks noChangeAspect="1" noChangeArrowheads="1"/>
          </p:cNvPicPr>
          <p:nvPr/>
        </p:nvPicPr>
        <p:blipFill>
          <a:blip r:embed="rId2"/>
          <a:srcRect/>
          <a:stretch>
            <a:fillRect/>
          </a:stretch>
        </p:blipFill>
        <p:spPr bwMode="auto">
          <a:xfrm>
            <a:off x="762000" y="228600"/>
            <a:ext cx="3048000" cy="520700"/>
          </a:xfrm>
          <a:prstGeom prst="rect">
            <a:avLst/>
          </a:prstGeom>
          <a:noFill/>
          <a:ln w="9525">
            <a:noFill/>
            <a:miter lim="800000"/>
            <a:headEnd/>
            <a:tailEnd/>
          </a:ln>
        </p:spPr>
      </p:pic>
      <p:sp>
        <p:nvSpPr>
          <p:cNvPr id="7" name="Rectangle 10"/>
          <p:cNvSpPr>
            <a:spLocks noGrp="1" noChangeArrowheads="1"/>
          </p:cNvSpPr>
          <p:nvPr>
            <p:ph idx="1"/>
          </p:nvPr>
        </p:nvSpPr>
        <p:spPr>
          <a:xfrm>
            <a:off x="755650" y="1484313"/>
            <a:ext cx="7696200" cy="3897312"/>
          </a:xfrm>
        </p:spPr>
        <p:txBody>
          <a:bodyPr lIns="92075" tIns="46038" rIns="92075" bIns="46038">
            <a:spAutoFit/>
          </a:bodyPr>
          <a:lstStyle/>
          <a:p>
            <a:pPr>
              <a:lnSpc>
                <a:spcPct val="190000"/>
              </a:lnSpc>
              <a:buClr>
                <a:srgbClr val="FF9900"/>
              </a:buClr>
              <a:buSzPct val="160000"/>
              <a:buFont typeface="Arial" charset="0"/>
              <a:buChar char="•"/>
            </a:pPr>
            <a:r>
              <a:rPr lang="el-GR" sz="2400" smtClean="0">
                <a:solidFill>
                  <a:srgbClr val="002060"/>
                </a:solidFill>
                <a:latin typeface="Times New Roman" pitchFamily="18" charset="0"/>
                <a:cs typeface="Times New Roman" pitchFamily="18" charset="0"/>
              </a:rPr>
              <a:t>Δυνατότητα</a:t>
            </a:r>
            <a:r>
              <a:rPr lang="el-GR" sz="2400" smtClean="0">
                <a:solidFill>
                  <a:srgbClr val="002060"/>
                </a:solidFill>
                <a:latin typeface="Times New Roman" pitchFamily="18" charset="0"/>
              </a:rPr>
              <a:t> στέγασης των φοιτητών σε εστίες.</a:t>
            </a:r>
          </a:p>
          <a:p>
            <a:pPr>
              <a:lnSpc>
                <a:spcPct val="190000"/>
              </a:lnSpc>
              <a:buClr>
                <a:srgbClr val="FF9900"/>
              </a:buClr>
              <a:buSzPct val="160000"/>
              <a:buFont typeface="Arial" charset="0"/>
              <a:buChar char="•"/>
            </a:pPr>
            <a:r>
              <a:rPr lang="el-GR" sz="2400" smtClean="0">
                <a:solidFill>
                  <a:srgbClr val="002060"/>
                </a:solidFill>
                <a:latin typeface="Times New Roman" pitchFamily="18" charset="0"/>
              </a:rPr>
              <a:t>Υγειονομική περίθαλψη.</a:t>
            </a:r>
          </a:p>
          <a:p>
            <a:pPr>
              <a:lnSpc>
                <a:spcPct val="190000"/>
              </a:lnSpc>
              <a:buClr>
                <a:srgbClr val="FF9900"/>
              </a:buClr>
              <a:buSzPct val="160000"/>
              <a:buFont typeface="Arial" charset="0"/>
              <a:buChar char="•"/>
            </a:pPr>
            <a:r>
              <a:rPr lang="el-GR" sz="2400" smtClean="0">
                <a:solidFill>
                  <a:srgbClr val="002060"/>
                </a:solidFill>
                <a:latin typeface="Times New Roman" pitchFamily="18" charset="0"/>
              </a:rPr>
              <a:t>Σίτιση στη φοιτητική λέσχη.</a:t>
            </a:r>
          </a:p>
          <a:p>
            <a:pPr>
              <a:lnSpc>
                <a:spcPct val="190000"/>
              </a:lnSpc>
              <a:buClr>
                <a:srgbClr val="FF9900"/>
              </a:buClr>
              <a:buSzPct val="160000"/>
              <a:buFont typeface="Arial" charset="0"/>
              <a:buChar char="•"/>
            </a:pPr>
            <a:r>
              <a:rPr lang="el-GR" sz="2400" smtClean="0">
                <a:solidFill>
                  <a:srgbClr val="002060"/>
                </a:solidFill>
                <a:latin typeface="Times New Roman" pitchFamily="18" charset="0"/>
              </a:rPr>
              <a:t>Εκπτώσεις σε εισιτήρια μέσων μαζικής μεταφοράς.</a:t>
            </a:r>
          </a:p>
          <a:p>
            <a:pPr>
              <a:lnSpc>
                <a:spcPct val="190000"/>
              </a:lnSpc>
              <a:buClr>
                <a:srgbClr val="FF9900"/>
              </a:buClr>
              <a:buSzPct val="160000"/>
              <a:buFont typeface="Arial" charset="0"/>
              <a:buChar char="•"/>
            </a:pPr>
            <a:r>
              <a:rPr lang="el-GR" sz="2400" smtClean="0">
                <a:solidFill>
                  <a:srgbClr val="002060"/>
                </a:solidFill>
                <a:latin typeface="Times New Roman" pitchFamily="18" charset="0"/>
              </a:rPr>
              <a:t>Έκδοση φοιτητικής ταυτότητας.</a:t>
            </a:r>
          </a:p>
        </p:txBody>
      </p:sp>
      <p:sp>
        <p:nvSpPr>
          <p:cNvPr id="8" name="Τίτλος 1"/>
          <p:cNvSpPr txBox="1">
            <a:spLocks/>
          </p:cNvSpPr>
          <p:nvPr/>
        </p:nvSpPr>
        <p:spPr bwMode="auto">
          <a:xfrm>
            <a:off x="755650" y="476250"/>
            <a:ext cx="7696200" cy="863600"/>
          </a:xfrm>
          <a:prstGeom prst="rect">
            <a:avLst/>
          </a:prstGeom>
          <a:noFill/>
          <a:ln w="9525">
            <a:noFill/>
            <a:miter lim="800000"/>
            <a:headEnd/>
            <a:tailEnd/>
          </a:ln>
        </p:spPr>
        <p:txBody>
          <a:bodyPr anchor="b"/>
          <a:lstStyle/>
          <a:p>
            <a:pPr algn="r" eaLnBrk="0" hangingPunct="0">
              <a:defRPr/>
            </a:pPr>
            <a:r>
              <a:rPr lang="el-GR" sz="2800" i="1" kern="0" dirty="0">
                <a:solidFill>
                  <a:schemeClr val="tx2"/>
                </a:solidFill>
                <a:latin typeface="+mj-lt"/>
                <a:ea typeface="+mj-ea"/>
                <a:cs typeface="+mj-cs"/>
              </a:rPr>
              <a:t>φοιτητική μέριμνα</a:t>
            </a:r>
            <a:endParaRPr lang="el-GR" sz="2800" i="1"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childTnLst>
                          </p:cTn>
                        </p:par>
                        <p:par>
                          <p:cTn id="12" fill="hold">
                            <p:stCondLst>
                              <p:cond delay="5000"/>
                            </p:stCondLst>
                            <p:childTnLst>
                              <p:par>
                                <p:cTn id="13" presetID="9" presetClass="entr" presetSubtype="0" fill="hold" grpId="0" nodeType="afterEffect">
                                  <p:stCondLst>
                                    <p:cond delay="20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childTnLst>
                          </p:cTn>
                        </p:par>
                        <p:par>
                          <p:cTn id="16" fill="hold">
                            <p:stCondLst>
                              <p:cond delay="7500"/>
                            </p:stCondLst>
                            <p:childTnLst>
                              <p:par>
                                <p:cTn id="17" presetID="9" presetClass="entr" presetSubtype="0" fill="hold" grpId="0" nodeType="afterEffect">
                                  <p:stCondLst>
                                    <p:cond delay="20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dissolve">
                                      <p:cBhvr>
                                        <p:cTn id="19" dur="500"/>
                                        <p:tgtEl>
                                          <p:spTgt spid="7">
                                            <p:txEl>
                                              <p:pRg st="3" end="3"/>
                                            </p:txEl>
                                          </p:spTgt>
                                        </p:tgtEl>
                                      </p:cBhvr>
                                    </p:animEffect>
                                  </p:childTnLst>
                                </p:cTn>
                              </p:par>
                            </p:childTnLst>
                          </p:cTn>
                        </p:par>
                        <p:par>
                          <p:cTn id="20" fill="hold">
                            <p:stCondLst>
                              <p:cond delay="10000"/>
                            </p:stCondLst>
                            <p:childTnLst>
                              <p:par>
                                <p:cTn id="21" presetID="9" presetClass="entr" presetSubtype="0" fill="hold" grpId="0" nodeType="afterEffect">
                                  <p:stCondLst>
                                    <p:cond delay="200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dissolve">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advAuto="200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971550" y="476250"/>
            <a:ext cx="7696200" cy="863600"/>
          </a:xfrm>
        </p:spPr>
        <p:txBody>
          <a:bodyPr/>
          <a:lstStyle/>
          <a:p>
            <a:pPr algn="r"/>
            <a:r>
              <a:rPr lang="el-GR" smtClean="0"/>
              <a:t/>
            </a:r>
            <a:br>
              <a:rPr lang="el-GR" smtClean="0"/>
            </a:br>
            <a:r>
              <a:rPr lang="el-GR" i="1" smtClean="0"/>
              <a:t>Αριθμός συμμετασχόντων ανά έτος</a:t>
            </a:r>
          </a:p>
        </p:txBody>
      </p:sp>
      <p:sp>
        <p:nvSpPr>
          <p:cNvPr id="31746" name="Rectangle 3"/>
          <p:cNvSpPr>
            <a:spLocks noGrp="1" noChangeArrowheads="1"/>
          </p:cNvSpPr>
          <p:nvPr>
            <p:ph type="body" idx="1"/>
          </p:nvPr>
        </p:nvSpPr>
        <p:spPr>
          <a:xfrm>
            <a:off x="806450" y="1700213"/>
            <a:ext cx="7696200" cy="4176712"/>
          </a:xfrm>
        </p:spPr>
        <p:txBody>
          <a:bodyPr/>
          <a:lstStyle/>
          <a:p>
            <a:pPr marL="0" indent="0">
              <a:lnSpc>
                <a:spcPct val="150000"/>
              </a:lnSpc>
              <a:spcBef>
                <a:spcPct val="0"/>
              </a:spcBef>
              <a:buClr>
                <a:schemeClr val="tx1"/>
              </a:buClr>
              <a:buFont typeface="Wingdings" pitchFamily="2" charset="2"/>
              <a:buNone/>
            </a:pPr>
            <a:r>
              <a:rPr lang="el-GR" sz="2100" smtClean="0"/>
              <a:t>.</a:t>
            </a:r>
          </a:p>
        </p:txBody>
      </p:sp>
      <p:pic>
        <p:nvPicPr>
          <p:cNvPr id="31747" name="Picture 8" descr="LOGO MASTER GR2"/>
          <p:cNvPicPr>
            <a:picLocks noChangeAspect="1" noChangeArrowheads="1"/>
          </p:cNvPicPr>
          <p:nvPr/>
        </p:nvPicPr>
        <p:blipFill>
          <a:blip r:embed="rId3"/>
          <a:srcRect/>
          <a:stretch>
            <a:fillRect/>
          </a:stretch>
        </p:blipFill>
        <p:spPr bwMode="auto">
          <a:xfrm>
            <a:off x="804863" y="225425"/>
            <a:ext cx="3048000" cy="520700"/>
          </a:xfrm>
          <a:prstGeom prst="rect">
            <a:avLst/>
          </a:prstGeom>
          <a:noFill/>
          <a:ln w="9525">
            <a:noFill/>
            <a:miter lim="800000"/>
            <a:headEnd/>
            <a:tailEnd/>
          </a:ln>
        </p:spPr>
      </p:pic>
      <p:sp>
        <p:nvSpPr>
          <p:cNvPr id="31748" name="Θέση αριθμού διαφάνειας 4"/>
          <p:cNvSpPr txBox="1">
            <a:spLocks/>
          </p:cNvSpPr>
          <p:nvPr/>
        </p:nvSpPr>
        <p:spPr bwMode="auto">
          <a:xfrm>
            <a:off x="6858000" y="6400800"/>
            <a:ext cx="1600200" cy="457200"/>
          </a:xfrm>
          <a:prstGeom prst="rect">
            <a:avLst/>
          </a:prstGeom>
          <a:noFill/>
          <a:ln w="9525">
            <a:noFill/>
            <a:miter lim="800000"/>
            <a:headEnd/>
            <a:tailEnd/>
          </a:ln>
        </p:spPr>
        <p:txBody>
          <a:bodyPr/>
          <a:lstStyle/>
          <a:p>
            <a:pPr algn="ctr"/>
            <a:fld id="{C097F389-315D-47AC-891D-CF7485825D9C}" type="slidenum">
              <a:rPr lang="el-GR" sz="1400">
                <a:latin typeface="Arial" charset="0"/>
              </a:rPr>
              <a:pPr algn="ctr"/>
              <a:t>14</a:t>
            </a:fld>
            <a:endParaRPr lang="el-GR" sz="1400">
              <a:latin typeface="Arial" charset="0"/>
            </a:endParaRPr>
          </a:p>
        </p:txBody>
      </p:sp>
      <p:sp>
        <p:nvSpPr>
          <p:cNvPr id="31749" name="Θέση υποσέλιδου 3"/>
          <p:cNvSpPr txBox="1">
            <a:spLocks/>
          </p:cNvSpPr>
          <p:nvPr/>
        </p:nvSpPr>
        <p:spPr bwMode="auto">
          <a:xfrm>
            <a:off x="3352800" y="6403975"/>
            <a:ext cx="2895600" cy="457200"/>
          </a:xfrm>
          <a:prstGeom prst="rect">
            <a:avLst/>
          </a:prstGeom>
          <a:noFill/>
          <a:ln w="9525">
            <a:noFill/>
            <a:miter lim="800000"/>
            <a:headEnd/>
            <a:tailEnd/>
          </a:ln>
        </p:spPr>
        <p:txBody>
          <a:bodyPr/>
          <a:lstStyle/>
          <a:p>
            <a:pPr algn="ctr"/>
            <a:r>
              <a:rPr lang="el-GR" sz="1400">
                <a:latin typeface="Arial" charset="0"/>
              </a:rPr>
              <a:t>Τμήμα Διοίκησης Επιχειρήσεων</a:t>
            </a:r>
          </a:p>
        </p:txBody>
      </p:sp>
      <p:pic>
        <p:nvPicPr>
          <p:cNvPr id="31750" name="Picture 2"/>
          <p:cNvPicPr>
            <a:picLocks noChangeAspect="1" noChangeArrowheads="1"/>
          </p:cNvPicPr>
          <p:nvPr/>
        </p:nvPicPr>
        <p:blipFill>
          <a:blip r:embed="rId4"/>
          <a:srcRect/>
          <a:stretch>
            <a:fillRect/>
          </a:stretch>
        </p:blipFill>
        <p:spPr bwMode="auto">
          <a:xfrm>
            <a:off x="323850" y="1470025"/>
            <a:ext cx="8582025" cy="440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588963" y="441325"/>
            <a:ext cx="7870825" cy="863600"/>
          </a:xfrm>
        </p:spPr>
        <p:txBody>
          <a:bodyPr/>
          <a:lstStyle/>
          <a:p>
            <a:pPr algn="ctr"/>
            <a:r>
              <a:rPr lang="el-GR" smtClean="0"/>
              <a:t/>
            </a:r>
            <a:br>
              <a:rPr lang="el-GR" smtClean="0"/>
            </a:br>
            <a:r>
              <a:rPr lang="el-GR" smtClean="0"/>
              <a:t>                               </a:t>
            </a:r>
            <a:r>
              <a:rPr lang="el-GR" i="1" smtClean="0"/>
              <a:t>Αριθμός συμμετασχόντων ανά έτος</a:t>
            </a:r>
          </a:p>
        </p:txBody>
      </p:sp>
      <p:pic>
        <p:nvPicPr>
          <p:cNvPr id="33794" name="Picture 8" descr="LOGO MASTER GR2"/>
          <p:cNvPicPr>
            <a:picLocks noChangeAspect="1" noChangeArrowheads="1"/>
          </p:cNvPicPr>
          <p:nvPr/>
        </p:nvPicPr>
        <p:blipFill>
          <a:blip r:embed="rId3"/>
          <a:srcRect/>
          <a:stretch>
            <a:fillRect/>
          </a:stretch>
        </p:blipFill>
        <p:spPr bwMode="auto">
          <a:xfrm>
            <a:off x="804863" y="225425"/>
            <a:ext cx="3048000" cy="520700"/>
          </a:xfrm>
          <a:prstGeom prst="rect">
            <a:avLst/>
          </a:prstGeom>
          <a:noFill/>
          <a:ln w="9525">
            <a:noFill/>
            <a:miter lim="800000"/>
            <a:headEnd/>
            <a:tailEnd/>
          </a:ln>
        </p:spPr>
      </p:pic>
      <p:sp>
        <p:nvSpPr>
          <p:cNvPr id="33795" name="6 - Ορθογώνιο"/>
          <p:cNvSpPr>
            <a:spLocks noChangeArrowheads="1"/>
          </p:cNvSpPr>
          <p:nvPr/>
        </p:nvSpPr>
        <p:spPr bwMode="auto">
          <a:xfrm>
            <a:off x="7451725" y="6381750"/>
            <a:ext cx="384175" cy="307975"/>
          </a:xfrm>
          <a:prstGeom prst="rect">
            <a:avLst/>
          </a:prstGeom>
          <a:noFill/>
          <a:ln w="9525">
            <a:noFill/>
            <a:miter lim="800000"/>
            <a:headEnd/>
            <a:tailEnd/>
          </a:ln>
        </p:spPr>
        <p:txBody>
          <a:bodyPr>
            <a:spAutoFit/>
          </a:bodyPr>
          <a:lstStyle/>
          <a:p>
            <a:fld id="{AF63FE13-F998-4932-9A94-84A3C48594A9}" type="slidenum">
              <a:rPr lang="el-GR" sz="1400">
                <a:latin typeface="Arial" charset="0"/>
              </a:rPr>
              <a:pPr/>
              <a:t>15</a:t>
            </a:fld>
            <a:endParaRPr lang="el-GR" sz="1400"/>
          </a:p>
        </p:txBody>
      </p:sp>
      <p:sp>
        <p:nvSpPr>
          <p:cNvPr id="33796" name="Θέση υποσέλιδου 3"/>
          <p:cNvSpPr txBox="1">
            <a:spLocks/>
          </p:cNvSpPr>
          <p:nvPr/>
        </p:nvSpPr>
        <p:spPr bwMode="auto">
          <a:xfrm>
            <a:off x="3352800" y="6403975"/>
            <a:ext cx="2895600" cy="457200"/>
          </a:xfrm>
          <a:prstGeom prst="rect">
            <a:avLst/>
          </a:prstGeom>
          <a:noFill/>
          <a:ln w="9525">
            <a:noFill/>
            <a:miter lim="800000"/>
            <a:headEnd/>
            <a:tailEnd/>
          </a:ln>
        </p:spPr>
        <p:txBody>
          <a:bodyPr/>
          <a:lstStyle/>
          <a:p>
            <a:pPr algn="ctr"/>
            <a:r>
              <a:rPr lang="el-GR" sz="1400">
                <a:latin typeface="Arial" charset="0"/>
              </a:rPr>
              <a:t>Τμήμα Διοίκησης Επιχειρήσεων</a:t>
            </a:r>
          </a:p>
        </p:txBody>
      </p:sp>
      <p:graphicFrame>
        <p:nvGraphicFramePr>
          <p:cNvPr id="10" name="1 - Γράφημα"/>
          <p:cNvGraphicFramePr/>
          <p:nvPr/>
        </p:nvGraphicFramePr>
        <p:xfrm>
          <a:off x="395536" y="1412776"/>
          <a:ext cx="8496944" cy="468052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p:cNvSpPr>
            <a:spLocks noGrp="1"/>
          </p:cNvSpPr>
          <p:nvPr>
            <p:ph type="title"/>
          </p:nvPr>
        </p:nvSpPr>
        <p:spPr>
          <a:xfrm>
            <a:off x="395288" y="1196975"/>
            <a:ext cx="7759700" cy="503238"/>
          </a:xfrm>
        </p:spPr>
        <p:txBody>
          <a:bodyPr/>
          <a:lstStyle/>
          <a:p>
            <a:pPr algn="r"/>
            <a:r>
              <a:rPr lang="el-GR" i="1" smtClean="0"/>
              <a:t>Εγγεγραμμένοι φοιτητές ανά κατεύθυνση</a:t>
            </a:r>
            <a:br>
              <a:rPr lang="el-GR" i="1" smtClean="0"/>
            </a:br>
            <a:r>
              <a:rPr lang="el-GR" sz="1000" i="1" smtClean="0"/>
              <a:t>ΣΥΝΟΛΟ: 187</a:t>
            </a:r>
            <a:br>
              <a:rPr lang="el-GR" sz="1000" i="1" smtClean="0"/>
            </a:br>
            <a:r>
              <a:rPr lang="el-GR" sz="1000" i="1" smtClean="0"/>
              <a:t>ΦΙΛΟΞΕΝΙΑ: 101</a:t>
            </a:r>
            <a:br>
              <a:rPr lang="el-GR" sz="1000" i="1" smtClean="0"/>
            </a:br>
            <a:r>
              <a:rPr lang="el-GR" sz="1000" i="1" smtClean="0"/>
              <a:t>ΣΧΕΔΙΑΣΜΟΣ: 86</a:t>
            </a:r>
            <a:endParaRPr lang="el-GR" i="1" smtClean="0"/>
          </a:p>
        </p:txBody>
      </p:sp>
      <p:sp>
        <p:nvSpPr>
          <p:cNvPr id="35842"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35843" name="Θέση αριθμού διαφάνειας 4"/>
          <p:cNvSpPr>
            <a:spLocks noGrp="1"/>
          </p:cNvSpPr>
          <p:nvPr>
            <p:ph type="sldNum" sz="quarter" idx="12"/>
          </p:nvPr>
        </p:nvSpPr>
        <p:spPr>
          <a:noFill/>
        </p:spPr>
        <p:txBody>
          <a:bodyPr/>
          <a:lstStyle/>
          <a:p>
            <a:fld id="{8A45DC01-F6FF-4811-BF52-A07FF94D512F}" type="slidenum">
              <a:rPr lang="el-GR" smtClean="0">
                <a:cs typeface="Arial" charset="0"/>
              </a:rPr>
              <a:pPr/>
              <a:t>16</a:t>
            </a:fld>
            <a:endParaRPr lang="el-GR" smtClean="0">
              <a:cs typeface="Arial" charset="0"/>
            </a:endParaRPr>
          </a:p>
        </p:txBody>
      </p:sp>
      <p:pic>
        <p:nvPicPr>
          <p:cNvPr id="35844" name="Picture 8" descr="LOGO MASTER GR2"/>
          <p:cNvPicPr>
            <a:picLocks noChangeAspect="1" noChangeArrowheads="1"/>
          </p:cNvPicPr>
          <p:nvPr/>
        </p:nvPicPr>
        <p:blipFill>
          <a:blip r:embed="rId2"/>
          <a:srcRect/>
          <a:stretch>
            <a:fillRect/>
          </a:stretch>
        </p:blipFill>
        <p:spPr bwMode="auto">
          <a:xfrm>
            <a:off x="762000" y="228600"/>
            <a:ext cx="3048000" cy="520700"/>
          </a:xfrm>
          <a:prstGeom prst="rect">
            <a:avLst/>
          </a:prstGeom>
          <a:noFill/>
          <a:ln w="9525">
            <a:noFill/>
            <a:miter lim="800000"/>
            <a:headEnd/>
            <a:tailEnd/>
          </a:ln>
        </p:spPr>
      </p:pic>
      <p:graphicFrame>
        <p:nvGraphicFramePr>
          <p:cNvPr id="7" name="1 - Γράφημα"/>
          <p:cNvGraphicFramePr/>
          <p:nvPr/>
        </p:nvGraphicFramePr>
        <p:xfrm>
          <a:off x="611560" y="1700808"/>
          <a:ext cx="8208911" cy="44635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p:cNvSpPr>
            <a:spLocks noGrp="1"/>
          </p:cNvSpPr>
          <p:nvPr>
            <p:ph type="title"/>
          </p:nvPr>
        </p:nvSpPr>
        <p:spPr/>
        <p:txBody>
          <a:bodyPr/>
          <a:lstStyle/>
          <a:p>
            <a:pPr algn="r"/>
            <a:r>
              <a:rPr lang="el-GR" smtClean="0"/>
              <a:t/>
            </a:r>
            <a:br>
              <a:rPr lang="el-GR" smtClean="0"/>
            </a:br>
            <a:r>
              <a:rPr lang="el-GR" smtClean="0"/>
              <a:t/>
            </a:r>
            <a:br>
              <a:rPr lang="el-GR" smtClean="0"/>
            </a:br>
            <a:r>
              <a:rPr lang="el-GR" smtClean="0"/>
              <a:t/>
            </a:r>
            <a:br>
              <a:rPr lang="el-GR" smtClean="0"/>
            </a:br>
            <a:r>
              <a:rPr lang="el-GR" i="1" smtClean="0"/>
              <a:t>Η Διοίκηση του ΔΠΜΣ: Μέλη της ΕΔΕ</a:t>
            </a:r>
          </a:p>
        </p:txBody>
      </p:sp>
      <p:sp>
        <p:nvSpPr>
          <p:cNvPr id="36866" name="Θέση περιεχομένου 2"/>
          <p:cNvSpPr>
            <a:spLocks noGrp="1"/>
          </p:cNvSpPr>
          <p:nvPr>
            <p:ph idx="1"/>
          </p:nvPr>
        </p:nvSpPr>
        <p:spPr/>
        <p:txBody>
          <a:bodyPr/>
          <a:lstStyle/>
          <a:p>
            <a:r>
              <a:rPr lang="el-GR" sz="2400" smtClean="0">
                <a:solidFill>
                  <a:srgbClr val="002060"/>
                </a:solidFill>
              </a:rPr>
              <a:t>Λαγός Δημήτριος, Καθηγητής ΤΔΕ, Διευθυντής </a:t>
            </a:r>
          </a:p>
          <a:p>
            <a:r>
              <a:rPr lang="el-GR" sz="2400" smtClean="0">
                <a:solidFill>
                  <a:srgbClr val="002060"/>
                </a:solidFill>
              </a:rPr>
              <a:t>Τσάρτας Πάρις, Καθηγητής ΤΔΕ</a:t>
            </a:r>
          </a:p>
          <a:p>
            <a:r>
              <a:rPr lang="el-GR" sz="2400" smtClean="0">
                <a:solidFill>
                  <a:srgbClr val="002060"/>
                </a:solidFill>
              </a:rPr>
              <a:t>Παπαθεοδώρου Ανδρέας, Αναπλ. Καθηγητής ΤΔΕ</a:t>
            </a:r>
          </a:p>
          <a:p>
            <a:r>
              <a:rPr lang="el-GR" sz="2400" smtClean="0">
                <a:solidFill>
                  <a:srgbClr val="002060"/>
                </a:solidFill>
              </a:rPr>
              <a:t>Τερκενλή Θεανώ, Αναπλ. Καθηγήτρια ΤΓ</a:t>
            </a:r>
          </a:p>
          <a:p>
            <a:r>
              <a:rPr lang="el-GR" sz="2400" smtClean="0">
                <a:solidFill>
                  <a:srgbClr val="002060"/>
                </a:solidFill>
              </a:rPr>
              <a:t>Κουκούλας Σωτήρης, Επίκ. Καθηγητής ΤΓ</a:t>
            </a:r>
          </a:p>
          <a:p>
            <a:r>
              <a:rPr lang="el-GR" sz="2400" smtClean="0">
                <a:solidFill>
                  <a:srgbClr val="002060"/>
                </a:solidFill>
              </a:rPr>
              <a:t>Σκαναβή Κωνσταντίνα, Καθηγήτρια ΤΠ</a:t>
            </a:r>
          </a:p>
          <a:p>
            <a:r>
              <a:rPr lang="el-GR" sz="2400" smtClean="0">
                <a:solidFill>
                  <a:srgbClr val="002060"/>
                </a:solidFill>
              </a:rPr>
              <a:t>Σπιλάνης Ιωάννης, Επικ. Καθηγητής ΤΠ</a:t>
            </a:r>
          </a:p>
          <a:p>
            <a:r>
              <a:rPr lang="el-GR" sz="2400" smtClean="0">
                <a:solidFill>
                  <a:srgbClr val="002060"/>
                </a:solidFill>
              </a:rPr>
              <a:t>Μουτάφη Βασιλική, Αναπλ. Καθηγήτρια ΤΚΑ</a:t>
            </a:r>
          </a:p>
          <a:p>
            <a:r>
              <a:rPr lang="el-GR" sz="2400" smtClean="0">
                <a:solidFill>
                  <a:srgbClr val="002060"/>
                </a:solidFill>
              </a:rPr>
              <a:t>Παραδέλλης Θεόδωρος, Επίκ. Καθηγητής ΤΚΑ</a:t>
            </a:r>
          </a:p>
          <a:p>
            <a:endParaRPr lang="el-GR" sz="2400" smtClean="0">
              <a:solidFill>
                <a:srgbClr val="002060"/>
              </a:solidFill>
            </a:endParaRPr>
          </a:p>
        </p:txBody>
      </p:sp>
      <p:sp>
        <p:nvSpPr>
          <p:cNvPr id="36867"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36868" name="Θέση αριθμού διαφάνειας 4"/>
          <p:cNvSpPr>
            <a:spLocks noGrp="1"/>
          </p:cNvSpPr>
          <p:nvPr>
            <p:ph type="sldNum" sz="quarter" idx="12"/>
          </p:nvPr>
        </p:nvSpPr>
        <p:spPr>
          <a:noFill/>
        </p:spPr>
        <p:txBody>
          <a:bodyPr/>
          <a:lstStyle/>
          <a:p>
            <a:fld id="{1FD84E93-2518-48C8-8FEB-89EF43F561DF}" type="slidenum">
              <a:rPr lang="el-GR" smtClean="0">
                <a:cs typeface="Arial" charset="0"/>
              </a:rPr>
              <a:pPr/>
              <a:t>17</a:t>
            </a:fld>
            <a:endParaRPr lang="el-GR" smtClean="0">
              <a:cs typeface="Arial" charset="0"/>
            </a:endParaRPr>
          </a:p>
        </p:txBody>
      </p:sp>
      <p:pic>
        <p:nvPicPr>
          <p:cNvPr id="36869" name="Picture 8" descr="LOGO MASTER GR2"/>
          <p:cNvPicPr>
            <a:picLocks noChangeAspect="1" noChangeArrowheads="1"/>
          </p:cNvPicPr>
          <p:nvPr/>
        </p:nvPicPr>
        <p:blipFill>
          <a:blip r:embed="rId2"/>
          <a:srcRect/>
          <a:stretch>
            <a:fillRect/>
          </a:stretch>
        </p:blipFill>
        <p:spPr bwMode="auto">
          <a:xfrm>
            <a:off x="788988" y="22542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Τίτλος 1"/>
          <p:cNvSpPr>
            <a:spLocks noGrp="1"/>
          </p:cNvSpPr>
          <p:nvPr>
            <p:ph type="title"/>
          </p:nvPr>
        </p:nvSpPr>
        <p:spPr>
          <a:xfrm>
            <a:off x="755650" y="314325"/>
            <a:ext cx="7696200" cy="863600"/>
          </a:xfrm>
        </p:spPr>
        <p:txBody>
          <a:bodyPr/>
          <a:lstStyle/>
          <a:p>
            <a:pPr algn="r"/>
            <a:r>
              <a:rPr lang="el-GR" i="1" smtClean="0"/>
              <a:t>Συντονιστική Επιτροπή</a:t>
            </a:r>
          </a:p>
        </p:txBody>
      </p:sp>
      <p:sp>
        <p:nvSpPr>
          <p:cNvPr id="37890" name="Θέση περιεχομένου 2"/>
          <p:cNvSpPr>
            <a:spLocks noGrp="1"/>
          </p:cNvSpPr>
          <p:nvPr>
            <p:ph idx="1"/>
          </p:nvPr>
        </p:nvSpPr>
        <p:spPr/>
        <p:txBody>
          <a:bodyPr/>
          <a:lstStyle/>
          <a:p>
            <a:r>
              <a:rPr lang="el-GR" smtClean="0">
                <a:solidFill>
                  <a:srgbClr val="002060"/>
                </a:solidFill>
              </a:rPr>
              <a:t>Δημήτριος Λαγός, Καθηγητής ΤΔΕ, Πρόεδρος</a:t>
            </a:r>
          </a:p>
          <a:p>
            <a:r>
              <a:rPr lang="el-GR" smtClean="0">
                <a:solidFill>
                  <a:srgbClr val="002060"/>
                </a:solidFill>
              </a:rPr>
              <a:t>Βασιλική Μουτάφη, Αναπλ. Καθηγήτρια ΤΚΑ,</a:t>
            </a:r>
          </a:p>
          <a:p>
            <a:r>
              <a:rPr lang="el-GR" smtClean="0">
                <a:solidFill>
                  <a:srgbClr val="002060"/>
                </a:solidFill>
              </a:rPr>
              <a:t>Θεανώ Τερκενλή, Αναπλ. Καθηγήτρια ΤΓ,</a:t>
            </a:r>
          </a:p>
          <a:p>
            <a:r>
              <a:rPr lang="el-GR" smtClean="0">
                <a:solidFill>
                  <a:srgbClr val="002060"/>
                </a:solidFill>
              </a:rPr>
              <a:t>Ιωάννης Σπιλάνης, Επίκ. Καθηγητής ΤΠ</a:t>
            </a:r>
          </a:p>
          <a:p>
            <a:endParaRPr lang="el-GR" smtClean="0">
              <a:solidFill>
                <a:srgbClr val="002060"/>
              </a:solidFill>
            </a:endParaRPr>
          </a:p>
          <a:p>
            <a:endParaRPr lang="el-GR" smtClean="0"/>
          </a:p>
        </p:txBody>
      </p:sp>
      <p:sp>
        <p:nvSpPr>
          <p:cNvPr id="37891"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37892" name="Θέση αριθμού διαφάνειας 4"/>
          <p:cNvSpPr>
            <a:spLocks noGrp="1"/>
          </p:cNvSpPr>
          <p:nvPr>
            <p:ph type="sldNum" sz="quarter" idx="12"/>
          </p:nvPr>
        </p:nvSpPr>
        <p:spPr>
          <a:noFill/>
        </p:spPr>
        <p:txBody>
          <a:bodyPr/>
          <a:lstStyle/>
          <a:p>
            <a:fld id="{7C0B3040-2170-4926-BCE3-1A255C9C566B}" type="slidenum">
              <a:rPr lang="el-GR" smtClean="0">
                <a:cs typeface="Arial" charset="0"/>
              </a:rPr>
              <a:pPr/>
              <a:t>18</a:t>
            </a:fld>
            <a:endParaRPr lang="el-GR" smtClean="0">
              <a:cs typeface="Arial" charset="0"/>
            </a:endParaRPr>
          </a:p>
        </p:txBody>
      </p:sp>
      <p:pic>
        <p:nvPicPr>
          <p:cNvPr id="37893" name="Picture 8" descr="LOGO MASTER GR2"/>
          <p:cNvPicPr>
            <a:picLocks noChangeAspect="1" noChangeArrowheads="1"/>
          </p:cNvPicPr>
          <p:nvPr/>
        </p:nvPicPr>
        <p:blipFill>
          <a:blip r:embed="rId2"/>
          <a:srcRect/>
          <a:stretch>
            <a:fillRect/>
          </a:stretch>
        </p:blipFill>
        <p:spPr bwMode="auto">
          <a:xfrm>
            <a:off x="684213" y="298450"/>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p:cNvSpPr>
            <a:spLocks noGrp="1"/>
          </p:cNvSpPr>
          <p:nvPr>
            <p:ph type="title"/>
          </p:nvPr>
        </p:nvSpPr>
        <p:spPr>
          <a:xfrm>
            <a:off x="755650" y="314325"/>
            <a:ext cx="7696200" cy="863600"/>
          </a:xfrm>
        </p:spPr>
        <p:txBody>
          <a:bodyPr/>
          <a:lstStyle/>
          <a:p>
            <a:pPr algn="r"/>
            <a:r>
              <a:rPr lang="el-GR" i="1" smtClean="0"/>
              <a:t>Στοιχεία επαγγελματικής</a:t>
            </a:r>
            <a:br>
              <a:rPr lang="el-GR" i="1" smtClean="0"/>
            </a:br>
            <a:r>
              <a:rPr lang="el-GR" i="1" smtClean="0"/>
              <a:t> πορείας αποφοίτων</a:t>
            </a:r>
          </a:p>
        </p:txBody>
      </p:sp>
      <p:sp>
        <p:nvSpPr>
          <p:cNvPr id="38914" name="Θέση περιεχομένου 2"/>
          <p:cNvSpPr>
            <a:spLocks noGrp="1"/>
          </p:cNvSpPr>
          <p:nvPr>
            <p:ph idx="1"/>
          </p:nvPr>
        </p:nvSpPr>
        <p:spPr/>
        <p:txBody>
          <a:bodyPr/>
          <a:lstStyle/>
          <a:p>
            <a:endParaRPr lang="el-GR" smtClean="0">
              <a:solidFill>
                <a:srgbClr val="002060"/>
              </a:solidFill>
            </a:endParaRPr>
          </a:p>
          <a:p>
            <a:endParaRPr lang="el-GR" smtClean="0"/>
          </a:p>
        </p:txBody>
      </p:sp>
      <p:sp>
        <p:nvSpPr>
          <p:cNvPr id="38915"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38916" name="Θέση αριθμού διαφάνειας 4"/>
          <p:cNvSpPr>
            <a:spLocks noGrp="1"/>
          </p:cNvSpPr>
          <p:nvPr>
            <p:ph type="sldNum" sz="quarter" idx="12"/>
          </p:nvPr>
        </p:nvSpPr>
        <p:spPr>
          <a:noFill/>
        </p:spPr>
        <p:txBody>
          <a:bodyPr/>
          <a:lstStyle/>
          <a:p>
            <a:fld id="{679A95FC-391E-481F-B4EB-60A0A7D7A779}" type="slidenum">
              <a:rPr lang="el-GR" smtClean="0">
                <a:cs typeface="Arial" charset="0"/>
              </a:rPr>
              <a:pPr/>
              <a:t>19</a:t>
            </a:fld>
            <a:endParaRPr lang="el-GR" smtClean="0">
              <a:cs typeface="Arial" charset="0"/>
            </a:endParaRPr>
          </a:p>
        </p:txBody>
      </p:sp>
      <p:pic>
        <p:nvPicPr>
          <p:cNvPr id="38917" name="Picture 8" descr="LOGO MASTER GR2"/>
          <p:cNvPicPr>
            <a:picLocks noChangeAspect="1" noChangeArrowheads="1"/>
          </p:cNvPicPr>
          <p:nvPr/>
        </p:nvPicPr>
        <p:blipFill>
          <a:blip r:embed="rId2"/>
          <a:srcRect/>
          <a:stretch>
            <a:fillRect/>
          </a:stretch>
        </p:blipFill>
        <p:spPr bwMode="auto">
          <a:xfrm>
            <a:off x="684213" y="298450"/>
            <a:ext cx="3048000" cy="520700"/>
          </a:xfrm>
          <a:prstGeom prst="rect">
            <a:avLst/>
          </a:prstGeom>
          <a:noFill/>
          <a:ln w="9525">
            <a:noFill/>
            <a:miter lim="800000"/>
            <a:headEnd/>
            <a:tailEnd/>
          </a:ln>
        </p:spPr>
      </p:pic>
      <p:graphicFrame>
        <p:nvGraphicFramePr>
          <p:cNvPr id="7" name="6 - Γράφημα"/>
          <p:cNvGraphicFramePr/>
          <p:nvPr/>
        </p:nvGraphicFramePr>
        <p:xfrm>
          <a:off x="2123728" y="206084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 Πίνακας"/>
          <p:cNvGraphicFramePr>
            <a:graphicFrameLocks noGrp="1"/>
          </p:cNvGraphicFramePr>
          <p:nvPr/>
        </p:nvGraphicFramePr>
        <p:xfrm>
          <a:off x="3851275" y="5300663"/>
          <a:ext cx="1230313" cy="795337"/>
        </p:xfrm>
        <a:graphic>
          <a:graphicData uri="http://schemas.openxmlformats.org/drawingml/2006/table">
            <a:tbl>
              <a:tblPr/>
              <a:tblGrid>
                <a:gridCol w="730250"/>
                <a:gridCol w="500063"/>
              </a:tblGrid>
              <a:tr h="26511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Απασχολούμενοι</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r>
              <a:tr h="2651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Ναι</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36</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Όχι</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10</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Τίτλος 1"/>
          <p:cNvSpPr>
            <a:spLocks noGrp="1"/>
          </p:cNvSpPr>
          <p:nvPr>
            <p:ph type="title"/>
          </p:nvPr>
        </p:nvSpPr>
        <p:spPr>
          <a:xfrm>
            <a:off x="1042988" y="434975"/>
            <a:ext cx="7345362" cy="863600"/>
          </a:xfrm>
        </p:spPr>
        <p:txBody>
          <a:bodyPr/>
          <a:lstStyle/>
          <a:p>
            <a:pPr algn="r"/>
            <a:r>
              <a:rPr lang="el-GR" i="1" smtClean="0"/>
              <a:t>ιστορία</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16387"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16388" name="Θέση αριθμού διαφάνειας 4"/>
          <p:cNvSpPr>
            <a:spLocks noGrp="1"/>
          </p:cNvSpPr>
          <p:nvPr>
            <p:ph type="sldNum" sz="quarter" idx="12"/>
          </p:nvPr>
        </p:nvSpPr>
        <p:spPr>
          <a:noFill/>
        </p:spPr>
        <p:txBody>
          <a:bodyPr/>
          <a:lstStyle/>
          <a:p>
            <a:fld id="{85D4FDDE-268E-4254-8E4A-63B48B95D833}" type="slidenum">
              <a:rPr lang="el-GR" smtClean="0">
                <a:cs typeface="Arial" charset="0"/>
              </a:rPr>
              <a:pPr/>
              <a:t>2</a:t>
            </a:fld>
            <a:endParaRPr lang="el-GR" smtClean="0">
              <a:cs typeface="Arial" charset="0"/>
            </a:endParaRPr>
          </a:p>
        </p:txBody>
      </p:sp>
      <p:pic>
        <p:nvPicPr>
          <p:cNvPr id="16389"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16390"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16391" name="7 - Ορθογώνιο"/>
          <p:cNvSpPr>
            <a:spLocks noChangeArrowheads="1"/>
          </p:cNvSpPr>
          <p:nvPr/>
        </p:nvSpPr>
        <p:spPr bwMode="auto">
          <a:xfrm>
            <a:off x="755650" y="1412875"/>
            <a:ext cx="7704138" cy="4724400"/>
          </a:xfrm>
          <a:prstGeom prst="rect">
            <a:avLst/>
          </a:prstGeom>
          <a:noFill/>
          <a:ln w="9525">
            <a:noFill/>
            <a:miter lim="800000"/>
            <a:headEnd/>
            <a:tailEnd/>
          </a:ln>
        </p:spPr>
        <p:txBody>
          <a:bodyPr>
            <a:spAutoFit/>
          </a:bodyPr>
          <a:lstStyle/>
          <a:p>
            <a:pPr marL="342900" indent="-342900" algn="just">
              <a:spcBef>
                <a:spcPct val="50000"/>
              </a:spcBef>
              <a:buClr>
                <a:srgbClr val="FF9900"/>
              </a:buClr>
              <a:buSzPct val="150000"/>
              <a:buFont typeface="Arial" charset="0"/>
              <a:buChar char="•"/>
            </a:pPr>
            <a:r>
              <a:rPr lang="el-GR" sz="2200">
                <a:solidFill>
                  <a:srgbClr val="002060"/>
                </a:solidFill>
                <a:latin typeface="Times New Roman" pitchFamily="18" charset="0"/>
              </a:rPr>
              <a:t>Είναι οι </a:t>
            </a:r>
            <a:r>
              <a:rPr lang="el-GR" sz="2200" b="1">
                <a:solidFill>
                  <a:srgbClr val="FF9900"/>
                </a:solidFill>
                <a:latin typeface="Times New Roman" pitchFamily="18" charset="0"/>
              </a:rPr>
              <a:t>πρώτες οργανωμένες  </a:t>
            </a:r>
            <a:r>
              <a:rPr lang="el-GR" sz="2200">
                <a:solidFill>
                  <a:srgbClr val="002060"/>
                </a:solidFill>
                <a:latin typeface="Times New Roman" pitchFamily="18" charset="0"/>
              </a:rPr>
              <a:t>ΜΕΤΑΠΤΥΧΙΑΚΕΣ ΣΠΟΥΔΕΣ στην Ελλάδα και αφορούν στο Σχεδιασμό, τη Διοίκηση &amp; την Πολιτική του Τουρισμού (</a:t>
            </a:r>
            <a:r>
              <a:rPr lang="el-GR" sz="2400">
                <a:solidFill>
                  <a:srgbClr val="002060"/>
                </a:solidFill>
              </a:rPr>
              <a:t>ΦΕΚ 1212/τ.Β΄/26.11.1998)</a:t>
            </a:r>
            <a:endParaRPr lang="el-GR" sz="2200">
              <a:solidFill>
                <a:srgbClr val="002060"/>
              </a:solidFill>
              <a:latin typeface="Times New Roman" pitchFamily="18" charset="0"/>
            </a:endParaRPr>
          </a:p>
          <a:p>
            <a:pPr marL="342900" indent="-342900" algn="just">
              <a:spcBef>
                <a:spcPct val="50000"/>
              </a:spcBef>
              <a:buClr>
                <a:srgbClr val="FF9900"/>
              </a:buClr>
              <a:buSzPct val="150000"/>
              <a:buFont typeface="Arial" charset="0"/>
              <a:buChar char="•"/>
            </a:pPr>
            <a:r>
              <a:rPr lang="el-GR" sz="2200">
                <a:solidFill>
                  <a:srgbClr val="002060"/>
                </a:solidFill>
                <a:latin typeface="Times New Roman" pitchFamily="18" charset="0"/>
              </a:rPr>
              <a:t>Το ΔΠΜΣ οργανώθηκε &amp; λειτουργεί στη Χίο από το Ακαδημαϊκό έτος 199</a:t>
            </a:r>
            <a:r>
              <a:rPr lang="en-US" sz="2200">
                <a:solidFill>
                  <a:srgbClr val="002060"/>
                </a:solidFill>
                <a:latin typeface="Times New Roman" pitchFamily="18" charset="0"/>
              </a:rPr>
              <a:t>8</a:t>
            </a:r>
            <a:r>
              <a:rPr lang="el-GR" sz="2200">
                <a:solidFill>
                  <a:srgbClr val="002060"/>
                </a:solidFill>
                <a:latin typeface="Times New Roman" pitchFamily="18" charset="0"/>
              </a:rPr>
              <a:t>-199</a:t>
            </a:r>
            <a:r>
              <a:rPr lang="en-US" sz="2200">
                <a:solidFill>
                  <a:srgbClr val="002060"/>
                </a:solidFill>
                <a:latin typeface="Times New Roman" pitchFamily="18" charset="0"/>
              </a:rPr>
              <a:t>9</a:t>
            </a:r>
            <a:r>
              <a:rPr lang="el-GR" sz="2200">
                <a:solidFill>
                  <a:srgbClr val="002060"/>
                </a:solidFill>
                <a:latin typeface="Times New Roman" pitchFamily="18" charset="0"/>
              </a:rPr>
              <a:t> με την στήριξη τεσσάρων τμημάτων του Πανεπιστημίου Αιγαίου:</a:t>
            </a:r>
          </a:p>
          <a:p>
            <a:pPr marL="342900" indent="-342900" algn="just">
              <a:spcBef>
                <a:spcPct val="50000"/>
              </a:spcBef>
              <a:buClr>
                <a:srgbClr val="FF9900"/>
              </a:buClr>
              <a:buSzPct val="150000"/>
            </a:pPr>
            <a:r>
              <a:rPr lang="el-GR" sz="2200">
                <a:solidFill>
                  <a:srgbClr val="002060"/>
                </a:solidFill>
                <a:latin typeface="Times New Roman" pitchFamily="18" charset="0"/>
              </a:rPr>
              <a:t>             - Τμήμα Διοίκησης Επιχειρήσεων</a:t>
            </a:r>
          </a:p>
          <a:p>
            <a:pPr lvl="2">
              <a:spcBef>
                <a:spcPct val="50000"/>
              </a:spcBef>
              <a:buClr>
                <a:srgbClr val="FF9900"/>
              </a:buClr>
              <a:buSzPct val="150000"/>
              <a:buFont typeface="Wingdings" pitchFamily="2" charset="2"/>
              <a:buNone/>
            </a:pPr>
            <a:r>
              <a:rPr lang="el-GR" sz="2200">
                <a:solidFill>
                  <a:srgbClr val="002060"/>
                </a:solidFill>
                <a:latin typeface="Times New Roman" pitchFamily="18" charset="0"/>
              </a:rPr>
              <a:t>- Τμήμα Περιβάλλοντος</a:t>
            </a:r>
          </a:p>
          <a:p>
            <a:pPr lvl="2">
              <a:spcBef>
                <a:spcPct val="50000"/>
              </a:spcBef>
              <a:buClr>
                <a:srgbClr val="FF9900"/>
              </a:buClr>
              <a:buSzPct val="150000"/>
              <a:buFont typeface="Wingdings" pitchFamily="2" charset="2"/>
              <a:buNone/>
            </a:pPr>
            <a:r>
              <a:rPr lang="el-GR" sz="2200">
                <a:solidFill>
                  <a:srgbClr val="002060"/>
                </a:solidFill>
                <a:latin typeface="Times New Roman" pitchFamily="18" charset="0"/>
              </a:rPr>
              <a:t>- Τμήμα Κοινωνικής Ανθρωπολογίας</a:t>
            </a:r>
            <a:r>
              <a:rPr lang="en-US" sz="2200">
                <a:solidFill>
                  <a:srgbClr val="002060"/>
                </a:solidFill>
                <a:latin typeface="Times New Roman" pitchFamily="18" charset="0"/>
              </a:rPr>
              <a:t> </a:t>
            </a:r>
            <a:r>
              <a:rPr lang="el-GR" sz="2200">
                <a:solidFill>
                  <a:srgbClr val="002060"/>
                </a:solidFill>
                <a:latin typeface="Times New Roman" pitchFamily="18" charset="0"/>
              </a:rPr>
              <a:t>και Ιστορίας</a:t>
            </a:r>
          </a:p>
          <a:p>
            <a:pPr lvl="2">
              <a:spcBef>
                <a:spcPct val="50000"/>
              </a:spcBef>
              <a:buClr>
                <a:srgbClr val="FF9900"/>
              </a:buClr>
              <a:buSzPct val="150000"/>
              <a:buFont typeface="Wingdings" pitchFamily="2" charset="2"/>
              <a:buNone/>
            </a:pPr>
            <a:r>
              <a:rPr lang="el-GR" sz="2200">
                <a:solidFill>
                  <a:srgbClr val="002060"/>
                </a:solidFill>
                <a:latin typeface="Times New Roman" pitchFamily="18" charset="0"/>
              </a:rPr>
              <a:t>- Τμήμα Γεωγραφίας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Τίτλος 1"/>
          <p:cNvSpPr>
            <a:spLocks noGrp="1"/>
          </p:cNvSpPr>
          <p:nvPr>
            <p:ph type="title"/>
          </p:nvPr>
        </p:nvSpPr>
        <p:spPr>
          <a:xfrm>
            <a:off x="755650" y="314325"/>
            <a:ext cx="7696200" cy="863600"/>
          </a:xfrm>
        </p:spPr>
        <p:txBody>
          <a:bodyPr/>
          <a:lstStyle/>
          <a:p>
            <a:pPr algn="r"/>
            <a:r>
              <a:rPr lang="el-GR" i="1" smtClean="0"/>
              <a:t>Στοιχεία επαγγελματικής </a:t>
            </a:r>
            <a:br>
              <a:rPr lang="el-GR" i="1" smtClean="0"/>
            </a:br>
            <a:r>
              <a:rPr lang="el-GR" i="1" smtClean="0"/>
              <a:t>πορείας αποφοίτων</a:t>
            </a:r>
          </a:p>
        </p:txBody>
      </p:sp>
      <p:sp>
        <p:nvSpPr>
          <p:cNvPr id="39938" name="Θέση περιεχομένου 2"/>
          <p:cNvSpPr>
            <a:spLocks noGrp="1"/>
          </p:cNvSpPr>
          <p:nvPr>
            <p:ph idx="1"/>
          </p:nvPr>
        </p:nvSpPr>
        <p:spPr/>
        <p:txBody>
          <a:bodyPr/>
          <a:lstStyle/>
          <a:p>
            <a:endParaRPr lang="el-GR" smtClean="0">
              <a:solidFill>
                <a:srgbClr val="002060"/>
              </a:solidFill>
            </a:endParaRPr>
          </a:p>
          <a:p>
            <a:endParaRPr lang="el-GR" smtClean="0"/>
          </a:p>
        </p:txBody>
      </p:sp>
      <p:sp>
        <p:nvSpPr>
          <p:cNvPr id="39939"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39940" name="Θέση αριθμού διαφάνειας 4"/>
          <p:cNvSpPr>
            <a:spLocks noGrp="1"/>
          </p:cNvSpPr>
          <p:nvPr>
            <p:ph type="sldNum" sz="quarter" idx="12"/>
          </p:nvPr>
        </p:nvSpPr>
        <p:spPr>
          <a:noFill/>
        </p:spPr>
        <p:txBody>
          <a:bodyPr/>
          <a:lstStyle/>
          <a:p>
            <a:fld id="{A959E038-D917-466C-ABFB-CDC7F385C003}" type="slidenum">
              <a:rPr lang="el-GR" smtClean="0">
                <a:cs typeface="Arial" charset="0"/>
              </a:rPr>
              <a:pPr/>
              <a:t>20</a:t>
            </a:fld>
            <a:endParaRPr lang="el-GR" smtClean="0">
              <a:cs typeface="Arial" charset="0"/>
            </a:endParaRPr>
          </a:p>
        </p:txBody>
      </p:sp>
      <p:pic>
        <p:nvPicPr>
          <p:cNvPr id="39941" name="Picture 8" descr="LOGO MASTER GR2"/>
          <p:cNvPicPr>
            <a:picLocks noChangeAspect="1" noChangeArrowheads="1"/>
          </p:cNvPicPr>
          <p:nvPr/>
        </p:nvPicPr>
        <p:blipFill>
          <a:blip r:embed="rId2"/>
          <a:srcRect/>
          <a:stretch>
            <a:fillRect/>
          </a:stretch>
        </p:blipFill>
        <p:spPr bwMode="auto">
          <a:xfrm>
            <a:off x="684213" y="298450"/>
            <a:ext cx="3048000" cy="520700"/>
          </a:xfrm>
          <a:prstGeom prst="rect">
            <a:avLst/>
          </a:prstGeom>
          <a:noFill/>
          <a:ln w="9525">
            <a:noFill/>
            <a:miter lim="800000"/>
            <a:headEnd/>
            <a:tailEnd/>
          </a:ln>
        </p:spPr>
      </p:pic>
      <p:graphicFrame>
        <p:nvGraphicFramePr>
          <p:cNvPr id="7" name="6 - Γράφημα"/>
          <p:cNvGraphicFramePr/>
          <p:nvPr/>
        </p:nvGraphicFramePr>
        <p:xfrm>
          <a:off x="2339752" y="1988840"/>
          <a:ext cx="4572000" cy="27717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 Πίνακας"/>
          <p:cNvGraphicFramePr>
            <a:graphicFrameLocks noGrp="1"/>
          </p:cNvGraphicFramePr>
          <p:nvPr/>
        </p:nvGraphicFramePr>
        <p:xfrm>
          <a:off x="2771775" y="5084763"/>
          <a:ext cx="3044825" cy="971550"/>
        </p:xfrm>
        <a:graphic>
          <a:graphicData uri="http://schemas.openxmlformats.org/drawingml/2006/table">
            <a:tbl>
              <a:tblPr/>
              <a:tblGrid>
                <a:gridCol w="2147888"/>
                <a:gridCol w="282575"/>
                <a:gridCol w="614362"/>
              </a:tblGrid>
              <a:tr h="190500">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Βαθμός ικανοποίησης σπουδών</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9-10</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20</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7-8</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23</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5-6</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2</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0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0-4</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0</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1"/>
          <p:cNvSpPr>
            <a:spLocks noGrp="1"/>
          </p:cNvSpPr>
          <p:nvPr>
            <p:ph type="title"/>
          </p:nvPr>
        </p:nvSpPr>
        <p:spPr>
          <a:xfrm>
            <a:off x="755650" y="314325"/>
            <a:ext cx="7696200" cy="863600"/>
          </a:xfrm>
        </p:spPr>
        <p:txBody>
          <a:bodyPr/>
          <a:lstStyle/>
          <a:p>
            <a:pPr algn="r"/>
            <a:r>
              <a:rPr lang="el-GR" i="1" smtClean="0"/>
              <a:t>Στοιχεία επαγγελματικής </a:t>
            </a:r>
            <a:br>
              <a:rPr lang="el-GR" i="1" smtClean="0"/>
            </a:br>
            <a:r>
              <a:rPr lang="el-GR" i="1" smtClean="0"/>
              <a:t>πορείας αποφοίτων</a:t>
            </a:r>
          </a:p>
        </p:txBody>
      </p:sp>
      <p:sp>
        <p:nvSpPr>
          <p:cNvPr id="40962" name="Θέση περιεχομένου 2"/>
          <p:cNvSpPr>
            <a:spLocks noGrp="1"/>
          </p:cNvSpPr>
          <p:nvPr>
            <p:ph idx="1"/>
          </p:nvPr>
        </p:nvSpPr>
        <p:spPr/>
        <p:txBody>
          <a:bodyPr/>
          <a:lstStyle/>
          <a:p>
            <a:endParaRPr lang="el-GR" smtClean="0">
              <a:solidFill>
                <a:srgbClr val="002060"/>
              </a:solidFill>
            </a:endParaRPr>
          </a:p>
          <a:p>
            <a:endParaRPr lang="el-GR" smtClean="0"/>
          </a:p>
        </p:txBody>
      </p:sp>
      <p:sp>
        <p:nvSpPr>
          <p:cNvPr id="40963"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0964" name="Θέση αριθμού διαφάνειας 4"/>
          <p:cNvSpPr>
            <a:spLocks noGrp="1"/>
          </p:cNvSpPr>
          <p:nvPr>
            <p:ph type="sldNum" sz="quarter" idx="12"/>
          </p:nvPr>
        </p:nvSpPr>
        <p:spPr>
          <a:noFill/>
        </p:spPr>
        <p:txBody>
          <a:bodyPr/>
          <a:lstStyle/>
          <a:p>
            <a:fld id="{7E993E1E-24BD-4354-8650-DF6A60CCB842}" type="slidenum">
              <a:rPr lang="el-GR" smtClean="0">
                <a:cs typeface="Arial" charset="0"/>
              </a:rPr>
              <a:pPr/>
              <a:t>21</a:t>
            </a:fld>
            <a:endParaRPr lang="el-GR" smtClean="0">
              <a:cs typeface="Arial" charset="0"/>
            </a:endParaRPr>
          </a:p>
        </p:txBody>
      </p:sp>
      <p:pic>
        <p:nvPicPr>
          <p:cNvPr id="40965" name="Picture 8" descr="LOGO MASTER GR2"/>
          <p:cNvPicPr>
            <a:picLocks noChangeAspect="1" noChangeArrowheads="1"/>
          </p:cNvPicPr>
          <p:nvPr/>
        </p:nvPicPr>
        <p:blipFill>
          <a:blip r:embed="rId2"/>
          <a:srcRect/>
          <a:stretch>
            <a:fillRect/>
          </a:stretch>
        </p:blipFill>
        <p:spPr bwMode="auto">
          <a:xfrm>
            <a:off x="684213" y="298450"/>
            <a:ext cx="3048000" cy="520700"/>
          </a:xfrm>
          <a:prstGeom prst="rect">
            <a:avLst/>
          </a:prstGeom>
          <a:noFill/>
          <a:ln w="9525">
            <a:noFill/>
            <a:miter lim="800000"/>
            <a:headEnd/>
            <a:tailEnd/>
          </a:ln>
        </p:spPr>
      </p:pic>
      <p:graphicFrame>
        <p:nvGraphicFramePr>
          <p:cNvPr id="9" name="8 - Γράφημα"/>
          <p:cNvGraphicFramePr/>
          <p:nvPr/>
        </p:nvGraphicFramePr>
        <p:xfrm>
          <a:off x="1934845" y="2230987"/>
          <a:ext cx="5274310" cy="23960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9 - Πίνακας"/>
          <p:cNvGraphicFramePr>
            <a:graphicFrameLocks noGrp="1"/>
          </p:cNvGraphicFramePr>
          <p:nvPr/>
        </p:nvGraphicFramePr>
        <p:xfrm>
          <a:off x="2771775" y="4941888"/>
          <a:ext cx="3035300" cy="969962"/>
        </p:xfrm>
        <a:graphic>
          <a:graphicData uri="http://schemas.openxmlformats.org/drawingml/2006/table">
            <a:tbl>
              <a:tblPr/>
              <a:tblGrid>
                <a:gridCol w="1793875"/>
                <a:gridCol w="234950"/>
                <a:gridCol w="1006475"/>
              </a:tblGrid>
              <a:tr h="190500">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Βαθμός ικανοποίησης εργασιακής κατάστασης</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9-10</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13</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7-8</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14</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5-6</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5</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0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0-4</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 </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Calibri" pitchFamily="34" charset="0"/>
                          <a:cs typeface="Times New Roman" pitchFamily="18" charset="0"/>
                        </a:rPr>
                        <a:t>6</a:t>
                      </a:r>
                      <a:endParaRPr kumimoji="0" lang="el-G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Τίτλος 1"/>
          <p:cNvSpPr>
            <a:spLocks noGrp="1"/>
          </p:cNvSpPr>
          <p:nvPr>
            <p:ph type="title"/>
          </p:nvPr>
        </p:nvSpPr>
        <p:spPr/>
        <p:txBody>
          <a:bodyPr/>
          <a:lstStyle/>
          <a:p>
            <a:pPr algn="r"/>
            <a:r>
              <a:rPr lang="el-GR" i="1" smtClean="0"/>
              <a:t>Δραστηριότητες ΔΠΜΣ</a:t>
            </a:r>
            <a:endParaRPr lang="el-GR" smtClean="0"/>
          </a:p>
        </p:txBody>
      </p:sp>
      <p:sp>
        <p:nvSpPr>
          <p:cNvPr id="3" name="Θέση περιεχομένου 2"/>
          <p:cNvSpPr>
            <a:spLocks noGrp="1"/>
          </p:cNvSpPr>
          <p:nvPr>
            <p:ph idx="1"/>
          </p:nvPr>
        </p:nvSpPr>
        <p:spPr>
          <a:xfrm>
            <a:off x="762000" y="1628775"/>
            <a:ext cx="7696200" cy="4392613"/>
          </a:xfrm>
        </p:spPr>
        <p:txBody>
          <a:bodyPr/>
          <a:lstStyle/>
          <a:p>
            <a:pPr algn="just">
              <a:buClr>
                <a:srgbClr val="FFC000"/>
              </a:buClr>
              <a:buSzPct val="100000"/>
              <a:buFont typeface="Wingdings" pitchFamily="2" charset="2"/>
              <a:buChar char="Ø"/>
              <a:defRPr/>
            </a:pPr>
            <a:r>
              <a:rPr lang="el-GR" sz="1800" dirty="0">
                <a:solidFill>
                  <a:srgbClr val="002060"/>
                </a:solidFill>
              </a:rPr>
              <a:t>Οργάνωσε επιστημονικό συνέδριο «Managing Tourism in time of </a:t>
            </a:r>
            <a:r>
              <a:rPr lang="el-GR" sz="1800" dirty="0" err="1">
                <a:solidFill>
                  <a:srgbClr val="002060"/>
                </a:solidFill>
              </a:rPr>
              <a:t>cris</a:t>
            </a:r>
            <a:r>
              <a:rPr lang="en-US" sz="1800" dirty="0" err="1">
                <a:solidFill>
                  <a:srgbClr val="002060"/>
                </a:solidFill>
              </a:rPr>
              <a:t>i</a:t>
            </a:r>
            <a:r>
              <a:rPr lang="el-GR" sz="1800" dirty="0">
                <a:solidFill>
                  <a:srgbClr val="002060"/>
                </a:solidFill>
              </a:rPr>
              <a:t>s» από 29 Μαΐου έως 2 Ιουνίου 2013 στη Ρόδο.</a:t>
            </a:r>
          </a:p>
          <a:p>
            <a:pPr algn="just">
              <a:buClr>
                <a:srgbClr val="FFC000"/>
              </a:buClr>
              <a:buSzPct val="100000"/>
              <a:buFont typeface="Wingdings" pitchFamily="2" charset="2"/>
              <a:buChar char="Ø"/>
              <a:defRPr/>
            </a:pPr>
            <a:endParaRPr lang="el-GR" sz="1800" dirty="0" smtClean="0">
              <a:solidFill>
                <a:srgbClr val="002060"/>
              </a:solidFill>
            </a:endParaRPr>
          </a:p>
          <a:p>
            <a:pPr algn="just">
              <a:buClr>
                <a:srgbClr val="FFC000"/>
              </a:buClr>
              <a:buSzPct val="100000"/>
              <a:buFont typeface="Wingdings" pitchFamily="2" charset="2"/>
              <a:buChar char="Ø"/>
              <a:defRPr/>
            </a:pPr>
            <a:r>
              <a:rPr lang="el-GR" sz="1800" dirty="0" smtClean="0">
                <a:solidFill>
                  <a:srgbClr val="002060"/>
                </a:solidFill>
              </a:rPr>
              <a:t>Διοργάνωσε </a:t>
            </a:r>
            <a:r>
              <a:rPr lang="el-GR" sz="1800" dirty="0">
                <a:solidFill>
                  <a:srgbClr val="002060"/>
                </a:solidFill>
              </a:rPr>
              <a:t>εσπερίδα με τίτλο «Δυνατότητες Ανάπτυξης Ειδικών και Εναλλακτικών μορφών Τουρισμού στη Χίο» στις 30 Μαΐου 2011, στη Χίο </a:t>
            </a:r>
            <a:endParaRPr lang="el-GR" sz="1800" dirty="0" smtClean="0">
              <a:solidFill>
                <a:srgbClr val="002060"/>
              </a:solidFill>
            </a:endParaRPr>
          </a:p>
          <a:p>
            <a:pPr algn="just">
              <a:buClr>
                <a:srgbClr val="FFC000"/>
              </a:buClr>
              <a:buSzPct val="100000"/>
              <a:buFont typeface="Wingdings" pitchFamily="2" charset="2"/>
              <a:buChar char="Ø"/>
              <a:defRPr/>
            </a:pPr>
            <a:endParaRPr lang="el-GR" sz="1800" dirty="0" smtClean="0">
              <a:solidFill>
                <a:srgbClr val="002060"/>
              </a:solidFill>
            </a:endParaRPr>
          </a:p>
          <a:p>
            <a:pPr algn="just">
              <a:buClr>
                <a:srgbClr val="FFC000"/>
              </a:buClr>
              <a:buSzPct val="100000"/>
              <a:buFont typeface="Wingdings" pitchFamily="2" charset="2"/>
              <a:buChar char="Ø"/>
              <a:defRPr/>
            </a:pPr>
            <a:r>
              <a:rPr lang="el-GR" sz="1800" dirty="0" smtClean="0">
                <a:solidFill>
                  <a:srgbClr val="002060"/>
                </a:solidFill>
              </a:rPr>
              <a:t>Οργάνωσε </a:t>
            </a:r>
            <a:r>
              <a:rPr lang="el-GR" sz="1800" dirty="0">
                <a:solidFill>
                  <a:srgbClr val="002060"/>
                </a:solidFill>
              </a:rPr>
              <a:t>επιστημονικό συνέδριο «Planning for the Future – Learning from the Past: Contemporary Developments in Τourism, Travel and Hospitality» από 3 έως 5 Απριλίου 2009 στη Ρόδο</a:t>
            </a:r>
            <a:r>
              <a:rPr lang="el-GR" sz="1800" dirty="0" smtClean="0">
                <a:solidFill>
                  <a:srgbClr val="002060"/>
                </a:solidFill>
              </a:rPr>
              <a:t>.</a:t>
            </a:r>
          </a:p>
          <a:p>
            <a:pPr algn="just">
              <a:buClr>
                <a:srgbClr val="FFC000"/>
              </a:buClr>
              <a:buSzPct val="100000"/>
              <a:buFont typeface="Wingdings" pitchFamily="2" charset="2"/>
              <a:buChar char="Ø"/>
              <a:defRPr/>
            </a:pPr>
            <a:endParaRPr lang="el-GR" sz="1800" dirty="0" smtClean="0">
              <a:solidFill>
                <a:srgbClr val="002060"/>
              </a:solidFill>
            </a:endParaRPr>
          </a:p>
          <a:p>
            <a:pPr algn="just">
              <a:buClr>
                <a:srgbClr val="FFC000"/>
              </a:buClr>
              <a:buSzPct val="100000"/>
              <a:buFont typeface="Wingdings" pitchFamily="2" charset="2"/>
              <a:buChar char="Ø"/>
              <a:defRPr/>
            </a:pPr>
            <a:r>
              <a:rPr lang="el-GR" sz="1800" dirty="0" smtClean="0">
                <a:solidFill>
                  <a:srgbClr val="002060"/>
                </a:solidFill>
              </a:rPr>
              <a:t> Συμμετείχε </a:t>
            </a:r>
            <a:r>
              <a:rPr lang="el-GR" sz="1800" dirty="0">
                <a:solidFill>
                  <a:srgbClr val="002060"/>
                </a:solidFill>
              </a:rPr>
              <a:t>στις εκδηλώσεις «Ελληνικός Τουρισμός 2020» που διοργάνωσε ο Σύνδεσμος Ελληνικών Τουριστικών Επιχειρήσεων (ΣΕΤΕ). Πραγματοποιήθηκαν οι ακόλουθες  εκδηλώσεις: Σάμος (20.05.2010), Κως (04.06.2010), Χανιά (09.06.2010), Χίος (25.06.2010), Ζάκυνθος (02.07.2010), Ρόδος (14.07.2010), Θεσσαλονίκη (22.07.2010).</a:t>
            </a:r>
          </a:p>
          <a:p>
            <a:pPr marL="0" indent="0" algn="just">
              <a:buClr>
                <a:srgbClr val="FFC000"/>
              </a:buClr>
              <a:buSzPct val="100000"/>
              <a:buFont typeface="Wingdings" pitchFamily="2" charset="2"/>
              <a:buNone/>
              <a:defRPr/>
            </a:pPr>
            <a:endParaRPr lang="el-GR" sz="1800" dirty="0">
              <a:solidFill>
                <a:srgbClr val="002060"/>
              </a:solidFill>
            </a:endParaRPr>
          </a:p>
          <a:p>
            <a:pPr algn="just">
              <a:buClr>
                <a:srgbClr val="FFC000"/>
              </a:buClr>
              <a:buSzPct val="100000"/>
              <a:buFont typeface="Wingdings" pitchFamily="2" charset="2"/>
              <a:buChar char="Ø"/>
              <a:defRPr/>
            </a:pPr>
            <a:endParaRPr lang="el-GR" sz="1800" dirty="0">
              <a:solidFill>
                <a:srgbClr val="002060"/>
              </a:solidFill>
            </a:endParaRPr>
          </a:p>
          <a:p>
            <a:pPr marL="0" indent="0" algn="just">
              <a:buClr>
                <a:srgbClr val="FFC000"/>
              </a:buClr>
              <a:buSzPct val="100000"/>
              <a:buFont typeface="Wingdings" pitchFamily="2" charset="2"/>
              <a:buChar char="Ø"/>
              <a:defRPr/>
            </a:pPr>
            <a:endParaRPr lang="el-GR" sz="1800" dirty="0">
              <a:solidFill>
                <a:srgbClr val="002060"/>
              </a:solidFill>
            </a:endParaRPr>
          </a:p>
          <a:p>
            <a:pPr>
              <a:buFont typeface="Wingdings" pitchFamily="2" charset="2"/>
              <a:buChar char="Ø"/>
              <a:defRPr/>
            </a:pPr>
            <a:endParaRPr lang="el-GR" sz="1800" dirty="0"/>
          </a:p>
          <a:p>
            <a:pPr marL="0" indent="0">
              <a:buFont typeface="Wingdings" pitchFamily="2" charset="2"/>
              <a:buNone/>
              <a:defRPr/>
            </a:pPr>
            <a:endParaRPr lang="el-GR" sz="1600" dirty="0"/>
          </a:p>
        </p:txBody>
      </p:sp>
      <p:sp>
        <p:nvSpPr>
          <p:cNvPr id="41987"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1988" name="Θέση αριθμού διαφάνειας 4"/>
          <p:cNvSpPr>
            <a:spLocks noGrp="1"/>
          </p:cNvSpPr>
          <p:nvPr>
            <p:ph type="sldNum" sz="quarter" idx="12"/>
          </p:nvPr>
        </p:nvSpPr>
        <p:spPr>
          <a:noFill/>
        </p:spPr>
        <p:txBody>
          <a:bodyPr/>
          <a:lstStyle/>
          <a:p>
            <a:fld id="{6C5F25C1-4CD8-42C0-A5A5-9B05DC255EE4}" type="slidenum">
              <a:rPr lang="el-GR" smtClean="0">
                <a:cs typeface="Arial" charset="0"/>
              </a:rPr>
              <a:pPr/>
              <a:t>22</a:t>
            </a:fld>
            <a:endParaRPr lang="el-GR" smtClean="0">
              <a:cs typeface="Arial" charset="0"/>
            </a:endParaRPr>
          </a:p>
        </p:txBody>
      </p:sp>
      <p:pic>
        <p:nvPicPr>
          <p:cNvPr id="41989"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Τίτλος 1"/>
          <p:cNvSpPr>
            <a:spLocks noGrp="1"/>
          </p:cNvSpPr>
          <p:nvPr>
            <p:ph type="title"/>
          </p:nvPr>
        </p:nvSpPr>
        <p:spPr/>
        <p:txBody>
          <a:bodyPr/>
          <a:lstStyle/>
          <a:p>
            <a:pPr algn="r"/>
            <a:r>
              <a:rPr lang="el-GR" i="1" smtClean="0"/>
              <a:t>Δραστηριότητες ΔΠΜΣ</a:t>
            </a:r>
            <a:endParaRPr lang="el-GR" smtClean="0"/>
          </a:p>
        </p:txBody>
      </p:sp>
      <p:sp>
        <p:nvSpPr>
          <p:cNvPr id="3" name="Θέση περιεχομένου 2"/>
          <p:cNvSpPr>
            <a:spLocks noGrp="1"/>
          </p:cNvSpPr>
          <p:nvPr>
            <p:ph idx="1"/>
          </p:nvPr>
        </p:nvSpPr>
        <p:spPr>
          <a:xfrm>
            <a:off x="755650" y="1412875"/>
            <a:ext cx="7696200" cy="4176713"/>
          </a:xfrm>
        </p:spPr>
        <p:txBody>
          <a:bodyPr/>
          <a:lstStyle/>
          <a:p>
            <a:pPr algn="just">
              <a:buClr>
                <a:srgbClr val="FFC000"/>
              </a:buClr>
              <a:buSzPct val="100000"/>
              <a:buFont typeface="Wingdings" pitchFamily="2" charset="2"/>
              <a:buChar char="Ø"/>
              <a:defRPr/>
            </a:pPr>
            <a:r>
              <a:rPr lang="el-GR" sz="1400" dirty="0">
                <a:solidFill>
                  <a:srgbClr val="002060"/>
                </a:solidFill>
              </a:rPr>
              <a:t>Δ</a:t>
            </a:r>
            <a:r>
              <a:rPr lang="el-GR" sz="1400" dirty="0" smtClean="0">
                <a:solidFill>
                  <a:srgbClr val="002060"/>
                </a:solidFill>
              </a:rPr>
              <a:t>ιεθνές </a:t>
            </a:r>
            <a:r>
              <a:rPr lang="el-GR" sz="1400" dirty="0">
                <a:solidFill>
                  <a:srgbClr val="002060"/>
                </a:solidFill>
              </a:rPr>
              <a:t>επιστημονικό συνέδριο, </a:t>
            </a:r>
            <a:r>
              <a:rPr lang="el-GR" sz="1400" dirty="0" smtClean="0">
                <a:solidFill>
                  <a:srgbClr val="002060"/>
                </a:solidFill>
              </a:rPr>
              <a:t>στο</a:t>
            </a:r>
            <a:r>
              <a:rPr lang="en-US" sz="1400" dirty="0">
                <a:solidFill>
                  <a:srgbClr val="002060"/>
                </a:solidFill>
              </a:rPr>
              <a:t> Dubai </a:t>
            </a:r>
            <a:r>
              <a:rPr lang="el-GR" sz="1400" dirty="0">
                <a:solidFill>
                  <a:srgbClr val="002060"/>
                </a:solidFill>
              </a:rPr>
              <a:t>από 11 έως 14 Οκτωβρίου 2008, με τίτλο: «</a:t>
            </a:r>
            <a:r>
              <a:rPr lang="en-US" sz="1400" dirty="0">
                <a:solidFill>
                  <a:srgbClr val="002060"/>
                </a:solidFill>
              </a:rPr>
              <a:t>The Future of Historic Span Towns. The role of Cultural Heritage in the process of urban revitalization and re-imaging</a:t>
            </a:r>
            <a:r>
              <a:rPr lang="en-US" sz="1400" dirty="0" smtClean="0">
                <a:solidFill>
                  <a:srgbClr val="002060"/>
                </a:solidFill>
              </a:rPr>
              <a:t>»</a:t>
            </a:r>
            <a:r>
              <a:rPr lang="el-GR" sz="1400" dirty="0" smtClean="0">
                <a:solidFill>
                  <a:srgbClr val="002060"/>
                </a:solidFill>
              </a:rPr>
              <a:t>.</a:t>
            </a:r>
          </a:p>
          <a:p>
            <a:pPr marL="0" indent="0" algn="just">
              <a:buClr>
                <a:srgbClr val="FFC000"/>
              </a:buClr>
              <a:buSzPct val="100000"/>
              <a:buFont typeface="Wingdings" pitchFamily="2" charset="2"/>
              <a:buNone/>
              <a:defRPr/>
            </a:pPr>
            <a:endParaRPr lang="el-GR" sz="1400" dirty="0" smtClean="0">
              <a:solidFill>
                <a:srgbClr val="002060"/>
              </a:solidFill>
            </a:endParaRPr>
          </a:p>
          <a:p>
            <a:pPr algn="just">
              <a:buClr>
                <a:srgbClr val="FFC000"/>
              </a:buClr>
              <a:buSzPct val="100000"/>
              <a:buFont typeface="Wingdings" pitchFamily="2" charset="2"/>
              <a:buChar char="Ø"/>
              <a:defRPr/>
            </a:pPr>
            <a:r>
              <a:rPr lang="el-GR" sz="1400" dirty="0" smtClean="0">
                <a:solidFill>
                  <a:srgbClr val="002060"/>
                </a:solidFill>
              </a:rPr>
              <a:t>Συνδιοργάνωσε </a:t>
            </a:r>
            <a:r>
              <a:rPr lang="el-GR" sz="1400" dirty="0">
                <a:solidFill>
                  <a:srgbClr val="002060"/>
                </a:solidFill>
              </a:rPr>
              <a:t>το 2</a:t>
            </a:r>
            <a:r>
              <a:rPr lang="el-GR" sz="1400" baseline="30000" dirty="0">
                <a:solidFill>
                  <a:srgbClr val="002060"/>
                </a:solidFill>
              </a:rPr>
              <a:t>ου</a:t>
            </a:r>
            <a:r>
              <a:rPr lang="el-GR" sz="1400" dirty="0">
                <a:solidFill>
                  <a:srgbClr val="002060"/>
                </a:solidFill>
              </a:rPr>
              <a:t> διεθνές Συνέδριο με θέμα «</a:t>
            </a:r>
            <a:r>
              <a:rPr lang="el-GR" sz="1400" dirty="0" smtClean="0">
                <a:solidFill>
                  <a:srgbClr val="002060"/>
                </a:solidFill>
              </a:rPr>
              <a:t>e-</a:t>
            </a:r>
            <a:r>
              <a:rPr lang="en-US" sz="1400" dirty="0" err="1" smtClean="0">
                <a:solidFill>
                  <a:srgbClr val="002060"/>
                </a:solidFill>
              </a:rPr>
              <a:t>Busines</a:t>
            </a:r>
            <a:r>
              <a:rPr lang="el-GR" sz="1400" dirty="0" smtClean="0">
                <a:solidFill>
                  <a:srgbClr val="002060"/>
                </a:solidFill>
              </a:rPr>
              <a:t>s </a:t>
            </a:r>
            <a:r>
              <a:rPr lang="el-GR" sz="1400" dirty="0">
                <a:solidFill>
                  <a:srgbClr val="002060"/>
                </a:solidFill>
              </a:rPr>
              <a:t>in Travel, Tourism and Hospitality» στις 14 Μαρτίου 2008, στο Caravel Divani Hotel, στην </a:t>
            </a:r>
            <a:r>
              <a:rPr lang="el-GR" sz="1400" dirty="0" smtClean="0">
                <a:solidFill>
                  <a:srgbClr val="002060"/>
                </a:solidFill>
              </a:rPr>
              <a:t>Αθήνα. Το </a:t>
            </a:r>
            <a:r>
              <a:rPr lang="el-GR" sz="1400" dirty="0">
                <a:solidFill>
                  <a:srgbClr val="002060"/>
                </a:solidFill>
              </a:rPr>
              <a:t>συνέδριο συν-διοργανώθηκε από το Εθνικό Δίκτυο Έρευνας &amp; Τεχνολογίας (ΕΔΕΤ) του Υπουργείου Ανάπτυξης, το Πανεπιστήμιο Αιγαίου και το ΤΕΙ Θεσσαλονίκης </a:t>
            </a:r>
            <a:r>
              <a:rPr lang="el-GR" sz="1400" dirty="0" smtClean="0">
                <a:solidFill>
                  <a:srgbClr val="002060"/>
                </a:solidFill>
              </a:rPr>
              <a:t>και υποστηρίχθηκε από </a:t>
            </a:r>
            <a:r>
              <a:rPr lang="el-GR" sz="1400" dirty="0">
                <a:solidFill>
                  <a:srgbClr val="002060"/>
                </a:solidFill>
              </a:rPr>
              <a:t>τον διεθνή οργανισμό σε νέες τεχνολογίες στην ταξιδιωτική και στην τουριστική βιομηχανία (International Federation for Information Technology and Travel &amp; Tourism, IFITT</a:t>
            </a:r>
            <a:r>
              <a:rPr lang="el-GR" sz="1400" dirty="0" smtClean="0">
                <a:solidFill>
                  <a:srgbClr val="002060"/>
                </a:solidFill>
              </a:rPr>
              <a:t>).</a:t>
            </a:r>
            <a:endParaRPr lang="en-US" sz="1400" dirty="0" smtClean="0">
              <a:solidFill>
                <a:srgbClr val="002060"/>
              </a:solidFill>
            </a:endParaRPr>
          </a:p>
          <a:p>
            <a:pPr algn="just">
              <a:buClr>
                <a:srgbClr val="FFC000"/>
              </a:buClr>
              <a:buSzPct val="100000"/>
              <a:buFont typeface="Wingdings" pitchFamily="2" charset="2"/>
              <a:buChar char="Ø"/>
              <a:defRPr/>
            </a:pPr>
            <a:endParaRPr lang="el-GR" sz="1400" dirty="0">
              <a:solidFill>
                <a:srgbClr val="002060"/>
              </a:solidFill>
            </a:endParaRPr>
          </a:p>
          <a:p>
            <a:pPr algn="just">
              <a:buClr>
                <a:srgbClr val="FFC000"/>
              </a:buClr>
              <a:buSzPct val="100000"/>
              <a:buFont typeface="Wingdings" pitchFamily="2" charset="2"/>
              <a:buChar char="Ø"/>
              <a:defRPr/>
            </a:pPr>
            <a:r>
              <a:rPr lang="el-GR" sz="1400" dirty="0">
                <a:solidFill>
                  <a:srgbClr val="002060"/>
                </a:solidFill>
              </a:rPr>
              <a:t>Συνδιοργάνωσε Συνέδριο Οινοτουρισμού - Περιηγήσεις με τον οίνο οδηγό το οποίο πραγματοποιήθηκε  6-8 Ιουνίου 2008, στη Λήμνο.</a:t>
            </a:r>
          </a:p>
          <a:p>
            <a:pPr algn="just">
              <a:buClr>
                <a:srgbClr val="FFC000"/>
              </a:buClr>
              <a:buSzPct val="100000"/>
              <a:buFont typeface="Wingdings" pitchFamily="2" charset="2"/>
              <a:buChar char="Ø"/>
              <a:defRPr/>
            </a:pPr>
            <a:endParaRPr lang="el-GR" sz="1400" dirty="0">
              <a:solidFill>
                <a:srgbClr val="002060"/>
              </a:solidFill>
            </a:endParaRPr>
          </a:p>
          <a:p>
            <a:pPr algn="just">
              <a:buClr>
                <a:srgbClr val="FFC000"/>
              </a:buClr>
              <a:buSzPct val="100000"/>
              <a:buFont typeface="Wingdings" pitchFamily="2" charset="2"/>
              <a:buChar char="Ø"/>
              <a:defRPr/>
            </a:pPr>
            <a:r>
              <a:rPr lang="el-GR" sz="1400" dirty="0">
                <a:solidFill>
                  <a:srgbClr val="002060"/>
                </a:solidFill>
              </a:rPr>
              <a:t>Συνδιοργάνωσε Παγκόσμιο Συνέδριο "Air Transport Research Society" το οποίο πραγματοποιήθηκε  6-10 Ιουλίου 2008, στο </a:t>
            </a:r>
            <a:r>
              <a:rPr lang="el-GR" sz="1400" dirty="0" smtClean="0">
                <a:solidFill>
                  <a:srgbClr val="002060"/>
                </a:solidFill>
              </a:rPr>
              <a:t>Διεθνής Αερολιμένα </a:t>
            </a:r>
            <a:r>
              <a:rPr lang="el-GR" sz="1400" dirty="0">
                <a:solidFill>
                  <a:srgbClr val="002060"/>
                </a:solidFill>
              </a:rPr>
              <a:t>Αθηνών Ελευθέριος Βενιζέλος</a:t>
            </a:r>
          </a:p>
          <a:p>
            <a:pPr>
              <a:buFont typeface="Wingdings" pitchFamily="2" charset="2"/>
              <a:buNone/>
              <a:defRPr/>
            </a:pPr>
            <a:r>
              <a:rPr lang="el-GR" sz="1800" dirty="0">
                <a:solidFill>
                  <a:srgbClr val="002060"/>
                </a:solidFill>
              </a:rPr>
              <a:t> </a:t>
            </a:r>
          </a:p>
        </p:txBody>
      </p:sp>
      <p:sp>
        <p:nvSpPr>
          <p:cNvPr id="43011"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3012" name="Θέση αριθμού διαφάνειας 4"/>
          <p:cNvSpPr>
            <a:spLocks noGrp="1"/>
          </p:cNvSpPr>
          <p:nvPr>
            <p:ph type="sldNum" sz="quarter" idx="12"/>
          </p:nvPr>
        </p:nvSpPr>
        <p:spPr>
          <a:noFill/>
        </p:spPr>
        <p:txBody>
          <a:bodyPr/>
          <a:lstStyle/>
          <a:p>
            <a:fld id="{3E253C45-685F-46D5-A549-8F97B835C50F}" type="slidenum">
              <a:rPr lang="el-GR" smtClean="0">
                <a:cs typeface="Arial" charset="0"/>
              </a:rPr>
              <a:pPr/>
              <a:t>23</a:t>
            </a:fld>
            <a:endParaRPr lang="el-GR" smtClean="0">
              <a:cs typeface="Arial" charset="0"/>
            </a:endParaRPr>
          </a:p>
        </p:txBody>
      </p:sp>
      <p:pic>
        <p:nvPicPr>
          <p:cNvPr id="43013"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Τίτλος 1"/>
          <p:cNvSpPr>
            <a:spLocks noGrp="1"/>
          </p:cNvSpPr>
          <p:nvPr>
            <p:ph type="title"/>
          </p:nvPr>
        </p:nvSpPr>
        <p:spPr/>
        <p:txBody>
          <a:bodyPr/>
          <a:lstStyle/>
          <a:p>
            <a:pPr algn="r"/>
            <a:r>
              <a:rPr lang="el-GR" i="1" smtClean="0"/>
              <a:t>Δραστηριότητες ΠΜΣ</a:t>
            </a:r>
            <a:endParaRPr lang="el-GR" smtClean="0"/>
          </a:p>
        </p:txBody>
      </p:sp>
      <p:sp>
        <p:nvSpPr>
          <p:cNvPr id="3" name="Θέση περιεχομένου 2"/>
          <p:cNvSpPr>
            <a:spLocks noGrp="1"/>
          </p:cNvSpPr>
          <p:nvPr>
            <p:ph idx="1"/>
          </p:nvPr>
        </p:nvSpPr>
        <p:spPr>
          <a:xfrm>
            <a:off x="762000" y="1484313"/>
            <a:ext cx="7696200" cy="4176712"/>
          </a:xfrm>
        </p:spPr>
        <p:txBody>
          <a:bodyPr/>
          <a:lstStyle/>
          <a:p>
            <a:pPr algn="just">
              <a:buClr>
                <a:srgbClr val="FFC000"/>
              </a:buClr>
              <a:buSzPct val="100000"/>
              <a:buFont typeface="Wingdings" pitchFamily="2" charset="2"/>
              <a:buChar char="Ø"/>
              <a:defRPr/>
            </a:pPr>
            <a:r>
              <a:rPr lang="el-GR" sz="1600" dirty="0">
                <a:solidFill>
                  <a:srgbClr val="002060"/>
                </a:solidFill>
              </a:rPr>
              <a:t>Συμμετείχε στο φόρουμ του HATTA που πραγματοποιήθηκε στις 5 Μαρτίου 2007 στην αίθουσα συνεδρίων του ΟΛΠ (</a:t>
            </a:r>
            <a:r>
              <a:rPr lang="el-GR" sz="1600" dirty="0">
                <a:solidFill>
                  <a:srgbClr val="002060"/>
                </a:solidFill>
                <a:hlinkClick r:id="rId2"/>
              </a:rPr>
              <a:t>http://www.hatta.gr</a:t>
            </a:r>
            <a:r>
              <a:rPr lang="el-GR" sz="1600" dirty="0">
                <a:solidFill>
                  <a:srgbClr val="002060"/>
                </a:solidFill>
              </a:rPr>
              <a:t>)</a:t>
            </a:r>
          </a:p>
          <a:p>
            <a:pPr algn="just">
              <a:buClr>
                <a:srgbClr val="FFC000"/>
              </a:buClr>
              <a:buSzPct val="100000"/>
              <a:buFont typeface="Wingdings" pitchFamily="2" charset="2"/>
              <a:buChar char="Ø"/>
              <a:defRPr/>
            </a:pPr>
            <a:endParaRPr lang="el-GR" sz="1600" dirty="0">
              <a:solidFill>
                <a:srgbClr val="002060"/>
              </a:solidFill>
            </a:endParaRPr>
          </a:p>
          <a:p>
            <a:pPr algn="just">
              <a:buClr>
                <a:srgbClr val="FFC000"/>
              </a:buClr>
              <a:buSzPct val="100000"/>
              <a:buFont typeface="Wingdings" pitchFamily="2" charset="2"/>
              <a:buChar char="Ø"/>
              <a:defRPr/>
            </a:pPr>
            <a:r>
              <a:rPr lang="el-GR" sz="1600" dirty="0">
                <a:solidFill>
                  <a:srgbClr val="002060"/>
                </a:solidFill>
              </a:rPr>
              <a:t>Συμμετείχε στο 3ο Πανελλήνιο Συνέδριο του HAPCO για το Συνεδριακό και Επαγγελματικό Τουρισμό, που πραγματοποιήθηκε στην Αθήνα, τη Πέμπτη 15 και τη Παρασκευή 16 Μαρτίου 2007, με θέμα «Ανθρώπινοι Πόροι, Τεχνολογία και Marketing: Συντελεστές Επιτυχίας του Συνεδριακού Τουρισμού», (</a:t>
            </a:r>
            <a:r>
              <a:rPr lang="el-GR" sz="1600" dirty="0">
                <a:solidFill>
                  <a:srgbClr val="002060"/>
                </a:solidFill>
                <a:hlinkClick r:id="rId3"/>
              </a:rPr>
              <a:t>http://hapco.gr</a:t>
            </a:r>
            <a:r>
              <a:rPr lang="el-GR" sz="1600" dirty="0" smtClean="0">
                <a:solidFill>
                  <a:srgbClr val="002060"/>
                </a:solidFill>
              </a:rPr>
              <a:t>).</a:t>
            </a:r>
          </a:p>
          <a:p>
            <a:pPr marL="0" indent="0" algn="just">
              <a:buClr>
                <a:srgbClr val="FFC000"/>
              </a:buClr>
              <a:buSzPct val="100000"/>
              <a:buFont typeface="Wingdings" pitchFamily="2" charset="2"/>
              <a:buChar char="Ø"/>
              <a:defRPr/>
            </a:pPr>
            <a:endParaRPr lang="el-GR" sz="1600" dirty="0" smtClean="0">
              <a:solidFill>
                <a:srgbClr val="002060"/>
              </a:solidFill>
            </a:endParaRPr>
          </a:p>
          <a:p>
            <a:pPr algn="just">
              <a:buClr>
                <a:srgbClr val="FFC000"/>
              </a:buClr>
              <a:buSzPct val="100000"/>
              <a:buFont typeface="Wingdings" pitchFamily="2" charset="2"/>
              <a:buChar char="Ø"/>
              <a:defRPr/>
            </a:pPr>
            <a:r>
              <a:rPr lang="el-GR" sz="1600" dirty="0">
                <a:solidFill>
                  <a:srgbClr val="002060"/>
                </a:solidFill>
              </a:rPr>
              <a:t>Συμμετείχε στο 1</a:t>
            </a:r>
            <a:r>
              <a:rPr lang="el-GR" sz="1600" baseline="30000" dirty="0">
                <a:solidFill>
                  <a:srgbClr val="002060"/>
                </a:solidFill>
              </a:rPr>
              <a:t>ο</a:t>
            </a:r>
            <a:r>
              <a:rPr lang="el-GR" sz="1600" dirty="0">
                <a:solidFill>
                  <a:srgbClr val="002060"/>
                </a:solidFill>
              </a:rPr>
              <a:t> Διεθνές Φόρουμ με θέμα την Τουριστική Εκπαίδευση και κατάρτιση που πραγματοποιήθηκε στην Αθήνα την Πέμπτη 1 και Παρασκευή 2 Μαρτίου 2007 στο Ξενοδοχείο Divani Caravel.</a:t>
            </a:r>
          </a:p>
          <a:p>
            <a:pPr algn="just">
              <a:buClr>
                <a:srgbClr val="FFC000"/>
              </a:buClr>
              <a:buSzPct val="100000"/>
              <a:buFont typeface="Wingdings" pitchFamily="2" charset="2"/>
              <a:buChar char="Ø"/>
              <a:defRPr/>
            </a:pPr>
            <a:endParaRPr lang="el-GR" sz="1600" dirty="0">
              <a:solidFill>
                <a:srgbClr val="002060"/>
              </a:solidFill>
            </a:endParaRPr>
          </a:p>
          <a:p>
            <a:pPr algn="just">
              <a:buClr>
                <a:srgbClr val="FFC000"/>
              </a:buClr>
              <a:buSzPct val="100000"/>
              <a:buFont typeface="Wingdings" pitchFamily="2" charset="2"/>
              <a:buChar char="Ø"/>
              <a:defRPr/>
            </a:pPr>
            <a:r>
              <a:rPr lang="el-GR" sz="1600" dirty="0">
                <a:solidFill>
                  <a:srgbClr val="002060"/>
                </a:solidFill>
              </a:rPr>
              <a:t>Συνδιοργάνωσε workshop με τίτλο «Πρωτοβουλία για την αειφόρο τουριστική ανάπτυξη του Νομού Κεφαλονιάς και Ιθάκης το οποίο πραγματοποιήθηκε στο </a:t>
            </a:r>
            <a:r>
              <a:rPr lang="el-GR" sz="1600" dirty="0" smtClean="0">
                <a:solidFill>
                  <a:srgbClr val="002060"/>
                </a:solidFill>
              </a:rPr>
              <a:t>Ξενοδοχείο</a:t>
            </a:r>
            <a:r>
              <a:rPr lang="en-US" sz="1600" dirty="0" smtClean="0">
                <a:solidFill>
                  <a:srgbClr val="002060"/>
                </a:solidFill>
              </a:rPr>
              <a:t> </a:t>
            </a:r>
            <a:r>
              <a:rPr lang="el-GR" sz="1600" dirty="0" smtClean="0">
                <a:solidFill>
                  <a:srgbClr val="002060"/>
                </a:solidFill>
              </a:rPr>
              <a:t>Mediterranee</a:t>
            </a:r>
            <a:r>
              <a:rPr lang="el-GR" sz="1600" dirty="0">
                <a:solidFill>
                  <a:srgbClr val="002060"/>
                </a:solidFill>
              </a:rPr>
              <a:t> στο Αργοστόλι το Σάββατο 16 Ιουνίου 2007.</a:t>
            </a:r>
          </a:p>
          <a:p>
            <a:pPr algn="just">
              <a:defRPr/>
            </a:pPr>
            <a:endParaRPr lang="el-GR" sz="1600" dirty="0">
              <a:solidFill>
                <a:srgbClr val="002060"/>
              </a:solidFill>
            </a:endParaRPr>
          </a:p>
          <a:p>
            <a:pPr>
              <a:defRPr/>
            </a:pPr>
            <a:endParaRPr lang="el-GR" sz="1600" dirty="0"/>
          </a:p>
          <a:p>
            <a:pPr marL="0" indent="0">
              <a:buFont typeface="Wingdings" pitchFamily="2" charset="2"/>
              <a:buNone/>
              <a:defRPr/>
            </a:pPr>
            <a:endParaRPr lang="el-GR" dirty="0"/>
          </a:p>
        </p:txBody>
      </p:sp>
      <p:sp>
        <p:nvSpPr>
          <p:cNvPr id="44035"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4036" name="Θέση αριθμού διαφάνειας 4"/>
          <p:cNvSpPr>
            <a:spLocks noGrp="1"/>
          </p:cNvSpPr>
          <p:nvPr>
            <p:ph type="sldNum" sz="quarter" idx="12"/>
          </p:nvPr>
        </p:nvSpPr>
        <p:spPr>
          <a:noFill/>
        </p:spPr>
        <p:txBody>
          <a:bodyPr/>
          <a:lstStyle/>
          <a:p>
            <a:fld id="{8AFC121A-F28C-4067-9443-44C39DF8283F}" type="slidenum">
              <a:rPr lang="el-GR" smtClean="0">
                <a:cs typeface="Arial" charset="0"/>
              </a:rPr>
              <a:pPr/>
              <a:t>24</a:t>
            </a:fld>
            <a:endParaRPr lang="el-GR" smtClean="0">
              <a:cs typeface="Arial" charset="0"/>
            </a:endParaRPr>
          </a:p>
        </p:txBody>
      </p:sp>
      <p:pic>
        <p:nvPicPr>
          <p:cNvPr id="44037" name="Picture 8" descr="LOGO MASTER GR2"/>
          <p:cNvPicPr>
            <a:picLocks noChangeAspect="1" noChangeArrowheads="1"/>
          </p:cNvPicPr>
          <p:nvPr/>
        </p:nvPicPr>
        <p:blipFill>
          <a:blip r:embed="rId4"/>
          <a:srcRect/>
          <a:stretch>
            <a:fillRect/>
          </a:stretch>
        </p:blipFill>
        <p:spPr bwMode="auto">
          <a:xfrm>
            <a:off x="827088" y="24447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p:cNvSpPr>
            <a:spLocks noGrp="1"/>
          </p:cNvSpPr>
          <p:nvPr>
            <p:ph type="title"/>
          </p:nvPr>
        </p:nvSpPr>
        <p:spPr/>
        <p:txBody>
          <a:bodyPr/>
          <a:lstStyle/>
          <a:p>
            <a:pPr algn="r"/>
            <a:r>
              <a:rPr lang="el-GR" i="1" smtClean="0"/>
              <a:t>Δραστηριότητες ΔΠΜΣ</a:t>
            </a:r>
            <a:endParaRPr lang="el-GR" smtClean="0"/>
          </a:p>
        </p:txBody>
      </p:sp>
      <p:sp>
        <p:nvSpPr>
          <p:cNvPr id="3" name="Θέση περιεχομένου 2"/>
          <p:cNvSpPr>
            <a:spLocks noGrp="1"/>
          </p:cNvSpPr>
          <p:nvPr>
            <p:ph idx="1"/>
          </p:nvPr>
        </p:nvSpPr>
        <p:spPr>
          <a:xfrm>
            <a:off x="719138" y="1358900"/>
            <a:ext cx="7769225" cy="4608513"/>
          </a:xfrm>
        </p:spPr>
        <p:txBody>
          <a:bodyPr/>
          <a:lstStyle/>
          <a:p>
            <a:pPr algn="just">
              <a:buClr>
                <a:srgbClr val="FFC000"/>
              </a:buClr>
              <a:buSzPct val="100000"/>
              <a:buFont typeface="Wingdings" pitchFamily="2" charset="2"/>
              <a:buChar char="Ø"/>
              <a:defRPr/>
            </a:pPr>
            <a:r>
              <a:rPr lang="el-GR" sz="1800" dirty="0" smtClean="0">
                <a:solidFill>
                  <a:srgbClr val="002060"/>
                </a:solidFill>
              </a:rPr>
              <a:t>Διοργάνωσε </a:t>
            </a:r>
            <a:r>
              <a:rPr lang="el-GR" sz="1800" dirty="0">
                <a:solidFill>
                  <a:srgbClr val="002060"/>
                </a:solidFill>
              </a:rPr>
              <a:t>δύο συνεντεύξεις τύπου τη Τρίτη 27 Φεβρουαρίου 2007, στο ξενοδοχείο Εσπέρια στην Αθήνα και την Πέμπτη 8 Μαρτίου στην αίθουσα του Νομαρχιακού Συμβουλίου Χίου, σχετικά με την εξαγγελία των Υπουργών Παιδείας και Τουριστικής Ανάπτυξης για τη δημιουργία Τμήματος Τουρισμού στο Πανεπιστήμιο Πειραιά</a:t>
            </a:r>
            <a:r>
              <a:rPr lang="el-GR" sz="1800" dirty="0" smtClean="0">
                <a:solidFill>
                  <a:srgbClr val="002060"/>
                </a:solidFill>
              </a:rPr>
              <a:t>.</a:t>
            </a:r>
          </a:p>
          <a:p>
            <a:pPr marL="0" indent="0" algn="just">
              <a:buClr>
                <a:srgbClr val="FFC000"/>
              </a:buClr>
              <a:buSzPct val="100000"/>
              <a:buFont typeface="Wingdings" pitchFamily="2" charset="2"/>
              <a:buChar char="Ø"/>
              <a:defRPr/>
            </a:pPr>
            <a:endParaRPr lang="el-GR" sz="1800" dirty="0">
              <a:solidFill>
                <a:srgbClr val="002060"/>
              </a:solidFill>
            </a:endParaRPr>
          </a:p>
          <a:p>
            <a:pPr algn="just">
              <a:buClr>
                <a:srgbClr val="FFC000"/>
              </a:buClr>
              <a:buSzPct val="100000"/>
              <a:buFont typeface="Wingdings" pitchFamily="2" charset="2"/>
              <a:buChar char="Ø"/>
              <a:defRPr/>
            </a:pPr>
            <a:r>
              <a:rPr lang="el-GR" sz="1800" dirty="0">
                <a:solidFill>
                  <a:srgbClr val="002060"/>
                </a:solidFill>
              </a:rPr>
              <a:t>Συνδιοργάνωσε το διεθνές συμπόσιο με θέμα «Ηλεκτρονικό Επιχειρείν στα Ταξίδια, τον Τουρισμό και την Φιλοξενία» με το Εθνικό Δίκτυο Έρευνας και Τεχνολογίας του Υπουργείου </a:t>
            </a:r>
            <a:r>
              <a:rPr lang="el-GR" sz="1800" dirty="0" smtClean="0">
                <a:solidFill>
                  <a:srgbClr val="002060"/>
                </a:solidFill>
              </a:rPr>
              <a:t>Ανάπτυξης. </a:t>
            </a:r>
            <a:r>
              <a:rPr lang="el-GR" sz="1800" dirty="0">
                <a:solidFill>
                  <a:srgbClr val="002060"/>
                </a:solidFill>
              </a:rPr>
              <a:t>Το συμπόσιο πραγματοποιήθηκε στις 26 Μαρτίου 2007 στο Εμπορικό και Βιομηχανικό Επιμελητήριο Αθηνών (</a:t>
            </a:r>
            <a:r>
              <a:rPr lang="el-GR" sz="1800" dirty="0">
                <a:solidFill>
                  <a:srgbClr val="002060"/>
                </a:solidFill>
                <a:hlinkClick r:id="rId2"/>
              </a:rPr>
              <a:t>http://www.ebusinessforum.gr</a:t>
            </a:r>
            <a:r>
              <a:rPr lang="el-GR" sz="1800" dirty="0">
                <a:solidFill>
                  <a:srgbClr val="002060"/>
                </a:solidFill>
              </a:rPr>
              <a:t>)</a:t>
            </a:r>
          </a:p>
          <a:p>
            <a:pPr algn="just">
              <a:buClr>
                <a:srgbClr val="FFC000"/>
              </a:buClr>
              <a:buSzPct val="100000"/>
              <a:buFont typeface="Wingdings" pitchFamily="2" charset="2"/>
              <a:buChar char="Ø"/>
              <a:defRPr/>
            </a:pPr>
            <a:endParaRPr lang="el-GR" sz="1800" dirty="0" smtClean="0">
              <a:solidFill>
                <a:srgbClr val="002060"/>
              </a:solidFill>
            </a:endParaRPr>
          </a:p>
          <a:p>
            <a:pPr algn="just">
              <a:buClr>
                <a:srgbClr val="FFC000"/>
              </a:buClr>
              <a:buSzPct val="100000"/>
              <a:buFont typeface="Wingdings" pitchFamily="2" charset="2"/>
              <a:buChar char="Ø"/>
              <a:defRPr/>
            </a:pPr>
            <a:r>
              <a:rPr lang="el-GR" sz="1800" dirty="0" smtClean="0">
                <a:solidFill>
                  <a:srgbClr val="002060"/>
                </a:solidFill>
              </a:rPr>
              <a:t>Συνδιοργάνωσε </a:t>
            </a:r>
            <a:r>
              <a:rPr lang="el-GR" sz="1800" dirty="0">
                <a:solidFill>
                  <a:srgbClr val="002060"/>
                </a:solidFill>
              </a:rPr>
              <a:t>το 24</a:t>
            </a:r>
            <a:r>
              <a:rPr lang="el-GR" sz="1800" baseline="30000" dirty="0">
                <a:solidFill>
                  <a:srgbClr val="002060"/>
                </a:solidFill>
              </a:rPr>
              <a:t>ο</a:t>
            </a:r>
            <a:r>
              <a:rPr lang="el-GR" sz="1800" dirty="0">
                <a:solidFill>
                  <a:srgbClr val="002060"/>
                </a:solidFill>
              </a:rPr>
              <a:t> Διεθνές Επιστημονικό Συνέδριο του </a:t>
            </a:r>
            <a:r>
              <a:rPr lang="el-GR" sz="1800" dirty="0" err="1">
                <a:solidFill>
                  <a:srgbClr val="002060"/>
                </a:solidFill>
              </a:rPr>
              <a:t>EuroCHRIE</a:t>
            </a:r>
            <a:r>
              <a:rPr lang="el-GR" sz="1800" dirty="0">
                <a:solidFill>
                  <a:srgbClr val="002060"/>
                </a:solidFill>
              </a:rPr>
              <a:t> με θέμα  “</a:t>
            </a:r>
            <a:r>
              <a:rPr lang="el-GR" sz="1800" dirty="0" err="1">
                <a:solidFill>
                  <a:srgbClr val="002060"/>
                </a:solidFill>
              </a:rPr>
              <a:t>Ιn</a:t>
            </a:r>
            <a:r>
              <a:rPr lang="el-GR" sz="1800" dirty="0">
                <a:solidFill>
                  <a:srgbClr val="002060"/>
                </a:solidFill>
              </a:rPr>
              <a:t> </a:t>
            </a:r>
            <a:r>
              <a:rPr lang="el-GR" sz="1800" dirty="0" err="1">
                <a:solidFill>
                  <a:srgbClr val="002060"/>
                </a:solidFill>
              </a:rPr>
              <a:t>Search</a:t>
            </a:r>
            <a:r>
              <a:rPr lang="el-GR" sz="1800" dirty="0">
                <a:solidFill>
                  <a:srgbClr val="002060"/>
                </a:solidFill>
              </a:rPr>
              <a:t> of </a:t>
            </a:r>
            <a:r>
              <a:rPr lang="el-GR" sz="1800" dirty="0" err="1">
                <a:solidFill>
                  <a:srgbClr val="002060"/>
                </a:solidFill>
              </a:rPr>
              <a:t>Excellence</a:t>
            </a:r>
            <a:r>
              <a:rPr lang="el-GR" sz="1800" dirty="0">
                <a:solidFill>
                  <a:srgbClr val="002060"/>
                </a:solidFill>
              </a:rPr>
              <a:t> for </a:t>
            </a:r>
            <a:r>
              <a:rPr lang="en-US" sz="1800" dirty="0">
                <a:solidFill>
                  <a:srgbClr val="002060"/>
                </a:solidFill>
              </a:rPr>
              <a:t>Tomorrow</a:t>
            </a:r>
            <a:r>
              <a:rPr lang="el-GR" sz="1800" dirty="0">
                <a:solidFill>
                  <a:srgbClr val="002060"/>
                </a:solidFill>
              </a:rPr>
              <a:t>’s Tourism, </a:t>
            </a:r>
            <a:r>
              <a:rPr lang="el-GR" sz="1800" dirty="0" err="1">
                <a:solidFill>
                  <a:srgbClr val="002060"/>
                </a:solidFill>
              </a:rPr>
              <a:t>Travel</a:t>
            </a:r>
            <a:r>
              <a:rPr lang="el-GR" sz="1800" dirty="0">
                <a:solidFill>
                  <a:srgbClr val="002060"/>
                </a:solidFill>
              </a:rPr>
              <a:t> and </a:t>
            </a:r>
            <a:r>
              <a:rPr lang="el-GR" sz="1800" dirty="0" err="1">
                <a:solidFill>
                  <a:srgbClr val="002060"/>
                </a:solidFill>
              </a:rPr>
              <a:t>Hospitality</a:t>
            </a:r>
            <a:r>
              <a:rPr lang="el-GR" sz="1800" dirty="0">
                <a:solidFill>
                  <a:srgbClr val="002060"/>
                </a:solidFill>
              </a:rPr>
              <a:t>” στη Θεσσαλονίκη από 25-28 Οκτωβρίου 2006 ( </a:t>
            </a:r>
            <a:r>
              <a:rPr lang="el-GR" sz="1800" dirty="0">
                <a:solidFill>
                  <a:srgbClr val="002060"/>
                </a:solidFill>
                <a:hlinkClick r:id="rId3"/>
              </a:rPr>
              <a:t>http://www.eurochrie2006.gr</a:t>
            </a:r>
            <a:r>
              <a:rPr lang="el-GR" sz="1800" dirty="0">
                <a:solidFill>
                  <a:srgbClr val="002060"/>
                </a:solidFill>
              </a:rPr>
              <a:t>)</a:t>
            </a:r>
          </a:p>
          <a:p>
            <a:pPr>
              <a:defRPr/>
            </a:pPr>
            <a:endParaRPr lang="el-GR" dirty="0"/>
          </a:p>
          <a:p>
            <a:pPr>
              <a:defRPr/>
            </a:pPr>
            <a:endParaRPr lang="el-GR" dirty="0"/>
          </a:p>
        </p:txBody>
      </p:sp>
      <p:sp>
        <p:nvSpPr>
          <p:cNvPr id="45059"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5060" name="Θέση αριθμού διαφάνειας 4"/>
          <p:cNvSpPr>
            <a:spLocks noGrp="1"/>
          </p:cNvSpPr>
          <p:nvPr>
            <p:ph type="sldNum" sz="quarter" idx="12"/>
          </p:nvPr>
        </p:nvSpPr>
        <p:spPr>
          <a:noFill/>
        </p:spPr>
        <p:txBody>
          <a:bodyPr/>
          <a:lstStyle/>
          <a:p>
            <a:fld id="{1646BE0F-37C4-43E0-89E4-8A7FC202657B}" type="slidenum">
              <a:rPr lang="el-GR" smtClean="0">
                <a:cs typeface="Arial" charset="0"/>
              </a:rPr>
              <a:pPr/>
              <a:t>25</a:t>
            </a:fld>
            <a:endParaRPr lang="el-GR" smtClean="0">
              <a:cs typeface="Arial" charset="0"/>
            </a:endParaRPr>
          </a:p>
        </p:txBody>
      </p:sp>
      <p:pic>
        <p:nvPicPr>
          <p:cNvPr id="45061" name="Picture 8" descr="LOGO MASTER GR2"/>
          <p:cNvPicPr>
            <a:picLocks noChangeAspect="1" noChangeArrowheads="1"/>
          </p:cNvPicPr>
          <p:nvPr/>
        </p:nvPicPr>
        <p:blipFill>
          <a:blip r:embed="rId4"/>
          <a:srcRect/>
          <a:stretch>
            <a:fillRect/>
          </a:stretch>
        </p:blipFill>
        <p:spPr bwMode="auto">
          <a:xfrm>
            <a:off x="827088" y="22542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Τίτλος 1"/>
          <p:cNvSpPr>
            <a:spLocks noGrp="1"/>
          </p:cNvSpPr>
          <p:nvPr>
            <p:ph type="title"/>
          </p:nvPr>
        </p:nvSpPr>
        <p:spPr/>
        <p:txBody>
          <a:bodyPr/>
          <a:lstStyle/>
          <a:p>
            <a:pPr algn="r"/>
            <a:r>
              <a:rPr lang="el-GR" i="1" smtClean="0"/>
              <a:t>Δραστηριότητες ΔΠΜΣ</a:t>
            </a:r>
          </a:p>
        </p:txBody>
      </p:sp>
      <p:sp>
        <p:nvSpPr>
          <p:cNvPr id="3" name="Θέση περιεχομένου 2"/>
          <p:cNvSpPr>
            <a:spLocks noGrp="1"/>
          </p:cNvSpPr>
          <p:nvPr>
            <p:ph idx="1"/>
          </p:nvPr>
        </p:nvSpPr>
        <p:spPr>
          <a:xfrm>
            <a:off x="766763" y="1628775"/>
            <a:ext cx="7553325" cy="4484688"/>
          </a:xfrm>
        </p:spPr>
        <p:txBody>
          <a:bodyPr/>
          <a:lstStyle/>
          <a:p>
            <a:pPr algn="just">
              <a:buClr>
                <a:srgbClr val="FFC000"/>
              </a:buClr>
              <a:buSzPct val="100000"/>
              <a:buFont typeface="Wingdings" pitchFamily="2" charset="2"/>
              <a:buChar char="Ø"/>
              <a:defRPr/>
            </a:pPr>
            <a:r>
              <a:rPr lang="el-GR" sz="1600" dirty="0">
                <a:solidFill>
                  <a:srgbClr val="002060"/>
                </a:solidFill>
              </a:rPr>
              <a:t>Οργάνωσε το διεθνές επιστημονικό συνέδριο «Sustainable Tourism Development and Environment» από 2 έως 5 Οκτωβρίου 2003 στη Χίο.</a:t>
            </a:r>
          </a:p>
          <a:p>
            <a:pPr algn="just">
              <a:buClr>
                <a:srgbClr val="FFC000"/>
              </a:buClr>
              <a:buSzPct val="100000"/>
              <a:buFont typeface="Wingdings" pitchFamily="2" charset="2"/>
              <a:buChar char="Ø"/>
              <a:defRPr/>
            </a:pPr>
            <a:endParaRPr lang="el-GR" sz="1600" dirty="0" smtClean="0">
              <a:solidFill>
                <a:srgbClr val="002060"/>
              </a:solidFill>
            </a:endParaRPr>
          </a:p>
          <a:p>
            <a:pPr algn="just">
              <a:buClr>
                <a:srgbClr val="FFC000"/>
              </a:buClr>
              <a:buSzPct val="100000"/>
              <a:buFont typeface="Wingdings" pitchFamily="2" charset="2"/>
              <a:buChar char="Ø"/>
              <a:defRPr/>
            </a:pPr>
            <a:r>
              <a:rPr lang="el-GR" sz="1600" dirty="0" smtClean="0">
                <a:solidFill>
                  <a:srgbClr val="002060"/>
                </a:solidFill>
              </a:rPr>
              <a:t>Συμμετείχε </a:t>
            </a:r>
            <a:r>
              <a:rPr lang="el-GR" sz="1600" dirty="0">
                <a:solidFill>
                  <a:srgbClr val="002060"/>
                </a:solidFill>
              </a:rPr>
              <a:t>στις </a:t>
            </a:r>
            <a:r>
              <a:rPr lang="el-GR" sz="1600" dirty="0" smtClean="0">
                <a:solidFill>
                  <a:srgbClr val="002060"/>
                </a:solidFill>
              </a:rPr>
              <a:t>Διεθνείς </a:t>
            </a:r>
            <a:r>
              <a:rPr lang="el-GR" sz="1600" dirty="0">
                <a:solidFill>
                  <a:srgbClr val="002060"/>
                </a:solidFill>
              </a:rPr>
              <a:t>Εκθέσεις Τουρισμού Philoxenia που πραγματοποιήθηκαν στη Θεσσαλονίκη το Νοέμβριο 2000, 1-4 Νοεμβρίου 2001,  31 Οκτωβρίου - 03 Νοεμβρίου 2002  και 16-19 Νοεμβρίου 2006. Στα πλαίσια της έκθεσης διοργανώθηκε Συνέντευξη Τύπου με θέμα «Τουριστική Εκπαίδευση και Πανεπιστήμιο Αιγαίου».</a:t>
            </a:r>
          </a:p>
          <a:p>
            <a:pPr algn="just">
              <a:buClr>
                <a:srgbClr val="FFC000"/>
              </a:buClr>
              <a:buSzPct val="100000"/>
              <a:buFont typeface="Wingdings" pitchFamily="2" charset="2"/>
              <a:buChar char="Ø"/>
              <a:defRPr/>
            </a:pPr>
            <a:endParaRPr lang="el-GR" sz="1600" dirty="0" smtClean="0">
              <a:solidFill>
                <a:srgbClr val="002060"/>
              </a:solidFill>
            </a:endParaRPr>
          </a:p>
          <a:p>
            <a:pPr algn="just">
              <a:buClr>
                <a:srgbClr val="FFC000"/>
              </a:buClr>
              <a:buSzPct val="100000"/>
              <a:buFont typeface="Wingdings" pitchFamily="2" charset="2"/>
              <a:buChar char="Ø"/>
              <a:defRPr/>
            </a:pPr>
            <a:r>
              <a:rPr lang="el-GR" sz="1600" dirty="0" smtClean="0">
                <a:solidFill>
                  <a:srgbClr val="002060"/>
                </a:solidFill>
              </a:rPr>
              <a:t>Συμμετείχε</a:t>
            </a:r>
            <a:r>
              <a:rPr lang="el-GR" sz="1600" dirty="0">
                <a:solidFill>
                  <a:srgbClr val="002060"/>
                </a:solidFill>
              </a:rPr>
              <a:t>   στις  τουριστικές εκθέσεις  «Τουριστικό Πανόραμα» οι οποίες πραγματοποιήθηκαν 11-14 Μαΐου 2000 και  25-29 Απριλίου 2001 στην Αθήνα.</a:t>
            </a:r>
          </a:p>
          <a:p>
            <a:pPr algn="just">
              <a:buClr>
                <a:srgbClr val="FFC000"/>
              </a:buClr>
              <a:buSzPct val="100000"/>
              <a:buFont typeface="Wingdings" pitchFamily="2" charset="2"/>
              <a:buChar char="Ø"/>
              <a:defRPr/>
            </a:pPr>
            <a:endParaRPr lang="el-GR" sz="800" dirty="0" smtClean="0">
              <a:solidFill>
                <a:srgbClr val="002060"/>
              </a:solidFill>
            </a:endParaRPr>
          </a:p>
          <a:p>
            <a:pPr algn="just">
              <a:buClr>
                <a:srgbClr val="FFC000"/>
              </a:buClr>
              <a:buSzPct val="100000"/>
              <a:buFont typeface="Wingdings" pitchFamily="2" charset="2"/>
              <a:buChar char="Ø"/>
              <a:defRPr/>
            </a:pPr>
            <a:r>
              <a:rPr lang="el-GR" sz="1600" dirty="0" smtClean="0">
                <a:solidFill>
                  <a:srgbClr val="002060"/>
                </a:solidFill>
              </a:rPr>
              <a:t>Οργάνωσε </a:t>
            </a:r>
            <a:r>
              <a:rPr lang="el-GR" sz="1600" dirty="0">
                <a:solidFill>
                  <a:srgbClr val="002060"/>
                </a:solidFill>
              </a:rPr>
              <a:t>το διεθνές επιστημονικό συνέδριο «Τουρισμός σε Νησιωτικές Περιοχές και Ειδικούς Προορισμούς»  το οποίο πραγματοποιήθηκε από 14 έως 16 Δεκεμβρίου 2000 στη Χίο.</a:t>
            </a:r>
          </a:p>
          <a:p>
            <a:pPr algn="just">
              <a:buClr>
                <a:srgbClr val="FFC000"/>
              </a:buClr>
              <a:buSzPct val="100000"/>
              <a:buFont typeface="Wingdings" pitchFamily="2" charset="2"/>
              <a:buChar char="Ø"/>
              <a:defRPr/>
            </a:pPr>
            <a:endParaRPr lang="el-GR" sz="800" dirty="0">
              <a:solidFill>
                <a:srgbClr val="002060"/>
              </a:solidFill>
            </a:endParaRPr>
          </a:p>
          <a:p>
            <a:pPr algn="just">
              <a:buClr>
                <a:srgbClr val="FFC000"/>
              </a:buClr>
              <a:buSzPct val="100000"/>
              <a:buFont typeface="Wingdings" pitchFamily="2" charset="2"/>
              <a:buChar char="Ø"/>
              <a:defRPr/>
            </a:pPr>
            <a:r>
              <a:rPr lang="el-GR" sz="1600" dirty="0">
                <a:solidFill>
                  <a:srgbClr val="002060"/>
                </a:solidFill>
              </a:rPr>
              <a:t>Συμμετείχε στην Έκθεση «ΕΠΕΑΕΚ Έργο-σταθμός-αφετηρία» η οποία πραγματοποιήθηκε  5-10 Δεκεμβρίου 2000  στο Ζάππειο</a:t>
            </a:r>
            <a:r>
              <a:rPr lang="el-GR" sz="1600" dirty="0" smtClean="0">
                <a:solidFill>
                  <a:srgbClr val="002060"/>
                </a:solidFill>
              </a:rPr>
              <a:t>.</a:t>
            </a:r>
          </a:p>
          <a:p>
            <a:pPr marL="228600" indent="-228600" algn="just">
              <a:buClr>
                <a:srgbClr val="FFC000"/>
              </a:buClr>
              <a:buSzPct val="100000"/>
              <a:buFont typeface="Wingdings" pitchFamily="2" charset="2"/>
              <a:buChar char="Ø"/>
              <a:defRPr/>
            </a:pPr>
            <a:endParaRPr lang="el-GR" sz="800" dirty="0">
              <a:solidFill>
                <a:srgbClr val="002060"/>
              </a:solidFill>
            </a:endParaRPr>
          </a:p>
          <a:p>
            <a:pPr marL="228600" indent="-228600" algn="just">
              <a:buClr>
                <a:srgbClr val="FFC000"/>
              </a:buClr>
              <a:buSzPct val="100000"/>
              <a:buFont typeface="Wingdings" pitchFamily="2" charset="2"/>
              <a:buChar char="Ø"/>
              <a:defRPr/>
            </a:pPr>
            <a:endParaRPr lang="el-GR" sz="800" dirty="0">
              <a:solidFill>
                <a:srgbClr val="002060"/>
              </a:solidFill>
            </a:endParaRPr>
          </a:p>
          <a:p>
            <a:pPr algn="just">
              <a:buClr>
                <a:srgbClr val="FFC000"/>
              </a:buClr>
              <a:buSzPct val="100000"/>
              <a:buFont typeface="Wingdings" pitchFamily="2" charset="2"/>
              <a:buChar char="Ø"/>
              <a:defRPr/>
            </a:pPr>
            <a:endParaRPr lang="el-GR" sz="800" dirty="0">
              <a:solidFill>
                <a:srgbClr val="002060"/>
              </a:solidFill>
            </a:endParaRPr>
          </a:p>
          <a:p>
            <a:pPr>
              <a:buClr>
                <a:srgbClr val="FFC000"/>
              </a:buClr>
              <a:buSzPct val="100000"/>
              <a:buFont typeface="Wingdings" pitchFamily="2" charset="2"/>
              <a:buNone/>
              <a:defRPr/>
            </a:pPr>
            <a:r>
              <a:rPr lang="el-GR" sz="1600" dirty="0"/>
              <a:t> </a:t>
            </a:r>
          </a:p>
        </p:txBody>
      </p:sp>
      <p:sp>
        <p:nvSpPr>
          <p:cNvPr id="46083"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6084" name="Θέση αριθμού διαφάνειας 4"/>
          <p:cNvSpPr>
            <a:spLocks noGrp="1"/>
          </p:cNvSpPr>
          <p:nvPr>
            <p:ph type="sldNum" sz="quarter" idx="12"/>
          </p:nvPr>
        </p:nvSpPr>
        <p:spPr>
          <a:noFill/>
        </p:spPr>
        <p:txBody>
          <a:bodyPr/>
          <a:lstStyle/>
          <a:p>
            <a:fld id="{462C7C08-1CF0-4FD0-B94C-F0A8A4D2C2F4}" type="slidenum">
              <a:rPr lang="el-GR" smtClean="0">
                <a:cs typeface="Arial" charset="0"/>
              </a:rPr>
              <a:pPr/>
              <a:t>26</a:t>
            </a:fld>
            <a:endParaRPr lang="el-GR" smtClean="0">
              <a:cs typeface="Arial" charset="0"/>
            </a:endParaRPr>
          </a:p>
        </p:txBody>
      </p:sp>
      <p:pic>
        <p:nvPicPr>
          <p:cNvPr id="46085" name="Picture 1" descr="clear"/>
          <p:cNvPicPr>
            <a:picLocks noChangeAspect="1" noChangeArrowheads="1"/>
          </p:cNvPicPr>
          <p:nvPr/>
        </p:nvPicPr>
        <p:blipFill>
          <a:blip r:embed="rId2"/>
          <a:srcRect/>
          <a:stretch>
            <a:fillRect/>
          </a:stretch>
        </p:blipFill>
        <p:spPr bwMode="auto">
          <a:xfrm>
            <a:off x="0" y="0"/>
            <a:ext cx="152400" cy="152400"/>
          </a:xfrm>
          <a:prstGeom prst="rect">
            <a:avLst/>
          </a:prstGeom>
          <a:noFill/>
          <a:ln w="9525">
            <a:noFill/>
            <a:miter lim="800000"/>
            <a:headEnd/>
            <a:tailEnd/>
          </a:ln>
        </p:spPr>
      </p:pic>
      <p:pic>
        <p:nvPicPr>
          <p:cNvPr id="46086" name="Picture 2" descr="crvbtmlt"/>
          <p:cNvPicPr>
            <a:picLocks noChangeAspect="1" noChangeArrowheads="1"/>
          </p:cNvPicPr>
          <p:nvPr/>
        </p:nvPicPr>
        <p:blipFill>
          <a:blip r:embed="rId3"/>
          <a:srcRect/>
          <a:stretch>
            <a:fillRect/>
          </a:stretch>
        </p:blipFill>
        <p:spPr bwMode="auto">
          <a:xfrm>
            <a:off x="0" y="0"/>
            <a:ext cx="38100" cy="38100"/>
          </a:xfrm>
          <a:prstGeom prst="rect">
            <a:avLst/>
          </a:prstGeom>
          <a:noFill/>
          <a:ln w="9525">
            <a:noFill/>
            <a:miter lim="800000"/>
            <a:headEnd/>
            <a:tailEnd/>
          </a:ln>
        </p:spPr>
      </p:pic>
      <p:pic>
        <p:nvPicPr>
          <p:cNvPr id="46087" name="Picture 3" descr="clear"/>
          <p:cNvPicPr>
            <a:picLocks noChangeAspect="1" noChangeArrowheads="1"/>
          </p:cNvPicPr>
          <p:nvPr/>
        </p:nvPicPr>
        <p:blipFill>
          <a:blip r:embed="rId2"/>
          <a:srcRect/>
          <a:stretch>
            <a:fillRect/>
          </a:stretch>
        </p:blipFill>
        <p:spPr bwMode="auto">
          <a:xfrm>
            <a:off x="0" y="0"/>
            <a:ext cx="152400" cy="152400"/>
          </a:xfrm>
          <a:prstGeom prst="rect">
            <a:avLst/>
          </a:prstGeom>
          <a:noFill/>
          <a:ln w="9525">
            <a:noFill/>
            <a:miter lim="800000"/>
            <a:headEnd/>
            <a:tailEnd/>
          </a:ln>
        </p:spPr>
      </p:pic>
      <p:pic>
        <p:nvPicPr>
          <p:cNvPr id="46088" name="Picture 8" descr="LOGO MASTER GR2"/>
          <p:cNvPicPr>
            <a:picLocks noChangeAspect="1" noChangeArrowheads="1"/>
          </p:cNvPicPr>
          <p:nvPr/>
        </p:nvPicPr>
        <p:blipFill>
          <a:blip r:embed="rId4"/>
          <a:srcRect/>
          <a:stretch>
            <a:fillRect/>
          </a:stretch>
        </p:blipFill>
        <p:spPr bwMode="auto">
          <a:xfrm>
            <a:off x="827088" y="244475"/>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Τίτλος 1"/>
          <p:cNvSpPr>
            <a:spLocks noGrp="1"/>
          </p:cNvSpPr>
          <p:nvPr>
            <p:ph type="title"/>
          </p:nvPr>
        </p:nvSpPr>
        <p:spPr>
          <a:xfrm>
            <a:off x="1042988" y="434975"/>
            <a:ext cx="7696200" cy="863600"/>
          </a:xfrm>
        </p:spPr>
        <p:txBody>
          <a:bodyPr/>
          <a:lstStyle/>
          <a:p>
            <a:pPr algn="r"/>
            <a:r>
              <a:rPr lang="el-GR" i="1" smtClean="0"/>
              <a:t>επικοινωνία </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r>
              <a:rPr lang="el-GR" sz="1800" b="1" kern="1200" dirty="0" smtClean="0">
                <a:solidFill>
                  <a:srgbClr val="2B5481"/>
                </a:solidFill>
                <a:latin typeface="Times New Roman" panose="02020603050405020304" pitchFamily="18" charset="0"/>
              </a:rPr>
              <a:t>Γραμματεία</a:t>
            </a:r>
            <a:r>
              <a:rPr lang="el-GR" sz="1800" b="1" kern="1200" dirty="0">
                <a:solidFill>
                  <a:srgbClr val="2B5481"/>
                </a:solidFill>
                <a:latin typeface="Times New Roman" panose="02020603050405020304" pitchFamily="18" charset="0"/>
              </a:rPr>
              <a:t>:</a:t>
            </a:r>
          </a:p>
          <a:p>
            <a:pPr marL="0" indent="0" eaLnBrk="1" hangingPunct="1">
              <a:spcBef>
                <a:spcPct val="0"/>
              </a:spcBef>
              <a:buClrTx/>
              <a:buSzTx/>
              <a:buFont typeface="Wingdings" pitchFamily="2" charset="2"/>
              <a:buNone/>
              <a:defRPr/>
            </a:pPr>
            <a:r>
              <a:rPr lang="el-GR" sz="1800" b="1" kern="1200" dirty="0">
                <a:solidFill>
                  <a:srgbClr val="2B5481"/>
                </a:solidFill>
                <a:latin typeface="Times New Roman" panose="02020603050405020304" pitchFamily="18" charset="0"/>
              </a:rPr>
              <a:t>κ.  Μ. </a:t>
            </a:r>
            <a:r>
              <a:rPr lang="el-GR" sz="1800" b="1" kern="1200" dirty="0" smtClean="0">
                <a:solidFill>
                  <a:srgbClr val="2B5481"/>
                </a:solidFill>
                <a:latin typeface="Times New Roman" panose="02020603050405020304" pitchFamily="18" charset="0"/>
              </a:rPr>
              <a:t>Σταθάκου</a:t>
            </a:r>
            <a:endParaRPr lang="el-GR" sz="18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l-GR" sz="18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r>
              <a:rPr lang="el-GR" sz="1800" b="1" kern="1200" dirty="0">
                <a:solidFill>
                  <a:srgbClr val="2B5481"/>
                </a:solidFill>
                <a:latin typeface="Times New Roman" panose="02020603050405020304" pitchFamily="18" charset="0"/>
              </a:rPr>
              <a:t>Διεύθυνση:</a:t>
            </a:r>
            <a:endParaRPr lang="en-US" sz="18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r>
              <a:rPr lang="el-GR" sz="1800" b="1" kern="1200" dirty="0">
                <a:solidFill>
                  <a:srgbClr val="2B5481"/>
                </a:solidFill>
                <a:latin typeface="Times New Roman" panose="02020603050405020304" pitchFamily="18" charset="0"/>
              </a:rPr>
              <a:t>Μιχαήλ Λιβανού 54,</a:t>
            </a:r>
          </a:p>
          <a:p>
            <a:pPr marL="0" indent="0" eaLnBrk="1" hangingPunct="1">
              <a:spcBef>
                <a:spcPct val="0"/>
              </a:spcBef>
              <a:buClrTx/>
              <a:buSzTx/>
              <a:buFont typeface="Wingdings" pitchFamily="2" charset="2"/>
              <a:buNone/>
              <a:defRPr/>
            </a:pPr>
            <a:r>
              <a:rPr lang="el-GR" sz="1800" b="1" kern="1200" dirty="0">
                <a:solidFill>
                  <a:srgbClr val="2B5481"/>
                </a:solidFill>
                <a:latin typeface="Times New Roman" panose="02020603050405020304" pitchFamily="18" charset="0"/>
              </a:rPr>
              <a:t>T.K.: 82100, XIOΣ.</a:t>
            </a:r>
            <a:endParaRPr lang="en-US" sz="18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r>
              <a:rPr lang="el-GR" sz="1800" b="1" kern="1200" dirty="0">
                <a:solidFill>
                  <a:srgbClr val="2B5481"/>
                </a:solidFill>
                <a:latin typeface="Times New Roman" panose="02020603050405020304" pitchFamily="18" charset="0"/>
              </a:rPr>
              <a:t>Τηλέφωνο: 22710-353</a:t>
            </a:r>
            <a:r>
              <a:rPr lang="en-US" sz="1800" b="1" kern="1200" dirty="0">
                <a:solidFill>
                  <a:srgbClr val="2B5481"/>
                </a:solidFill>
                <a:latin typeface="Times New Roman" panose="02020603050405020304" pitchFamily="18" charset="0"/>
              </a:rPr>
              <a:t>22</a:t>
            </a:r>
            <a:r>
              <a:rPr lang="el-GR" sz="1800" b="1" kern="1200" dirty="0">
                <a:solidFill>
                  <a:srgbClr val="2B5481"/>
                </a:solidFill>
                <a:latin typeface="Times New Roman" panose="02020603050405020304" pitchFamily="18" charset="0"/>
              </a:rPr>
              <a:t>, 22710-35323</a:t>
            </a:r>
          </a:p>
          <a:p>
            <a:pPr marL="0" indent="0" eaLnBrk="1" hangingPunct="1">
              <a:spcBef>
                <a:spcPct val="0"/>
              </a:spcBef>
              <a:buClrTx/>
              <a:buSzTx/>
              <a:buFont typeface="Wingdings" pitchFamily="2" charset="2"/>
              <a:buNone/>
              <a:defRPr/>
            </a:pPr>
            <a:r>
              <a:rPr lang="en-US" sz="1800" b="1" kern="1200" dirty="0">
                <a:solidFill>
                  <a:srgbClr val="2B5481"/>
                </a:solidFill>
                <a:latin typeface="Times New Roman" panose="02020603050405020304" pitchFamily="18" charset="0"/>
              </a:rPr>
              <a:t>Fax</a:t>
            </a:r>
            <a:r>
              <a:rPr lang="el-GR" sz="1800" b="1" kern="1200" dirty="0">
                <a:solidFill>
                  <a:srgbClr val="2B5481"/>
                </a:solidFill>
                <a:latin typeface="Times New Roman" panose="02020603050405020304" pitchFamily="18" charset="0"/>
              </a:rPr>
              <a:t>:</a:t>
            </a:r>
            <a:r>
              <a:rPr lang="en-US" sz="1800" b="1" kern="1200" dirty="0">
                <a:solidFill>
                  <a:srgbClr val="2B5481"/>
                </a:solidFill>
                <a:latin typeface="Times New Roman" panose="02020603050405020304" pitchFamily="18" charset="0"/>
              </a:rPr>
              <a:t> </a:t>
            </a:r>
            <a:r>
              <a:rPr lang="el-GR" sz="1800" b="1" kern="1200" dirty="0">
                <a:solidFill>
                  <a:srgbClr val="2B5481"/>
                </a:solidFill>
                <a:latin typeface="Times New Roman" panose="02020603050405020304" pitchFamily="18" charset="0"/>
              </a:rPr>
              <a:t>2</a:t>
            </a:r>
            <a:r>
              <a:rPr lang="en-US" sz="1800" b="1" kern="1200" dirty="0">
                <a:solidFill>
                  <a:srgbClr val="2B5481"/>
                </a:solidFill>
                <a:latin typeface="Times New Roman" panose="02020603050405020304" pitchFamily="18" charset="0"/>
              </a:rPr>
              <a:t>271</a:t>
            </a:r>
            <a:r>
              <a:rPr lang="el-GR" sz="1800" b="1" kern="1200" dirty="0" smtClean="0">
                <a:solidFill>
                  <a:srgbClr val="2B5481"/>
                </a:solidFill>
                <a:latin typeface="Times New Roman" panose="02020603050405020304" pitchFamily="18" charset="0"/>
              </a:rPr>
              <a:t>0-35399</a:t>
            </a:r>
            <a:endParaRPr lang="en-US" sz="18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r>
              <a:rPr lang="en-US" sz="1800" b="1" kern="1200" dirty="0">
                <a:solidFill>
                  <a:srgbClr val="2B5481"/>
                </a:solidFill>
                <a:latin typeface="Times New Roman" panose="02020603050405020304" pitchFamily="18" charset="0"/>
              </a:rPr>
              <a:t>email</a:t>
            </a:r>
            <a:r>
              <a:rPr lang="el-GR" sz="1800" b="1" kern="1200" dirty="0">
                <a:solidFill>
                  <a:srgbClr val="2B5481"/>
                </a:solidFill>
                <a:latin typeface="Times New Roman" panose="02020603050405020304" pitchFamily="18" charset="0"/>
              </a:rPr>
              <a:t>:</a:t>
            </a:r>
            <a:r>
              <a:rPr lang="en-US" sz="1800" b="1" kern="1200" dirty="0">
                <a:solidFill>
                  <a:srgbClr val="2B5481"/>
                </a:solidFill>
                <a:latin typeface="Times New Roman" panose="02020603050405020304" pitchFamily="18" charset="0"/>
              </a:rPr>
              <a:t>mstath@aegean.gr</a:t>
            </a:r>
          </a:p>
          <a:p>
            <a:pPr marL="0" indent="0" algn="just">
              <a:lnSpc>
                <a:spcPct val="80000"/>
              </a:lnSpc>
              <a:spcBef>
                <a:spcPts val="600"/>
              </a:spcBef>
              <a:buClrTx/>
              <a:buSzTx/>
              <a:buFont typeface="Wingdings" pitchFamily="2" charset="2"/>
              <a:buNone/>
              <a:defRPr/>
            </a:pPr>
            <a:r>
              <a:rPr lang="en-US" sz="1800" b="1" kern="1200" dirty="0">
                <a:solidFill>
                  <a:srgbClr val="2B5481"/>
                </a:solidFill>
                <a:latin typeface="Times New Roman" panose="02020603050405020304" pitchFamily="18" charset="0"/>
              </a:rPr>
              <a:t>http://www.chios.aegean.gr/tourism</a:t>
            </a:r>
          </a:p>
          <a:p>
            <a:pPr>
              <a:defRPr/>
            </a:pPr>
            <a:endParaRPr lang="el-GR" sz="1000" dirty="0"/>
          </a:p>
        </p:txBody>
      </p:sp>
      <p:sp>
        <p:nvSpPr>
          <p:cNvPr id="47107"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47108" name="Θέση αριθμού διαφάνειας 4"/>
          <p:cNvSpPr>
            <a:spLocks noGrp="1"/>
          </p:cNvSpPr>
          <p:nvPr>
            <p:ph type="sldNum" sz="quarter" idx="12"/>
          </p:nvPr>
        </p:nvSpPr>
        <p:spPr>
          <a:noFill/>
        </p:spPr>
        <p:txBody>
          <a:bodyPr/>
          <a:lstStyle/>
          <a:p>
            <a:fld id="{6DED67FB-7F83-4000-A8EE-F792259C6E29}" type="slidenum">
              <a:rPr lang="el-GR" smtClean="0">
                <a:cs typeface="Arial" charset="0"/>
              </a:rPr>
              <a:pPr/>
              <a:t>27</a:t>
            </a:fld>
            <a:endParaRPr lang="el-GR" smtClean="0">
              <a:cs typeface="Arial" charset="0"/>
            </a:endParaRPr>
          </a:p>
        </p:txBody>
      </p:sp>
      <p:pic>
        <p:nvPicPr>
          <p:cNvPr id="47109"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47110"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Τίτλος 1"/>
          <p:cNvSpPr>
            <a:spLocks noGrp="1"/>
          </p:cNvSpPr>
          <p:nvPr>
            <p:ph type="title"/>
          </p:nvPr>
        </p:nvSpPr>
        <p:spPr>
          <a:xfrm>
            <a:off x="1042988" y="434975"/>
            <a:ext cx="7416800" cy="863600"/>
          </a:xfrm>
        </p:spPr>
        <p:txBody>
          <a:bodyPr/>
          <a:lstStyle/>
          <a:p>
            <a:pPr algn="r"/>
            <a:r>
              <a:rPr lang="el-GR" i="1" smtClean="0"/>
              <a:t>στόχοι του προγράμματος</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p:txBody>
      </p:sp>
      <p:sp>
        <p:nvSpPr>
          <p:cNvPr id="17411"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17412" name="Θέση αριθμού διαφάνειας 4"/>
          <p:cNvSpPr>
            <a:spLocks noGrp="1"/>
          </p:cNvSpPr>
          <p:nvPr>
            <p:ph type="sldNum" sz="quarter" idx="12"/>
          </p:nvPr>
        </p:nvSpPr>
        <p:spPr>
          <a:noFill/>
        </p:spPr>
        <p:txBody>
          <a:bodyPr/>
          <a:lstStyle/>
          <a:p>
            <a:fld id="{36F4F548-27E3-4B04-A173-27FEF64B46E0}" type="slidenum">
              <a:rPr lang="el-GR" smtClean="0">
                <a:cs typeface="Arial" charset="0"/>
              </a:rPr>
              <a:pPr/>
              <a:t>3</a:t>
            </a:fld>
            <a:endParaRPr lang="el-GR" smtClean="0">
              <a:cs typeface="Arial" charset="0"/>
            </a:endParaRPr>
          </a:p>
        </p:txBody>
      </p:sp>
      <p:pic>
        <p:nvPicPr>
          <p:cNvPr id="17413"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17414"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8" name="Text Box 9"/>
          <p:cNvSpPr txBox="1">
            <a:spLocks noChangeArrowheads="1"/>
          </p:cNvSpPr>
          <p:nvPr/>
        </p:nvSpPr>
        <p:spPr bwMode="auto">
          <a:xfrm>
            <a:off x="804863" y="955675"/>
            <a:ext cx="7632700" cy="5632450"/>
          </a:xfrm>
          <a:prstGeom prst="rect">
            <a:avLst/>
          </a:prstGeom>
          <a:noFill/>
          <a:ln>
            <a:noFill/>
          </a:ln>
          <a:effectLst/>
          <a:extLst>
            <a:ext uri="{909E8E84-426E-40DD-AFC4-6F175D3DCCD1}"/>
            <a:ext uri="{91240B29-F687-4F45-9708-019B960494DF}"/>
            <a:ext uri="{AF507438-7753-43E0-B8FC-AC1667EBCBE1}"/>
          </a:extLst>
        </p:spPr>
        <p:txBody>
          <a:bodyPr>
            <a:spAutoFit/>
          </a:bodyPr>
          <a:lstStyle/>
          <a:p>
            <a:pPr>
              <a:defRPr/>
            </a:pPr>
            <a:endParaRPr lang="el-GR" sz="1600" b="1" dirty="0">
              <a:cs typeface="+mn-cs"/>
            </a:endParaRPr>
          </a:p>
          <a:p>
            <a:pPr>
              <a:defRPr/>
            </a:pPr>
            <a:endParaRPr lang="el-GR" sz="1600" b="1" dirty="0">
              <a:cs typeface="+mn-cs"/>
            </a:endParaRPr>
          </a:p>
          <a:p>
            <a:pPr marL="342900" indent="-342900" algn="just" eaLnBrk="0" hangingPunct="0">
              <a:lnSpc>
                <a:spcPct val="120000"/>
              </a:lnSpc>
              <a:spcBef>
                <a:spcPct val="50000"/>
              </a:spcBef>
              <a:buClr>
                <a:srgbClr val="FFC000"/>
              </a:buClr>
              <a:buFont typeface="Wingdings" pitchFamily="2" charset="2"/>
              <a:buChar char="ü"/>
              <a:defRPr/>
            </a:pPr>
            <a:r>
              <a:rPr lang="el-GR" sz="1600" b="1" dirty="0">
                <a:cs typeface="+mn-cs"/>
              </a:rPr>
              <a:t>Η βασική εκπαίδευση</a:t>
            </a:r>
            <a:r>
              <a:rPr lang="el-GR" sz="1600" dirty="0">
                <a:cs typeface="+mn-cs"/>
              </a:rPr>
              <a:t> και η συστηματική κατάρτιση των φοιτητών σε ζητήματα σχετικά με τον τουρισμό και την τουριστική ανάπτυξη. </a:t>
            </a:r>
          </a:p>
          <a:p>
            <a:pPr marL="342900" indent="-342900" algn="just" eaLnBrk="0" hangingPunct="0">
              <a:lnSpc>
                <a:spcPct val="120000"/>
              </a:lnSpc>
              <a:spcBef>
                <a:spcPct val="50000"/>
              </a:spcBef>
              <a:buClr>
                <a:srgbClr val="FFC000"/>
              </a:buClr>
              <a:buFont typeface="Wingdings" pitchFamily="2" charset="2"/>
              <a:buChar char="ü"/>
              <a:defRPr/>
            </a:pPr>
            <a:r>
              <a:rPr lang="el-GR" sz="1600" b="1" dirty="0">
                <a:cs typeface="+mn-cs"/>
              </a:rPr>
              <a:t>Η μελέτη και η ανάλυση </a:t>
            </a:r>
            <a:r>
              <a:rPr lang="el-GR" sz="1600" dirty="0">
                <a:cs typeface="+mn-cs"/>
              </a:rPr>
              <a:t>των θεωρητικών και εμπειρικών προσεγγίσεων των διαφόρων επιστημονικών κλάδων, όπως είναι η Οικονομία, η Κοινωνιολογία, η Κοινωνική Ανθρωπολογία, η Διοίκηση Επιχειρήσεων, το Περιβάλλον, η Περιφερειακή Ανάπτυξη, η Πληροφορική και το Μάρκετινγκ και η </a:t>
            </a:r>
            <a:r>
              <a:rPr lang="el-GR" sz="1600" i="1" dirty="0">
                <a:cs typeface="+mn-cs"/>
              </a:rPr>
              <a:t>σύζευξή τους </a:t>
            </a:r>
            <a:r>
              <a:rPr lang="el-GR" sz="1600" dirty="0">
                <a:cs typeface="+mn-cs"/>
              </a:rPr>
              <a:t>με το τουρισμό, ώστε οι φοιτητές να αποκτήσουν το απαραίτητο θεωρητικό υπόβαθρο και να αντιληφθούν την πολυπλοκότητα και τις ιδιαιτερότητες του τουριστικού φαινόμενου.</a:t>
            </a:r>
          </a:p>
          <a:p>
            <a:pPr marL="342900" indent="-342900" algn="just" eaLnBrk="0" hangingPunct="0">
              <a:lnSpc>
                <a:spcPct val="120000"/>
              </a:lnSpc>
              <a:spcBef>
                <a:spcPct val="50000"/>
              </a:spcBef>
              <a:buClr>
                <a:srgbClr val="FFC000"/>
              </a:buClr>
              <a:buFont typeface="Wingdings" pitchFamily="2" charset="2"/>
              <a:buChar char="ü"/>
              <a:defRPr/>
            </a:pPr>
            <a:r>
              <a:rPr lang="el-GR" sz="1600" b="1" dirty="0">
                <a:cs typeface="+mn-cs"/>
              </a:rPr>
              <a:t>Η διεύρυνση των γνώσεων</a:t>
            </a:r>
            <a:r>
              <a:rPr lang="el-GR" sz="1600" dirty="0">
                <a:cs typeface="+mn-cs"/>
              </a:rPr>
              <a:t> και η όξυνση της κριτικής ικανότητα των φοιτητών που τους παρέχει τη δυνατότητα να αποκτήσουν μια </a:t>
            </a:r>
            <a:r>
              <a:rPr lang="el-GR" sz="1600" b="1" dirty="0">
                <a:cs typeface="+mn-cs"/>
              </a:rPr>
              <a:t>διεπιστημονική άποψη</a:t>
            </a:r>
            <a:r>
              <a:rPr lang="el-GR" sz="1600" dirty="0">
                <a:cs typeface="+mn-cs"/>
              </a:rPr>
              <a:t> για τα τουριστικά θέματα.</a:t>
            </a:r>
          </a:p>
          <a:p>
            <a:pPr marL="342900" indent="-342900" algn="just" eaLnBrk="0" hangingPunct="0">
              <a:lnSpc>
                <a:spcPct val="120000"/>
              </a:lnSpc>
              <a:spcBef>
                <a:spcPct val="50000"/>
              </a:spcBef>
              <a:buClr>
                <a:srgbClr val="FFC000"/>
              </a:buClr>
              <a:buFont typeface="Wingdings" pitchFamily="2" charset="2"/>
              <a:buChar char="ü"/>
              <a:defRPr/>
            </a:pPr>
            <a:r>
              <a:rPr lang="el-GR" sz="1600" dirty="0">
                <a:cs typeface="+mn-cs"/>
              </a:rPr>
              <a:t> </a:t>
            </a:r>
            <a:r>
              <a:rPr lang="el-GR" sz="1600" b="1" dirty="0">
                <a:cs typeface="+mn-cs"/>
              </a:rPr>
              <a:t>Η κάλυψη των αναγκών</a:t>
            </a:r>
            <a:r>
              <a:rPr lang="el-GR" sz="1600" dirty="0">
                <a:cs typeface="+mn-cs"/>
              </a:rPr>
              <a:t> της κοινωνίας και η αντιμετώπιση των προκλήσεων που σχετίζονται άμεσα με τους </a:t>
            </a:r>
            <a:r>
              <a:rPr lang="el-GR" sz="1600" b="1" dirty="0">
                <a:cs typeface="+mn-cs"/>
              </a:rPr>
              <a:t>επαγγελματικούς στόχους</a:t>
            </a:r>
            <a:r>
              <a:rPr lang="el-GR" sz="1600" dirty="0">
                <a:cs typeface="+mn-cs"/>
              </a:rPr>
              <a:t> των αποφοίτων.</a:t>
            </a:r>
          </a:p>
          <a:p>
            <a:pPr algn="just" eaLnBrk="0" hangingPunct="0">
              <a:lnSpc>
                <a:spcPct val="120000"/>
              </a:lnSpc>
              <a:spcBef>
                <a:spcPct val="50000"/>
              </a:spcBef>
              <a:buClr>
                <a:srgbClr val="FFC000"/>
              </a:buClr>
              <a:defRPr/>
            </a:pPr>
            <a:endParaRPr lang="el-GR" sz="1600" b="1" dirty="0">
              <a:solidFill>
                <a:srgbClr val="002060"/>
              </a:solidFill>
              <a:latin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dissolve">
                                      <p:cBhvr>
                                        <p:cTn id="7" dur="500"/>
                                        <p:tgtEl>
                                          <p:spTgt spid="8">
                                            <p:txEl>
                                              <p:pRg st="2" end="2"/>
                                            </p:txEl>
                                          </p:spTgt>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8">
                                            <p:txEl>
                                              <p:pRg st="3" end="3"/>
                                            </p:txEl>
                                          </p:spTgt>
                                        </p:tgtEl>
                                        <p:attrNameLst>
                                          <p:attrName>style.visibility</p:attrName>
                                        </p:attrNameLst>
                                      </p:cBhvr>
                                      <p:to>
                                        <p:strVal val="visible"/>
                                      </p:to>
                                    </p:set>
                                    <p:animEffect transition="in" filter="dissolve">
                                      <p:cBhvr>
                                        <p:cTn id="11" dur="500"/>
                                        <p:tgtEl>
                                          <p:spTgt spid="8">
                                            <p:txEl>
                                              <p:pRg st="3" end="3"/>
                                            </p:txEl>
                                          </p:spTgt>
                                        </p:tgtEl>
                                      </p:cBhvr>
                                    </p:animEffect>
                                  </p:childTnLst>
                                </p:cTn>
                              </p:par>
                            </p:childTnLst>
                          </p:cTn>
                        </p:par>
                        <p:par>
                          <p:cTn id="12" fill="hold">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dissolve">
                                      <p:cBhvr>
                                        <p:cTn id="15" dur="500"/>
                                        <p:tgtEl>
                                          <p:spTgt spid="8">
                                            <p:txEl>
                                              <p:pRg st="4" end="4"/>
                                            </p:txEl>
                                          </p:spTgt>
                                        </p:tgtEl>
                                      </p:cBhvr>
                                    </p:animEffect>
                                  </p:childTnLst>
                                </p:cTn>
                              </p:par>
                            </p:childTnLst>
                          </p:cTn>
                        </p:par>
                        <p:par>
                          <p:cTn id="16" fill="hold">
                            <p:stCondLst>
                              <p:cond delay="5500"/>
                            </p:stCondLst>
                            <p:childTnLst>
                              <p:par>
                                <p:cTn id="17" presetID="9" presetClass="entr" presetSubtype="0" fill="hold" grpId="0" nodeType="afterEffect">
                                  <p:stCondLst>
                                    <p:cond delay="300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dissolve">
                                      <p:cBhvr>
                                        <p:cTn id="19"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title"/>
          </p:nvPr>
        </p:nvSpPr>
        <p:spPr>
          <a:xfrm>
            <a:off x="1042988" y="434975"/>
            <a:ext cx="7416800" cy="863600"/>
          </a:xfrm>
        </p:spPr>
        <p:txBody>
          <a:bodyPr/>
          <a:lstStyle/>
          <a:p>
            <a:pPr algn="r"/>
            <a:r>
              <a:rPr lang="el-GR" i="1" smtClean="0"/>
              <a:t>παρέχει</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p:txBody>
      </p:sp>
      <p:sp>
        <p:nvSpPr>
          <p:cNvPr id="18435"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18436" name="Θέση αριθμού διαφάνειας 4"/>
          <p:cNvSpPr>
            <a:spLocks noGrp="1"/>
          </p:cNvSpPr>
          <p:nvPr>
            <p:ph type="sldNum" sz="quarter" idx="12"/>
          </p:nvPr>
        </p:nvSpPr>
        <p:spPr>
          <a:noFill/>
        </p:spPr>
        <p:txBody>
          <a:bodyPr/>
          <a:lstStyle/>
          <a:p>
            <a:fld id="{02D6F28A-D0D3-40EC-83A8-8CF3DB19FC88}" type="slidenum">
              <a:rPr lang="el-GR" smtClean="0">
                <a:cs typeface="Arial" charset="0"/>
              </a:rPr>
              <a:pPr/>
              <a:t>4</a:t>
            </a:fld>
            <a:endParaRPr lang="el-GR" smtClean="0">
              <a:cs typeface="Arial" charset="0"/>
            </a:endParaRPr>
          </a:p>
        </p:txBody>
      </p:sp>
      <p:pic>
        <p:nvPicPr>
          <p:cNvPr id="18437"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18438"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8" name="Text Box 9"/>
          <p:cNvSpPr txBox="1">
            <a:spLocks noChangeArrowheads="1"/>
          </p:cNvSpPr>
          <p:nvPr/>
        </p:nvSpPr>
        <p:spPr bwMode="auto">
          <a:xfrm>
            <a:off x="755650" y="1052513"/>
            <a:ext cx="8059738" cy="50165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76238" indent="-376238">
              <a:defRPr sz="2400">
                <a:solidFill>
                  <a:schemeClr val="tx1"/>
                </a:solidFill>
                <a:latin typeface="Times New Roman" panose="02020603050405020304" pitchFamily="18" charset="0"/>
              </a:defRPr>
            </a:lvl1pPr>
            <a:lvl2pPr marL="566738">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Clr>
                <a:srgbClr val="FF9900"/>
              </a:buClr>
              <a:buSzPct val="150000"/>
              <a:buFont typeface="Wingdings" panose="05000000000000000000" pitchFamily="2" charset="2"/>
              <a:buChar char="ü"/>
              <a:defRPr/>
            </a:pPr>
            <a:endParaRPr lang="el-GR" dirty="0">
              <a:solidFill>
                <a:schemeClr val="bg1"/>
              </a:solidFill>
              <a:cs typeface="+mn-cs"/>
            </a:endParaRPr>
          </a:p>
          <a:p>
            <a:pPr>
              <a:defRPr/>
            </a:pPr>
            <a:endParaRPr lang="el-GR" dirty="0">
              <a:cs typeface="+mn-cs"/>
            </a:endParaRPr>
          </a:p>
          <a:p>
            <a:pPr marL="342900" indent="-342900" algn="just" eaLnBrk="0" hangingPunct="0">
              <a:lnSpc>
                <a:spcPct val="120000"/>
              </a:lnSpc>
              <a:spcBef>
                <a:spcPct val="50000"/>
              </a:spcBef>
              <a:buClr>
                <a:srgbClr val="FFC000"/>
              </a:buClr>
              <a:buFont typeface="Wingdings" pitchFamily="2" charset="2"/>
              <a:buChar char="ü"/>
              <a:defRPr/>
            </a:pPr>
            <a:r>
              <a:rPr lang="el-GR" dirty="0" smtClean="0">
                <a:solidFill>
                  <a:srgbClr val="002060"/>
                </a:solidFill>
                <a:cs typeface="+mn-cs"/>
              </a:rPr>
              <a:t>Συνεργασία </a:t>
            </a:r>
            <a:r>
              <a:rPr lang="el-GR" dirty="0">
                <a:solidFill>
                  <a:srgbClr val="002060"/>
                </a:solidFill>
                <a:cs typeface="+mn-cs"/>
              </a:rPr>
              <a:t>με πανεπιστήμια &amp; τουριστικούς φορείς στο εσωτερικό &amp; </a:t>
            </a:r>
            <a:r>
              <a:rPr lang="el-GR" dirty="0" smtClean="0">
                <a:solidFill>
                  <a:srgbClr val="002060"/>
                </a:solidFill>
                <a:cs typeface="+mn-cs"/>
              </a:rPr>
              <a:t> το εξωτερικό.</a:t>
            </a:r>
          </a:p>
          <a:p>
            <a:pPr marL="0" indent="0" algn="just" eaLnBrk="0" hangingPunct="0">
              <a:lnSpc>
                <a:spcPct val="120000"/>
              </a:lnSpc>
              <a:spcBef>
                <a:spcPct val="50000"/>
              </a:spcBef>
              <a:buClr>
                <a:srgbClr val="FFC000"/>
              </a:buClr>
              <a:defRPr/>
            </a:pPr>
            <a:endParaRPr lang="el-GR" sz="800" dirty="0" smtClean="0">
              <a:solidFill>
                <a:srgbClr val="002060"/>
              </a:solidFill>
              <a:cs typeface="+mn-cs"/>
            </a:endParaRPr>
          </a:p>
          <a:p>
            <a:pPr marL="342900" indent="-342900" algn="just" eaLnBrk="0" hangingPunct="0">
              <a:lnSpc>
                <a:spcPct val="120000"/>
              </a:lnSpc>
              <a:spcBef>
                <a:spcPct val="50000"/>
              </a:spcBef>
              <a:buClr>
                <a:srgbClr val="FFC000"/>
              </a:buClr>
              <a:buFont typeface="Wingdings" pitchFamily="2" charset="2"/>
              <a:buChar char="ü"/>
              <a:defRPr/>
            </a:pPr>
            <a:r>
              <a:rPr lang="el-GR" dirty="0" smtClean="0">
                <a:solidFill>
                  <a:srgbClr val="002060"/>
                </a:solidFill>
                <a:cs typeface="+mn-cs"/>
              </a:rPr>
              <a:t> Βιβλιοθήκη </a:t>
            </a:r>
            <a:r>
              <a:rPr lang="el-GR" dirty="0">
                <a:solidFill>
                  <a:srgbClr val="002060"/>
                </a:solidFill>
                <a:cs typeface="+mn-cs"/>
              </a:rPr>
              <a:t>με πλούσια συλλογή 2.000 περίπου τόμων σχετικών με </a:t>
            </a:r>
            <a:r>
              <a:rPr lang="el-GR" dirty="0" smtClean="0">
                <a:solidFill>
                  <a:srgbClr val="002060"/>
                </a:solidFill>
                <a:cs typeface="+mn-cs"/>
              </a:rPr>
              <a:t>τον τουρισμό.</a:t>
            </a:r>
          </a:p>
          <a:p>
            <a:pPr marL="342900" indent="-342900" algn="just" eaLnBrk="0" hangingPunct="0">
              <a:lnSpc>
                <a:spcPct val="120000"/>
              </a:lnSpc>
              <a:spcBef>
                <a:spcPct val="50000"/>
              </a:spcBef>
              <a:buClr>
                <a:srgbClr val="FFC000"/>
              </a:buClr>
              <a:buFont typeface="Wingdings" pitchFamily="2" charset="2"/>
              <a:buChar char="ü"/>
              <a:defRPr/>
            </a:pPr>
            <a:endParaRPr lang="el-GR" sz="800" dirty="0" smtClean="0">
              <a:solidFill>
                <a:srgbClr val="002060"/>
              </a:solidFill>
              <a:cs typeface="+mn-cs"/>
            </a:endParaRPr>
          </a:p>
          <a:p>
            <a:pPr marL="342900" indent="-342900" algn="just" eaLnBrk="0" hangingPunct="0">
              <a:lnSpc>
                <a:spcPct val="120000"/>
              </a:lnSpc>
              <a:spcBef>
                <a:spcPct val="50000"/>
              </a:spcBef>
              <a:buClr>
                <a:srgbClr val="FFC000"/>
              </a:buClr>
              <a:buFont typeface="Wingdings" pitchFamily="2" charset="2"/>
              <a:buChar char="ü"/>
              <a:defRPr/>
            </a:pPr>
            <a:r>
              <a:rPr lang="el-GR" dirty="0" smtClean="0">
                <a:solidFill>
                  <a:srgbClr val="002060"/>
                </a:solidFill>
                <a:cs typeface="+mn-cs"/>
              </a:rPr>
              <a:t> Υποτροφίες </a:t>
            </a:r>
            <a:r>
              <a:rPr lang="el-GR" dirty="0">
                <a:solidFill>
                  <a:srgbClr val="002060"/>
                </a:solidFill>
                <a:cs typeface="+mn-cs"/>
              </a:rPr>
              <a:t>στους πρωτεύσαντες διπλωματούχους </a:t>
            </a:r>
            <a:r>
              <a:rPr lang="el-GR" dirty="0" smtClean="0">
                <a:solidFill>
                  <a:srgbClr val="002060"/>
                </a:solidFill>
                <a:cs typeface="+mn-cs"/>
              </a:rPr>
              <a:t>φοιτητές των </a:t>
            </a:r>
            <a:r>
              <a:rPr lang="el-GR" dirty="0">
                <a:solidFill>
                  <a:srgbClr val="002060"/>
                </a:solidFill>
                <a:cs typeface="+mn-cs"/>
              </a:rPr>
              <a:t>δύο </a:t>
            </a:r>
            <a:r>
              <a:rPr lang="el-GR" dirty="0" smtClean="0">
                <a:solidFill>
                  <a:srgbClr val="002060"/>
                </a:solidFill>
                <a:cs typeface="+mn-cs"/>
              </a:rPr>
              <a:t>κατευθύνσεων.</a:t>
            </a:r>
            <a:endParaRPr lang="el-GR" dirty="0">
              <a:solidFill>
                <a:srgbClr val="002060"/>
              </a:solidFill>
              <a:cs typeface="+mn-cs"/>
            </a:endParaRPr>
          </a:p>
          <a:p>
            <a:pPr>
              <a:spcBef>
                <a:spcPct val="50000"/>
              </a:spcBef>
              <a:buClr>
                <a:srgbClr val="FF9900"/>
              </a:buClr>
              <a:buSzPct val="150000"/>
              <a:buFont typeface="Wingdings" panose="05000000000000000000" pitchFamily="2" charset="2"/>
              <a:buNone/>
              <a:defRPr/>
            </a:pPr>
            <a:endParaRPr lang="el-GR" dirty="0">
              <a:solidFill>
                <a:srgbClr val="00206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dissolve">
                                      <p:cBhvr>
                                        <p:cTn id="7" dur="500"/>
                                        <p:tgtEl>
                                          <p:spTgt spid="8">
                                            <p:txEl>
                                              <p:pRg st="2" end="2"/>
                                            </p:txEl>
                                          </p:spTgt>
                                        </p:tgtEl>
                                      </p:cBhvr>
                                    </p:animEffect>
                                  </p:childTnLst>
                                </p:cTn>
                              </p:par>
                            </p:childTnLst>
                          </p:cTn>
                        </p:par>
                        <p:par>
                          <p:cTn id="8" fill="hold">
                            <p:stCondLst>
                              <p:cond delay="2500"/>
                            </p:stCondLst>
                            <p:childTnLst>
                              <p:par>
                                <p:cTn id="9" presetID="9" presetClass="entr" presetSubtype="0" fill="hold" grpId="0" nodeType="afterEffect">
                                  <p:stCondLst>
                                    <p:cond delay="4000"/>
                                  </p:stCondLst>
                                  <p:childTnLst>
                                    <p:set>
                                      <p:cBhvr>
                                        <p:cTn id="10" dur="1" fill="hold">
                                          <p:stCondLst>
                                            <p:cond delay="0"/>
                                          </p:stCondLst>
                                        </p:cTn>
                                        <p:tgtEl>
                                          <p:spTgt spid="8">
                                            <p:txEl>
                                              <p:pRg st="4" end="4"/>
                                            </p:txEl>
                                          </p:spTgt>
                                        </p:tgtEl>
                                        <p:attrNameLst>
                                          <p:attrName>style.visibility</p:attrName>
                                        </p:attrNameLst>
                                      </p:cBhvr>
                                      <p:to>
                                        <p:strVal val="visible"/>
                                      </p:to>
                                    </p:set>
                                    <p:animEffect transition="in" filter="dissolve">
                                      <p:cBhvr>
                                        <p:cTn id="11" dur="500"/>
                                        <p:tgtEl>
                                          <p:spTgt spid="8">
                                            <p:txEl>
                                              <p:pRg st="4" end="4"/>
                                            </p:txEl>
                                          </p:spTgt>
                                        </p:tgtEl>
                                      </p:cBhvr>
                                    </p:animEffect>
                                  </p:childTnLst>
                                </p:cTn>
                              </p:par>
                            </p:childTnLst>
                          </p:cTn>
                        </p:par>
                        <p:par>
                          <p:cTn id="12" fill="hold">
                            <p:stCondLst>
                              <p:cond delay="7000"/>
                            </p:stCondLst>
                            <p:childTnLst>
                              <p:par>
                                <p:cTn id="13" presetID="9" presetClass="entr" presetSubtype="0" fill="hold" grpId="0" nodeType="afterEffect">
                                  <p:stCondLst>
                                    <p:cond delay="6000"/>
                                  </p:stCondLst>
                                  <p:childTnLst>
                                    <p:set>
                                      <p:cBhvr>
                                        <p:cTn id="14" dur="1" fill="hold">
                                          <p:stCondLst>
                                            <p:cond delay="0"/>
                                          </p:stCondLst>
                                        </p:cTn>
                                        <p:tgtEl>
                                          <p:spTgt spid="8">
                                            <p:txEl>
                                              <p:pRg st="6" end="6"/>
                                            </p:txEl>
                                          </p:spTgt>
                                        </p:tgtEl>
                                        <p:attrNameLst>
                                          <p:attrName>style.visibility</p:attrName>
                                        </p:attrNameLst>
                                      </p:cBhvr>
                                      <p:to>
                                        <p:strVal val="visible"/>
                                      </p:to>
                                    </p:set>
                                    <p:animEffect transition="in" filter="dissolve">
                                      <p:cBhvr>
                                        <p:cTn id="15"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advAuto="200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p:cNvSpPr>
            <a:spLocks noGrp="1"/>
          </p:cNvSpPr>
          <p:nvPr>
            <p:ph type="title"/>
          </p:nvPr>
        </p:nvSpPr>
        <p:spPr>
          <a:xfrm>
            <a:off x="1042988" y="434975"/>
            <a:ext cx="7489825" cy="863600"/>
          </a:xfrm>
        </p:spPr>
        <p:txBody>
          <a:bodyPr/>
          <a:lstStyle/>
          <a:p>
            <a:pPr algn="r"/>
            <a:r>
              <a:rPr lang="el-GR" i="1" smtClean="0"/>
              <a:t>επαγγελματικές προοπτικές</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19459"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19460" name="Θέση αριθμού διαφάνειας 4"/>
          <p:cNvSpPr>
            <a:spLocks noGrp="1"/>
          </p:cNvSpPr>
          <p:nvPr>
            <p:ph type="sldNum" sz="quarter" idx="12"/>
          </p:nvPr>
        </p:nvSpPr>
        <p:spPr>
          <a:noFill/>
        </p:spPr>
        <p:txBody>
          <a:bodyPr/>
          <a:lstStyle/>
          <a:p>
            <a:fld id="{6802202C-BA97-4267-987D-E1698E542278}" type="slidenum">
              <a:rPr lang="el-GR" smtClean="0">
                <a:cs typeface="Arial" charset="0"/>
              </a:rPr>
              <a:pPr/>
              <a:t>5</a:t>
            </a:fld>
            <a:endParaRPr lang="el-GR" smtClean="0">
              <a:cs typeface="Arial" charset="0"/>
            </a:endParaRPr>
          </a:p>
        </p:txBody>
      </p:sp>
      <p:pic>
        <p:nvPicPr>
          <p:cNvPr id="19461"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19462"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11" name="Text Box 10"/>
          <p:cNvSpPr txBox="1">
            <a:spLocks noChangeArrowheads="1"/>
          </p:cNvSpPr>
          <p:nvPr/>
        </p:nvSpPr>
        <p:spPr bwMode="auto">
          <a:xfrm>
            <a:off x="755650" y="1412875"/>
            <a:ext cx="2590800" cy="519113"/>
          </a:xfrm>
          <a:prstGeom prst="rect">
            <a:avLst/>
          </a:prstGeom>
          <a:noFill/>
          <a:ln w="9525">
            <a:noFill/>
            <a:miter lim="800000"/>
            <a:headEnd/>
            <a:tailEnd/>
          </a:ln>
        </p:spPr>
        <p:txBody>
          <a:bodyPr>
            <a:spAutoFit/>
          </a:bodyPr>
          <a:lstStyle/>
          <a:p>
            <a:pPr>
              <a:spcBef>
                <a:spcPct val="50000"/>
              </a:spcBef>
              <a:buClr>
                <a:srgbClr val="FF9900"/>
              </a:buClr>
              <a:buSzPct val="150000"/>
              <a:buFont typeface="Wingdings" pitchFamily="2" charset="2"/>
              <a:buNone/>
            </a:pPr>
            <a:r>
              <a:rPr lang="el-GR" sz="2800" b="1" i="1">
                <a:solidFill>
                  <a:srgbClr val="FF9900"/>
                </a:solidFill>
                <a:latin typeface="Times New Roman" pitchFamily="18" charset="0"/>
              </a:rPr>
              <a:t>απασχόληση σε:</a:t>
            </a:r>
            <a:r>
              <a:rPr lang="el-GR" sz="2800">
                <a:solidFill>
                  <a:schemeClr val="bg1"/>
                </a:solidFill>
                <a:latin typeface="Times New Roman" pitchFamily="18" charset="0"/>
              </a:rPr>
              <a:t> </a:t>
            </a:r>
            <a:endParaRPr lang="el-GR" sz="2800" b="1" i="1">
              <a:solidFill>
                <a:schemeClr val="bg1"/>
              </a:solidFill>
              <a:latin typeface="Times New Roman" pitchFamily="18" charset="0"/>
            </a:endParaRPr>
          </a:p>
        </p:txBody>
      </p:sp>
      <p:sp>
        <p:nvSpPr>
          <p:cNvPr id="12" name="Rectangle 9"/>
          <p:cNvSpPr>
            <a:spLocks noChangeArrowheads="1"/>
          </p:cNvSpPr>
          <p:nvPr/>
        </p:nvSpPr>
        <p:spPr bwMode="auto">
          <a:xfrm>
            <a:off x="755650" y="1989138"/>
            <a:ext cx="7704138" cy="4156075"/>
          </a:xfrm>
          <a:prstGeom prst="rect">
            <a:avLst/>
          </a:prstGeom>
          <a:noFill/>
          <a:ln w="9525">
            <a:noFill/>
            <a:miter lim="800000"/>
            <a:headEnd/>
            <a:tailEnd/>
          </a:ln>
        </p:spPr>
        <p:txBody>
          <a:bodyPr lIns="92075" tIns="46038" rIns="92075" bIns="46038">
            <a:spAutoFit/>
          </a:bodyPr>
          <a:lstStyle/>
          <a:p>
            <a:pPr marL="342900" indent="-342900" algn="just" eaLnBrk="0" hangingPunct="0">
              <a:lnSpc>
                <a:spcPct val="110000"/>
              </a:lnSpc>
              <a:buClr>
                <a:srgbClr val="FF9900"/>
              </a:buClr>
              <a:buSzPct val="160000"/>
              <a:buFont typeface="Arial" charset="0"/>
              <a:buChar char="•"/>
            </a:pPr>
            <a:r>
              <a:rPr lang="el-GR" sz="2400">
                <a:solidFill>
                  <a:srgbClr val="002060"/>
                </a:solidFill>
                <a:latin typeface="Times New Roman" pitchFamily="18" charset="0"/>
              </a:rPr>
              <a:t>Τουριστικές επιχειρήσεις (ξενοδοχεία, τουριστικά πρακτορεία, επιχειρήσεις εστίασης, αεροπορικές εταιρείες κ.α.).</a:t>
            </a:r>
          </a:p>
          <a:p>
            <a:pPr marL="342900" indent="-342900" algn="just" eaLnBrk="0" hangingPunct="0">
              <a:lnSpc>
                <a:spcPct val="110000"/>
              </a:lnSpc>
              <a:buClr>
                <a:srgbClr val="FF9900"/>
              </a:buClr>
              <a:buSzPct val="160000"/>
              <a:buFont typeface="Arial" charset="0"/>
              <a:buChar char="•"/>
            </a:pPr>
            <a:r>
              <a:rPr lang="el-GR" sz="2400">
                <a:solidFill>
                  <a:srgbClr val="002060"/>
                </a:solidFill>
                <a:latin typeface="Times New Roman" pitchFamily="18" charset="0"/>
              </a:rPr>
              <a:t>Αναπτυξιακές εταιρείες ΟΤΑ (Νομαρχίες, Δήμοι).</a:t>
            </a:r>
          </a:p>
          <a:p>
            <a:pPr marL="342900" indent="-342900" algn="just" eaLnBrk="0" hangingPunct="0">
              <a:lnSpc>
                <a:spcPct val="110000"/>
              </a:lnSpc>
              <a:buClr>
                <a:srgbClr val="FF9900"/>
              </a:buClr>
              <a:buSzPct val="160000"/>
              <a:buFont typeface="Arial" charset="0"/>
              <a:buChar char="•"/>
            </a:pPr>
            <a:r>
              <a:rPr lang="el-GR" sz="2400">
                <a:solidFill>
                  <a:srgbClr val="002060"/>
                </a:solidFill>
                <a:latin typeface="Times New Roman" pitchFamily="18" charset="0"/>
              </a:rPr>
              <a:t>Γραφεία οργάνωσης συνεδρίων και πολιτιστικών εκδηλώσεων.</a:t>
            </a:r>
          </a:p>
          <a:p>
            <a:pPr marL="342900" indent="-342900" algn="just" eaLnBrk="0" hangingPunct="0">
              <a:lnSpc>
                <a:spcPct val="110000"/>
              </a:lnSpc>
              <a:buClr>
                <a:srgbClr val="FF9900"/>
              </a:buClr>
              <a:buSzPct val="160000"/>
              <a:buFont typeface="Arial" charset="0"/>
              <a:buChar char="•"/>
            </a:pPr>
            <a:r>
              <a:rPr lang="el-GR" sz="2400">
                <a:solidFill>
                  <a:srgbClr val="002060"/>
                </a:solidFill>
                <a:latin typeface="Times New Roman" pitchFamily="18" charset="0"/>
              </a:rPr>
              <a:t>Τουριστικούς οργανισμούς εθνικού και διεθνούς βεληνεκούς.</a:t>
            </a:r>
          </a:p>
          <a:p>
            <a:pPr marL="342900" indent="-342900" algn="just" eaLnBrk="0" hangingPunct="0">
              <a:lnSpc>
                <a:spcPct val="110000"/>
              </a:lnSpc>
              <a:buClr>
                <a:srgbClr val="FF9900"/>
              </a:buClr>
              <a:buSzPct val="160000"/>
              <a:buFont typeface="Arial" charset="0"/>
              <a:buChar char="•"/>
            </a:pPr>
            <a:r>
              <a:rPr lang="el-GR" sz="2400">
                <a:solidFill>
                  <a:srgbClr val="002060"/>
                </a:solidFill>
                <a:latin typeface="Times New Roman" pitchFamily="18" charset="0"/>
              </a:rPr>
              <a:t>Γραφεία οργάνωσης τουριστικής προβολής και διαφήμισης.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1500"/>
                            </p:stCondLst>
                            <p:childTnLst>
                              <p:par>
                                <p:cTn id="9" presetID="9" presetClass="entr" presetSubtype="0" fill="hold" grpId="0" nodeType="afterEffect">
                                  <p:stCondLst>
                                    <p:cond delay="200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dissolve">
                                      <p:cBhvr>
                                        <p:cTn id="11" dur="500"/>
                                        <p:tgtEl>
                                          <p:spTgt spid="12">
                                            <p:txEl>
                                              <p:pRg st="0" end="0"/>
                                            </p:txEl>
                                          </p:spTgt>
                                        </p:tgtEl>
                                      </p:cBhvr>
                                    </p:animEffect>
                                  </p:childTnLst>
                                </p:cTn>
                              </p:par>
                            </p:childTnLst>
                          </p:cTn>
                        </p:par>
                        <p:par>
                          <p:cTn id="12" fill="hold">
                            <p:stCondLst>
                              <p:cond delay="4000"/>
                            </p:stCondLst>
                            <p:childTnLst>
                              <p:par>
                                <p:cTn id="13" presetID="9" presetClass="entr" presetSubtype="0" fill="hold" grpId="0" nodeType="afterEffect">
                                  <p:stCondLst>
                                    <p:cond delay="200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dissolve">
                                      <p:cBhvr>
                                        <p:cTn id="15" dur="500"/>
                                        <p:tgtEl>
                                          <p:spTgt spid="12">
                                            <p:txEl>
                                              <p:pRg st="1" end="1"/>
                                            </p:txEl>
                                          </p:spTgt>
                                        </p:tgtEl>
                                      </p:cBhvr>
                                    </p:animEffect>
                                  </p:childTnLst>
                                </p:cTn>
                              </p:par>
                            </p:childTnLst>
                          </p:cTn>
                        </p:par>
                        <p:par>
                          <p:cTn id="16" fill="hold">
                            <p:stCondLst>
                              <p:cond delay="6500"/>
                            </p:stCondLst>
                            <p:childTnLst>
                              <p:par>
                                <p:cTn id="17" presetID="9" presetClass="entr" presetSubtype="0" fill="hold" grpId="0" nodeType="afterEffect">
                                  <p:stCondLst>
                                    <p:cond delay="200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dissolve">
                                      <p:cBhvr>
                                        <p:cTn id="19" dur="500"/>
                                        <p:tgtEl>
                                          <p:spTgt spid="12">
                                            <p:txEl>
                                              <p:pRg st="2" end="2"/>
                                            </p:txEl>
                                          </p:spTgt>
                                        </p:tgtEl>
                                      </p:cBhvr>
                                    </p:animEffect>
                                  </p:childTnLst>
                                </p:cTn>
                              </p:par>
                            </p:childTnLst>
                          </p:cTn>
                        </p:par>
                        <p:par>
                          <p:cTn id="20" fill="hold">
                            <p:stCondLst>
                              <p:cond delay="9000"/>
                            </p:stCondLst>
                            <p:childTnLst>
                              <p:par>
                                <p:cTn id="21" presetID="9" presetClass="entr" presetSubtype="0" fill="hold" grpId="0" nodeType="afterEffect">
                                  <p:stCondLst>
                                    <p:cond delay="200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dissolve">
                                      <p:cBhvr>
                                        <p:cTn id="23" dur="500"/>
                                        <p:tgtEl>
                                          <p:spTgt spid="12">
                                            <p:txEl>
                                              <p:pRg st="3" end="3"/>
                                            </p:txEl>
                                          </p:spTgt>
                                        </p:tgtEl>
                                      </p:cBhvr>
                                    </p:animEffect>
                                  </p:childTnLst>
                                </p:cTn>
                              </p:par>
                            </p:childTnLst>
                          </p:cTn>
                        </p:par>
                        <p:par>
                          <p:cTn id="24" fill="hold">
                            <p:stCondLst>
                              <p:cond delay="11500"/>
                            </p:stCondLst>
                            <p:childTnLst>
                              <p:par>
                                <p:cTn id="25" presetID="9" presetClass="entr" presetSubtype="0" fill="hold" grpId="0" nodeType="afterEffect">
                                  <p:stCondLst>
                                    <p:cond delay="200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dissolve">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build="p" autoUpdateAnimBg="0" advAuto="2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a:xfrm>
            <a:off x="1042988" y="434975"/>
            <a:ext cx="7489825" cy="863600"/>
          </a:xfrm>
        </p:spPr>
        <p:txBody>
          <a:bodyPr/>
          <a:lstStyle/>
          <a:p>
            <a:pPr algn="r"/>
            <a:r>
              <a:rPr lang="el-GR" i="1" smtClean="0"/>
              <a:t>επαγγελματικές προοπτικές</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20483"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20484" name="Θέση αριθμού διαφάνειας 4"/>
          <p:cNvSpPr>
            <a:spLocks noGrp="1"/>
          </p:cNvSpPr>
          <p:nvPr>
            <p:ph type="sldNum" sz="quarter" idx="12"/>
          </p:nvPr>
        </p:nvSpPr>
        <p:spPr>
          <a:noFill/>
        </p:spPr>
        <p:txBody>
          <a:bodyPr/>
          <a:lstStyle/>
          <a:p>
            <a:fld id="{5953A6BA-0107-4676-8B6E-DF40D7A1CC82}" type="slidenum">
              <a:rPr lang="el-GR" smtClean="0">
                <a:cs typeface="Arial" charset="0"/>
              </a:rPr>
              <a:pPr/>
              <a:t>6</a:t>
            </a:fld>
            <a:endParaRPr lang="el-GR" smtClean="0">
              <a:cs typeface="Arial" charset="0"/>
            </a:endParaRPr>
          </a:p>
        </p:txBody>
      </p:sp>
      <p:pic>
        <p:nvPicPr>
          <p:cNvPr id="20485"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20486"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11" name="Text Box 10"/>
          <p:cNvSpPr txBox="1">
            <a:spLocks noChangeArrowheads="1"/>
          </p:cNvSpPr>
          <p:nvPr/>
        </p:nvSpPr>
        <p:spPr bwMode="auto">
          <a:xfrm>
            <a:off x="755650" y="1412875"/>
            <a:ext cx="2590800" cy="519113"/>
          </a:xfrm>
          <a:prstGeom prst="rect">
            <a:avLst/>
          </a:prstGeom>
          <a:noFill/>
          <a:ln w="9525">
            <a:noFill/>
            <a:miter lim="800000"/>
            <a:headEnd/>
            <a:tailEnd/>
          </a:ln>
        </p:spPr>
        <p:txBody>
          <a:bodyPr>
            <a:spAutoFit/>
          </a:bodyPr>
          <a:lstStyle/>
          <a:p>
            <a:pPr>
              <a:spcBef>
                <a:spcPct val="50000"/>
              </a:spcBef>
              <a:buClr>
                <a:srgbClr val="FF9900"/>
              </a:buClr>
              <a:buSzPct val="150000"/>
              <a:buFont typeface="Wingdings" pitchFamily="2" charset="2"/>
              <a:buNone/>
            </a:pPr>
            <a:r>
              <a:rPr lang="el-GR" sz="2800" b="1" i="1">
                <a:solidFill>
                  <a:srgbClr val="FF9900"/>
                </a:solidFill>
                <a:latin typeface="Times New Roman" pitchFamily="18" charset="0"/>
              </a:rPr>
              <a:t>απασχόληση σε:</a:t>
            </a:r>
            <a:r>
              <a:rPr lang="el-GR" sz="2800">
                <a:solidFill>
                  <a:schemeClr val="bg1"/>
                </a:solidFill>
                <a:latin typeface="Times New Roman" pitchFamily="18" charset="0"/>
              </a:rPr>
              <a:t> </a:t>
            </a:r>
            <a:endParaRPr lang="el-GR" sz="2800" b="1" i="1">
              <a:solidFill>
                <a:schemeClr val="bg1"/>
              </a:solidFill>
              <a:latin typeface="Times New Roman" pitchFamily="18" charset="0"/>
            </a:endParaRPr>
          </a:p>
        </p:txBody>
      </p:sp>
      <p:sp>
        <p:nvSpPr>
          <p:cNvPr id="10" name="Rectangle 12"/>
          <p:cNvSpPr>
            <a:spLocks noChangeArrowheads="1"/>
          </p:cNvSpPr>
          <p:nvPr/>
        </p:nvSpPr>
        <p:spPr bwMode="auto">
          <a:xfrm>
            <a:off x="827088" y="1916113"/>
            <a:ext cx="7935912" cy="4156075"/>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spAutoFit/>
          </a:bodyPr>
          <a:lstStyle>
            <a:lvl1pPr marL="376238" indent="-376238">
              <a:defRPr sz="2400">
                <a:solidFill>
                  <a:schemeClr val="tx1"/>
                </a:solidFill>
                <a:latin typeface="Times New Roman" panose="02020603050405020304" pitchFamily="18" charset="0"/>
              </a:defRPr>
            </a:lvl1pPr>
            <a:lvl2pPr marL="566738">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marL="342900" indent="-342900" algn="just" eaLnBrk="0" hangingPunct="0">
              <a:lnSpc>
                <a:spcPct val="110000"/>
              </a:lnSpc>
              <a:buClr>
                <a:srgbClr val="FF9900"/>
              </a:buClr>
              <a:buSzPct val="160000"/>
              <a:buFont typeface="Arial" panose="020B0604020202020204" pitchFamily="34" charset="0"/>
              <a:buChar char="•"/>
              <a:defRPr/>
            </a:pPr>
            <a:r>
              <a:rPr lang="el-GR" dirty="0">
                <a:solidFill>
                  <a:srgbClr val="002060"/>
                </a:solidFill>
                <a:cs typeface="+mn-cs"/>
              </a:rPr>
              <a:t>Γραφεία φυσικού και οικονομικού σχεδιασμού της τουριστικής </a:t>
            </a:r>
            <a:r>
              <a:rPr lang="el-GR" dirty="0" smtClean="0">
                <a:solidFill>
                  <a:srgbClr val="002060"/>
                </a:solidFill>
                <a:cs typeface="+mn-cs"/>
              </a:rPr>
              <a:t>ανάπτυξης.</a:t>
            </a:r>
            <a:endParaRPr lang="el-GR" dirty="0">
              <a:solidFill>
                <a:srgbClr val="002060"/>
              </a:solidFill>
              <a:cs typeface="+mn-cs"/>
            </a:endParaRPr>
          </a:p>
          <a:p>
            <a:pPr marL="342900" indent="-342900" algn="just" eaLnBrk="0" hangingPunct="0">
              <a:lnSpc>
                <a:spcPct val="110000"/>
              </a:lnSpc>
              <a:buClr>
                <a:srgbClr val="FF9900"/>
              </a:buClr>
              <a:buSzPct val="160000"/>
              <a:buFont typeface="Arial" panose="020B0604020202020204" pitchFamily="34" charset="0"/>
              <a:buChar char="•"/>
              <a:defRPr/>
            </a:pPr>
            <a:r>
              <a:rPr lang="el-GR" dirty="0">
                <a:solidFill>
                  <a:srgbClr val="002060"/>
                </a:solidFill>
                <a:cs typeface="+mn-cs"/>
              </a:rPr>
              <a:t>Κέντρα μελετών και έρευνας αγοράς του </a:t>
            </a:r>
            <a:r>
              <a:rPr lang="el-GR" dirty="0" smtClean="0">
                <a:solidFill>
                  <a:srgbClr val="002060"/>
                </a:solidFill>
                <a:cs typeface="+mn-cs"/>
              </a:rPr>
              <a:t>τουρισμού.</a:t>
            </a:r>
            <a:endParaRPr lang="el-GR" dirty="0">
              <a:solidFill>
                <a:srgbClr val="002060"/>
              </a:solidFill>
              <a:cs typeface="+mn-cs"/>
            </a:endParaRPr>
          </a:p>
          <a:p>
            <a:pPr marL="342900" indent="-342900" algn="just" eaLnBrk="0" hangingPunct="0">
              <a:lnSpc>
                <a:spcPct val="110000"/>
              </a:lnSpc>
              <a:buClr>
                <a:srgbClr val="FF9900"/>
              </a:buClr>
              <a:buSzPct val="160000"/>
              <a:buFont typeface="Arial" panose="020B0604020202020204" pitchFamily="34" charset="0"/>
              <a:buChar char="•"/>
              <a:defRPr/>
            </a:pPr>
            <a:r>
              <a:rPr lang="el-GR" dirty="0">
                <a:solidFill>
                  <a:srgbClr val="002060"/>
                </a:solidFill>
                <a:cs typeface="+mn-cs"/>
              </a:rPr>
              <a:t>Δημόσιες ή ιδιωτικές υπηρεσίες </a:t>
            </a:r>
            <a:r>
              <a:rPr lang="el-GR" dirty="0" smtClean="0">
                <a:solidFill>
                  <a:srgbClr val="002060"/>
                </a:solidFill>
                <a:cs typeface="+mn-cs"/>
              </a:rPr>
              <a:t>τουριστικών συμβούλων </a:t>
            </a:r>
            <a:r>
              <a:rPr lang="el-GR" dirty="0">
                <a:solidFill>
                  <a:srgbClr val="002060"/>
                </a:solidFill>
                <a:cs typeface="+mn-cs"/>
              </a:rPr>
              <a:t>και συμβούλων </a:t>
            </a:r>
            <a:r>
              <a:rPr lang="el-GR" dirty="0" smtClean="0">
                <a:solidFill>
                  <a:srgbClr val="002060"/>
                </a:solidFill>
                <a:cs typeface="+mn-cs"/>
              </a:rPr>
              <a:t>επιχειρήσεων.</a:t>
            </a:r>
            <a:endParaRPr lang="el-GR" dirty="0">
              <a:solidFill>
                <a:srgbClr val="002060"/>
              </a:solidFill>
              <a:cs typeface="+mn-cs"/>
            </a:endParaRPr>
          </a:p>
          <a:p>
            <a:pPr marL="342900" indent="-342900" algn="just" eaLnBrk="0" hangingPunct="0">
              <a:lnSpc>
                <a:spcPct val="110000"/>
              </a:lnSpc>
              <a:buClr>
                <a:srgbClr val="FF9900"/>
              </a:buClr>
              <a:buSzPct val="160000"/>
              <a:buFont typeface="Arial" panose="020B0604020202020204" pitchFamily="34" charset="0"/>
              <a:buChar char="•"/>
              <a:defRPr/>
            </a:pPr>
            <a:r>
              <a:rPr lang="el-GR" dirty="0">
                <a:solidFill>
                  <a:srgbClr val="002060"/>
                </a:solidFill>
                <a:cs typeface="+mn-cs"/>
              </a:rPr>
              <a:t>Φορείς διοίκησης και διαχείρισης θαλάσσιου, ορεινού, οικολογικού ή και εναλλακτικού τύπου </a:t>
            </a:r>
            <a:r>
              <a:rPr lang="el-GR" dirty="0" smtClean="0">
                <a:solidFill>
                  <a:srgbClr val="002060"/>
                </a:solidFill>
                <a:cs typeface="+mn-cs"/>
              </a:rPr>
              <a:t>τουρισμού.</a:t>
            </a:r>
            <a:endParaRPr lang="el-GR" dirty="0">
              <a:solidFill>
                <a:srgbClr val="002060"/>
              </a:solidFill>
              <a:cs typeface="+mn-cs"/>
            </a:endParaRPr>
          </a:p>
          <a:p>
            <a:pPr marL="342900" indent="-342900" algn="just" eaLnBrk="0" hangingPunct="0">
              <a:lnSpc>
                <a:spcPct val="110000"/>
              </a:lnSpc>
              <a:buClr>
                <a:srgbClr val="FF9900"/>
              </a:buClr>
              <a:buSzPct val="160000"/>
              <a:buFont typeface="Arial" panose="020B0604020202020204" pitchFamily="34" charset="0"/>
              <a:buChar char="•"/>
              <a:defRPr/>
            </a:pPr>
            <a:r>
              <a:rPr lang="el-GR" dirty="0">
                <a:solidFill>
                  <a:srgbClr val="002060"/>
                </a:solidFill>
                <a:cs typeface="+mn-cs"/>
              </a:rPr>
              <a:t>Φορείς διοίκησης, λειτουργίας και διαχείρισης </a:t>
            </a:r>
            <a:r>
              <a:rPr lang="el-GR" dirty="0" smtClean="0">
                <a:solidFill>
                  <a:srgbClr val="002060"/>
                </a:solidFill>
                <a:cs typeface="+mn-cs"/>
              </a:rPr>
              <a:t>μουσείων</a:t>
            </a:r>
            <a:r>
              <a:rPr lang="en-US" dirty="0" smtClean="0">
                <a:solidFill>
                  <a:srgbClr val="002060"/>
                </a:solidFill>
                <a:cs typeface="+mn-cs"/>
              </a:rPr>
              <a:t>.</a:t>
            </a:r>
            <a:r>
              <a:rPr lang="el-GR" dirty="0" smtClean="0">
                <a:solidFill>
                  <a:srgbClr val="002060"/>
                </a:solidFill>
                <a:cs typeface="+mn-cs"/>
              </a:rPr>
              <a:t> </a:t>
            </a:r>
            <a:r>
              <a:rPr lang="el-GR" dirty="0">
                <a:solidFill>
                  <a:srgbClr val="002060"/>
                </a:solidFill>
                <a:cs typeface="+mn-cs"/>
              </a:rPr>
              <a:t>αρχαιολογικών τόπων, φυσικών και θεματικών </a:t>
            </a:r>
            <a:r>
              <a:rPr lang="el-GR" dirty="0" smtClean="0">
                <a:solidFill>
                  <a:srgbClr val="002060"/>
                </a:solidFill>
                <a:cs typeface="+mn-cs"/>
              </a:rPr>
              <a:t>πάρκων.</a:t>
            </a:r>
            <a:endParaRPr lang="el-GR" dirty="0">
              <a:solidFill>
                <a:srgbClr val="002060"/>
              </a:solidFill>
              <a:cs typeface="+mn-cs"/>
            </a:endParaRPr>
          </a:p>
          <a:p>
            <a:pPr algn="just" eaLnBrk="0" hangingPunct="0">
              <a:lnSpc>
                <a:spcPct val="110000"/>
              </a:lnSpc>
              <a:buClr>
                <a:srgbClr val="FF9900"/>
              </a:buClr>
              <a:buSzPct val="160000"/>
              <a:buFont typeface="Wingdings" panose="05000000000000000000" pitchFamily="2" charset="2"/>
              <a:buNone/>
              <a:defRPr/>
            </a:pPr>
            <a:r>
              <a:rPr lang="el-GR" dirty="0">
                <a:solidFill>
                  <a:srgbClr val="002060"/>
                </a:solidFill>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1500"/>
                            </p:stCondLst>
                            <p:childTnLst>
                              <p:par>
                                <p:cTn id="9" presetID="9" presetClass="entr" presetSubtype="0" fill="hold" grpId="0" nodeType="afterEffect">
                                  <p:stCondLst>
                                    <p:cond delay="200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dissolve">
                                      <p:cBhvr>
                                        <p:cTn id="11" dur="500"/>
                                        <p:tgtEl>
                                          <p:spTgt spid="10">
                                            <p:txEl>
                                              <p:pRg st="0" end="0"/>
                                            </p:txEl>
                                          </p:spTgt>
                                        </p:tgtEl>
                                      </p:cBhvr>
                                    </p:animEffect>
                                  </p:childTnLst>
                                </p:cTn>
                              </p:par>
                            </p:childTnLst>
                          </p:cTn>
                        </p:par>
                        <p:par>
                          <p:cTn id="12" fill="hold">
                            <p:stCondLst>
                              <p:cond delay="4000"/>
                            </p:stCondLst>
                            <p:childTnLst>
                              <p:par>
                                <p:cTn id="13" presetID="9" presetClass="entr" presetSubtype="0" fill="hold" grpId="0" nodeType="afterEffect">
                                  <p:stCondLst>
                                    <p:cond delay="200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dissolve">
                                      <p:cBhvr>
                                        <p:cTn id="15" dur="500"/>
                                        <p:tgtEl>
                                          <p:spTgt spid="10">
                                            <p:txEl>
                                              <p:pRg st="1" end="1"/>
                                            </p:txEl>
                                          </p:spTgt>
                                        </p:tgtEl>
                                      </p:cBhvr>
                                    </p:animEffect>
                                  </p:childTnLst>
                                </p:cTn>
                              </p:par>
                            </p:childTnLst>
                          </p:cTn>
                        </p:par>
                        <p:par>
                          <p:cTn id="16" fill="hold">
                            <p:stCondLst>
                              <p:cond delay="6500"/>
                            </p:stCondLst>
                            <p:childTnLst>
                              <p:par>
                                <p:cTn id="17" presetID="9" presetClass="entr" presetSubtype="0" fill="hold" grpId="0" nodeType="afterEffect">
                                  <p:stCondLst>
                                    <p:cond delay="200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dissolve">
                                      <p:cBhvr>
                                        <p:cTn id="19" dur="500"/>
                                        <p:tgtEl>
                                          <p:spTgt spid="10">
                                            <p:txEl>
                                              <p:pRg st="2" end="2"/>
                                            </p:txEl>
                                          </p:spTgt>
                                        </p:tgtEl>
                                      </p:cBhvr>
                                    </p:animEffect>
                                  </p:childTnLst>
                                </p:cTn>
                              </p:par>
                            </p:childTnLst>
                          </p:cTn>
                        </p:par>
                        <p:par>
                          <p:cTn id="20" fill="hold">
                            <p:stCondLst>
                              <p:cond delay="9000"/>
                            </p:stCondLst>
                            <p:childTnLst>
                              <p:par>
                                <p:cTn id="21" presetID="9" presetClass="entr" presetSubtype="0" fill="hold" grpId="0" nodeType="afterEffect">
                                  <p:stCondLst>
                                    <p:cond delay="200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dissolve">
                                      <p:cBhvr>
                                        <p:cTn id="23" dur="500"/>
                                        <p:tgtEl>
                                          <p:spTgt spid="10">
                                            <p:txEl>
                                              <p:pRg st="3" end="3"/>
                                            </p:txEl>
                                          </p:spTgt>
                                        </p:tgtEl>
                                      </p:cBhvr>
                                    </p:animEffect>
                                  </p:childTnLst>
                                </p:cTn>
                              </p:par>
                            </p:childTnLst>
                          </p:cTn>
                        </p:par>
                        <p:par>
                          <p:cTn id="24" fill="hold">
                            <p:stCondLst>
                              <p:cond delay="11500"/>
                            </p:stCondLst>
                            <p:childTnLst>
                              <p:par>
                                <p:cTn id="25" presetID="9" presetClass="entr" presetSubtype="0" fill="hold" grpId="0" nodeType="afterEffect">
                                  <p:stCondLst>
                                    <p:cond delay="200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par>
                          <p:cTn id="28" fill="hold">
                            <p:stCondLst>
                              <p:cond delay="14000"/>
                            </p:stCondLst>
                            <p:childTnLst>
                              <p:par>
                                <p:cTn id="29" presetID="9" presetClass="entr" presetSubtype="0" fill="hold" grpId="0" nodeType="afterEffect">
                                  <p:stCondLst>
                                    <p:cond delay="200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dissolve">
                                      <p:cBhvr>
                                        <p:cTn id="31"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0" grpId="0" build="p" autoUpdateAnimBg="0" advAuto="200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a:xfrm>
            <a:off x="1042988" y="434975"/>
            <a:ext cx="7416800" cy="863600"/>
          </a:xfrm>
        </p:spPr>
        <p:txBody>
          <a:bodyPr/>
          <a:lstStyle/>
          <a:p>
            <a:pPr algn="r"/>
            <a:r>
              <a:rPr lang="el-GR" i="1" smtClean="0"/>
              <a:t>το πρόγραμμα σπουδών</a:t>
            </a:r>
          </a:p>
        </p:txBody>
      </p:sp>
      <p:sp>
        <p:nvSpPr>
          <p:cNvPr id="3" name="Θέση περιεχομένου 2"/>
          <p:cNvSpPr>
            <a:spLocks noGrp="1"/>
          </p:cNvSpPr>
          <p:nvPr>
            <p:ph idx="1"/>
          </p:nvPr>
        </p:nvSpPr>
        <p:spPr>
          <a:xfrm>
            <a:off x="755650" y="1412875"/>
            <a:ext cx="7696200" cy="4679950"/>
          </a:xfrm>
        </p:spPr>
        <p:txBody>
          <a:bodyPr/>
          <a:lstStyle/>
          <a:p>
            <a:pPr marL="0" indent="0" eaLnBrk="1" hangingPunct="1">
              <a:spcBef>
                <a:spcPct val="0"/>
              </a:spcBef>
              <a:buClrTx/>
              <a:buSzTx/>
              <a:buFont typeface="Wingdings" pitchFamily="2" charset="2"/>
              <a:buNone/>
              <a:defRPr/>
            </a:pPr>
            <a:r>
              <a:rPr lang="el-GR" sz="1000" dirty="0" smtClean="0"/>
              <a:t> </a:t>
            </a:r>
          </a:p>
          <a:p>
            <a:pPr marL="0" indent="0" eaLnBrk="1" hangingPunct="1">
              <a:spcBef>
                <a:spcPct val="0"/>
              </a:spcBef>
              <a:buClrTx/>
              <a:buSzTx/>
              <a:buFont typeface="Wingdings" pitchFamily="2" charset="2"/>
              <a:buNone/>
              <a:defRPr/>
            </a:pPr>
            <a:endParaRPr lang="el-GR" sz="1000" b="1" kern="1200" dirty="0">
              <a:solidFill>
                <a:srgbClr val="2B5481"/>
              </a:solidFill>
              <a:latin typeface="Times New Roman" panose="02020603050405020304" pitchFamily="18" charset="0"/>
            </a:endParaRPr>
          </a:p>
          <a:p>
            <a:pPr marL="0" indent="0" eaLnBrk="1" hangingPunct="1">
              <a:spcBef>
                <a:spcPct val="0"/>
              </a:spcBef>
              <a:buClrTx/>
              <a:buSzTx/>
              <a:buFont typeface="Wingdings" pitchFamily="2" charset="2"/>
              <a:buNone/>
              <a:defRPr/>
            </a:pPr>
            <a:endParaRPr lang="en-US" sz="1800" b="1" kern="1200" dirty="0">
              <a:solidFill>
                <a:srgbClr val="2B5481"/>
              </a:solidFill>
              <a:latin typeface="Times New Roman" panose="02020603050405020304" pitchFamily="18" charset="0"/>
            </a:endParaRPr>
          </a:p>
          <a:p>
            <a:pPr>
              <a:defRPr/>
            </a:pPr>
            <a:endParaRPr lang="el-GR" sz="1000" dirty="0"/>
          </a:p>
        </p:txBody>
      </p:sp>
      <p:sp>
        <p:nvSpPr>
          <p:cNvPr id="21507" name="Θέση υποσέλιδου 3"/>
          <p:cNvSpPr>
            <a:spLocks noGrp="1"/>
          </p:cNvSpPr>
          <p:nvPr>
            <p:ph type="ftr" sz="quarter" idx="11"/>
          </p:nvPr>
        </p:nvSpPr>
        <p:spPr>
          <a:noFill/>
        </p:spPr>
        <p:txBody>
          <a:bodyPr/>
          <a:lstStyle/>
          <a:p>
            <a:r>
              <a:rPr lang="el-GR">
                <a:cs typeface="Arial" charset="0"/>
              </a:rPr>
              <a:t>Τμήμα Διοίκησης Επιχειρήσεων</a:t>
            </a:r>
          </a:p>
        </p:txBody>
      </p:sp>
      <p:sp>
        <p:nvSpPr>
          <p:cNvPr id="21508" name="Θέση αριθμού διαφάνειας 4"/>
          <p:cNvSpPr>
            <a:spLocks noGrp="1"/>
          </p:cNvSpPr>
          <p:nvPr>
            <p:ph type="sldNum" sz="quarter" idx="12"/>
          </p:nvPr>
        </p:nvSpPr>
        <p:spPr>
          <a:noFill/>
        </p:spPr>
        <p:txBody>
          <a:bodyPr/>
          <a:lstStyle/>
          <a:p>
            <a:fld id="{F7D644C3-4830-427B-A287-98BF8D51C3D8}" type="slidenum">
              <a:rPr lang="el-GR" smtClean="0">
                <a:cs typeface="Arial" charset="0"/>
              </a:rPr>
              <a:pPr/>
              <a:t>7</a:t>
            </a:fld>
            <a:endParaRPr lang="el-GR" smtClean="0">
              <a:cs typeface="Arial" charset="0"/>
            </a:endParaRPr>
          </a:p>
        </p:txBody>
      </p:sp>
      <p:pic>
        <p:nvPicPr>
          <p:cNvPr id="21509" name="Picture 8" descr="LOGO MASTER GR2"/>
          <p:cNvPicPr>
            <a:picLocks noChangeAspect="1" noChangeArrowheads="1"/>
          </p:cNvPicPr>
          <p:nvPr/>
        </p:nvPicPr>
        <p:blipFill>
          <a:blip r:embed="rId2"/>
          <a:srcRect/>
          <a:stretch>
            <a:fillRect/>
          </a:stretch>
        </p:blipFill>
        <p:spPr bwMode="auto">
          <a:xfrm>
            <a:off x="827088" y="225425"/>
            <a:ext cx="3048000" cy="520700"/>
          </a:xfrm>
          <a:prstGeom prst="rect">
            <a:avLst/>
          </a:prstGeom>
          <a:noFill/>
          <a:ln w="9525">
            <a:noFill/>
            <a:miter lim="800000"/>
            <a:headEnd/>
            <a:tailEnd/>
          </a:ln>
        </p:spPr>
      </p:pic>
      <p:sp>
        <p:nvSpPr>
          <p:cNvPr id="21510" name="Ορθογώνιο 6"/>
          <p:cNvSpPr>
            <a:spLocks noChangeArrowheads="1"/>
          </p:cNvSpPr>
          <p:nvPr/>
        </p:nvSpPr>
        <p:spPr bwMode="auto">
          <a:xfrm flipV="1">
            <a:off x="5940425" y="1801813"/>
            <a:ext cx="917575" cy="1200150"/>
          </a:xfrm>
          <a:prstGeom prst="rect">
            <a:avLst/>
          </a:prstGeom>
          <a:noFill/>
          <a:ln w="9525">
            <a:noFill/>
            <a:miter lim="800000"/>
            <a:headEnd/>
            <a:tailEnd/>
          </a:ln>
        </p:spPr>
        <p:txBody>
          <a:bodyPr>
            <a:spAutoFit/>
          </a:bodyPr>
          <a:lstStyle/>
          <a:p>
            <a:r>
              <a:rPr lang="en-US" b="1">
                <a:solidFill>
                  <a:schemeClr val="bg1"/>
                </a:solidFill>
                <a:latin typeface="Times New Roman" pitchFamily="18" charset="0"/>
              </a:rPr>
              <a:t>email</a:t>
            </a:r>
            <a:r>
              <a:rPr lang="el-GR" b="1">
                <a:solidFill>
                  <a:schemeClr val="bg1"/>
                </a:solidFill>
                <a:latin typeface="Times New Roman" pitchFamily="18" charset="0"/>
              </a:rPr>
              <a:t>:</a:t>
            </a:r>
            <a:r>
              <a:rPr lang="en-US" b="1">
                <a:solidFill>
                  <a:schemeClr val="bg1"/>
                </a:solidFill>
                <a:latin typeface="Times New Roman" pitchFamily="18" charset="0"/>
              </a:rPr>
              <a:t>mstath@aegean.gr</a:t>
            </a:r>
          </a:p>
        </p:txBody>
      </p:sp>
      <p:sp>
        <p:nvSpPr>
          <p:cNvPr id="14" name="Text Box 9"/>
          <p:cNvSpPr txBox="1">
            <a:spLocks noChangeArrowheads="1"/>
          </p:cNvSpPr>
          <p:nvPr/>
        </p:nvSpPr>
        <p:spPr bwMode="auto">
          <a:xfrm>
            <a:off x="1008063" y="1425575"/>
            <a:ext cx="7643812" cy="2308225"/>
          </a:xfrm>
          <a:prstGeom prst="rect">
            <a:avLst/>
          </a:prstGeom>
          <a:noFill/>
          <a:ln w="9525">
            <a:noFill/>
            <a:miter lim="800000"/>
            <a:headEnd/>
            <a:tailEnd/>
          </a:ln>
        </p:spPr>
        <p:txBody>
          <a:bodyPr>
            <a:spAutoFit/>
          </a:bodyPr>
          <a:lstStyle/>
          <a:p>
            <a:pPr algn="ctr">
              <a:spcBef>
                <a:spcPct val="50000"/>
              </a:spcBef>
              <a:buClr>
                <a:srgbClr val="FF9900"/>
              </a:buClr>
              <a:buSzPct val="150000"/>
              <a:buFont typeface="Wingdings" pitchFamily="2" charset="2"/>
              <a:buNone/>
            </a:pPr>
            <a:r>
              <a:rPr lang="el-GR" sz="2400">
                <a:solidFill>
                  <a:srgbClr val="002060"/>
                </a:solidFill>
                <a:latin typeface="Times New Roman" pitchFamily="18" charset="0"/>
              </a:rPr>
              <a:t>Το πρόγραμμα σπουδών αποτελείται από:</a:t>
            </a:r>
          </a:p>
          <a:p>
            <a:pPr algn="ctr">
              <a:spcBef>
                <a:spcPct val="50000"/>
              </a:spcBef>
              <a:buClr>
                <a:srgbClr val="FF9900"/>
              </a:buClr>
              <a:buSzPct val="150000"/>
              <a:buFont typeface="Wingdings" pitchFamily="2" charset="2"/>
              <a:buNone/>
            </a:pPr>
            <a:r>
              <a:rPr lang="el-GR" sz="2400" b="1" i="1">
                <a:solidFill>
                  <a:srgbClr val="FF9900"/>
                </a:solidFill>
                <a:latin typeface="Times New Roman" pitchFamily="18" charset="0"/>
              </a:rPr>
              <a:t>         </a:t>
            </a:r>
            <a:r>
              <a:rPr lang="el-GR" sz="2800" b="1" i="1">
                <a:solidFill>
                  <a:srgbClr val="FF9900"/>
                </a:solidFill>
                <a:latin typeface="Times New Roman" pitchFamily="18" charset="0"/>
              </a:rPr>
              <a:t>14 μαθήματα</a:t>
            </a:r>
            <a:r>
              <a:rPr lang="el-GR" sz="2400">
                <a:solidFill>
                  <a:schemeClr val="bg1"/>
                </a:solidFill>
                <a:latin typeface="Times New Roman" pitchFamily="18" charset="0"/>
              </a:rPr>
              <a:t> </a:t>
            </a:r>
          </a:p>
          <a:p>
            <a:pPr algn="ctr">
              <a:spcBef>
                <a:spcPct val="50000"/>
              </a:spcBef>
              <a:buClr>
                <a:srgbClr val="FF9900"/>
              </a:buClr>
              <a:buSzPct val="150000"/>
              <a:buFont typeface="Wingdings" pitchFamily="2" charset="2"/>
              <a:buNone/>
            </a:pPr>
            <a:r>
              <a:rPr lang="el-GR" sz="2400">
                <a:solidFill>
                  <a:srgbClr val="002060"/>
                </a:solidFill>
                <a:latin typeface="Times New Roman" pitchFamily="18" charset="0"/>
              </a:rPr>
              <a:t>                 οποία πραγματοποιούνται σε:</a:t>
            </a:r>
          </a:p>
          <a:p>
            <a:pPr algn="ctr">
              <a:spcBef>
                <a:spcPct val="50000"/>
              </a:spcBef>
              <a:buClr>
                <a:srgbClr val="FF9900"/>
              </a:buClr>
              <a:buSzPct val="150000"/>
              <a:buFont typeface="Wingdings" pitchFamily="2" charset="2"/>
              <a:buNone/>
            </a:pPr>
            <a:r>
              <a:rPr lang="el-GR" sz="2800" b="1" i="1">
                <a:solidFill>
                  <a:srgbClr val="002060"/>
                </a:solidFill>
                <a:latin typeface="Times New Roman" pitchFamily="18" charset="0"/>
              </a:rPr>
              <a:t>        </a:t>
            </a:r>
            <a:endParaRPr lang="el-GR" sz="1600" b="1" i="1">
              <a:solidFill>
                <a:srgbClr val="002060"/>
              </a:solidFill>
              <a:latin typeface="Times New Roman" pitchFamily="18" charset="0"/>
            </a:endParaRPr>
          </a:p>
        </p:txBody>
      </p:sp>
      <p:sp>
        <p:nvSpPr>
          <p:cNvPr id="15" name="Text Box 13"/>
          <p:cNvSpPr txBox="1">
            <a:spLocks noChangeArrowheads="1"/>
          </p:cNvSpPr>
          <p:nvPr/>
        </p:nvSpPr>
        <p:spPr bwMode="auto">
          <a:xfrm>
            <a:off x="1609725" y="3276600"/>
            <a:ext cx="6778625" cy="2246313"/>
          </a:xfrm>
          <a:prstGeom prst="rect">
            <a:avLst/>
          </a:prstGeom>
          <a:noFill/>
          <a:ln w="9525">
            <a:noFill/>
            <a:miter lim="800000"/>
            <a:headEnd/>
            <a:tailEnd/>
          </a:ln>
        </p:spPr>
        <p:txBody>
          <a:bodyPr>
            <a:spAutoFit/>
          </a:bodyPr>
          <a:lstStyle/>
          <a:p>
            <a:pPr algn="ctr">
              <a:spcBef>
                <a:spcPct val="50000"/>
              </a:spcBef>
              <a:buClr>
                <a:srgbClr val="FF9900"/>
              </a:buClr>
              <a:buSzPct val="150000"/>
              <a:buFont typeface="Wingdings" pitchFamily="2" charset="2"/>
              <a:buNone/>
            </a:pPr>
            <a:r>
              <a:rPr lang="el-GR" sz="2800" b="1" i="1">
                <a:solidFill>
                  <a:srgbClr val="FF9900"/>
                </a:solidFill>
                <a:latin typeface="Times New Roman" pitchFamily="18" charset="0"/>
              </a:rPr>
              <a:t>2 εξάμηνα σπουδών </a:t>
            </a:r>
          </a:p>
          <a:p>
            <a:pPr algn="ctr">
              <a:spcBef>
                <a:spcPct val="50000"/>
              </a:spcBef>
              <a:buClr>
                <a:srgbClr val="FF9900"/>
              </a:buClr>
              <a:buSzPct val="150000"/>
              <a:buFont typeface="Wingdings" pitchFamily="2" charset="2"/>
              <a:buNone/>
            </a:pPr>
            <a:r>
              <a:rPr lang="el-GR" sz="2800" b="1" i="1">
                <a:solidFill>
                  <a:srgbClr val="FF9900"/>
                </a:solidFill>
                <a:latin typeface="Times New Roman" pitchFamily="18" charset="0"/>
              </a:rPr>
              <a:t>               &amp;</a:t>
            </a:r>
          </a:p>
          <a:p>
            <a:pPr algn="ctr">
              <a:spcBef>
                <a:spcPct val="50000"/>
              </a:spcBef>
              <a:buClr>
                <a:srgbClr val="FF9900"/>
              </a:buClr>
              <a:buSzPct val="150000"/>
              <a:buFont typeface="Wingdings" pitchFamily="2" charset="2"/>
              <a:buNone/>
            </a:pPr>
            <a:r>
              <a:rPr lang="el-GR" sz="2800" b="1" i="1">
                <a:solidFill>
                  <a:srgbClr val="FF9900"/>
                </a:solidFill>
                <a:latin typeface="Times New Roman" pitchFamily="18" charset="0"/>
              </a:rPr>
              <a:t>1 εξάμηνο σπουδών για την εκπόνηση Διπλωματικής Εργασίας</a:t>
            </a:r>
            <a:r>
              <a:rPr lang="el-GR" sz="2400">
                <a:solidFill>
                  <a:schemeClr val="bg1"/>
                </a:solidFill>
                <a:latin typeface="Times New Roman" pitchFamily="18" charset="0"/>
              </a:rPr>
              <a:t> </a:t>
            </a:r>
            <a:endParaRPr lang="el-GR" sz="1600" b="1" i="1">
              <a:solidFill>
                <a:srgbClr val="00206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ssolve">
                                      <p:cBhvr>
                                        <p:cTn id="7" dur="500"/>
                                        <p:tgtEl>
                                          <p:spTgt spid="14">
                                            <p:txEl>
                                              <p:pRg st="0" end="0"/>
                                            </p:txEl>
                                          </p:spTgt>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dissolve">
                                      <p:cBhvr>
                                        <p:cTn id="11" dur="500"/>
                                        <p:tgtEl>
                                          <p:spTgt spid="14">
                                            <p:txEl>
                                              <p:pRg st="1" end="1"/>
                                            </p:txEl>
                                          </p:spTgt>
                                        </p:tgtEl>
                                      </p:cBhvr>
                                    </p:animEffect>
                                  </p:childTnLst>
                                </p:cTn>
                              </p:par>
                            </p:childTnLst>
                          </p:cTn>
                        </p:par>
                        <p:par>
                          <p:cTn id="12" fill="hold">
                            <p:stCondLst>
                              <p:cond delay="5000"/>
                            </p:stCondLst>
                            <p:childTnLst>
                              <p:par>
                                <p:cTn id="13" presetID="9" presetClass="entr" presetSubtype="0" fill="hold" grpId="0" nodeType="afterEffect">
                                  <p:stCondLst>
                                    <p:cond delay="200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dissolve">
                                      <p:cBhvr>
                                        <p:cTn id="15" dur="500"/>
                                        <p:tgtEl>
                                          <p:spTgt spid="14">
                                            <p:txEl>
                                              <p:pRg st="2" end="2"/>
                                            </p:txEl>
                                          </p:spTgt>
                                        </p:tgtEl>
                                      </p:cBhvr>
                                    </p:animEffect>
                                  </p:childTnLst>
                                </p:cTn>
                              </p:par>
                            </p:childTnLst>
                          </p:cTn>
                        </p:par>
                        <p:par>
                          <p:cTn id="16" fill="hold">
                            <p:stCondLst>
                              <p:cond delay="7500"/>
                            </p:stCondLst>
                            <p:childTnLst>
                              <p:par>
                                <p:cTn id="17" presetID="9" presetClass="entr" presetSubtype="0" fill="hold" grpId="0" nodeType="afterEffect">
                                  <p:stCondLst>
                                    <p:cond delay="200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dissolve">
                                      <p:cBhvr>
                                        <p:cTn id="19" dur="500"/>
                                        <p:tgtEl>
                                          <p:spTgt spid="14">
                                            <p:txEl>
                                              <p:pRg st="3" end="3"/>
                                            </p:txEl>
                                          </p:spTgt>
                                        </p:tgtEl>
                                      </p:cBhvr>
                                    </p:animEffect>
                                  </p:childTnLst>
                                </p:cTn>
                              </p:par>
                            </p:childTnLst>
                          </p:cTn>
                        </p:par>
                        <p:par>
                          <p:cTn id="20" fill="hold">
                            <p:stCondLst>
                              <p:cond delay="10000"/>
                            </p:stCondLst>
                            <p:childTnLst>
                              <p:par>
                                <p:cTn id="21" presetID="9" presetClass="entr" presetSubtype="0" fill="hold" grpId="0" nodeType="afterEffect">
                                  <p:stCondLst>
                                    <p:cond delay="200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dissolve">
                                      <p:cBhvr>
                                        <p:cTn id="23" dur="500"/>
                                        <p:tgtEl>
                                          <p:spTgt spid="15">
                                            <p:txEl>
                                              <p:pRg st="0" end="0"/>
                                            </p:txEl>
                                          </p:spTgt>
                                        </p:tgtEl>
                                      </p:cBhvr>
                                    </p:animEffect>
                                  </p:childTnLst>
                                </p:cTn>
                              </p:par>
                            </p:childTnLst>
                          </p:cTn>
                        </p:par>
                        <p:par>
                          <p:cTn id="24" fill="hold">
                            <p:stCondLst>
                              <p:cond delay="12500"/>
                            </p:stCondLst>
                            <p:childTnLst>
                              <p:par>
                                <p:cTn id="25" presetID="9" presetClass="entr" presetSubtype="0" fill="hold" grpId="0" nodeType="afterEffect">
                                  <p:stCondLst>
                                    <p:cond delay="2000"/>
                                  </p:stCondLst>
                                  <p:childTnLst>
                                    <p:set>
                                      <p:cBhvr>
                                        <p:cTn id="26" dur="1" fill="hold">
                                          <p:stCondLst>
                                            <p:cond delay="0"/>
                                          </p:stCondLst>
                                        </p:cTn>
                                        <p:tgtEl>
                                          <p:spTgt spid="15">
                                            <p:txEl>
                                              <p:pRg st="1" end="1"/>
                                            </p:txEl>
                                          </p:spTgt>
                                        </p:tgtEl>
                                        <p:attrNameLst>
                                          <p:attrName>style.visibility</p:attrName>
                                        </p:attrNameLst>
                                      </p:cBhvr>
                                      <p:to>
                                        <p:strVal val="visible"/>
                                      </p:to>
                                    </p:set>
                                    <p:animEffect transition="in" filter="dissolve">
                                      <p:cBhvr>
                                        <p:cTn id="27" dur="500"/>
                                        <p:tgtEl>
                                          <p:spTgt spid="15">
                                            <p:txEl>
                                              <p:pRg st="1" end="1"/>
                                            </p:txEl>
                                          </p:spTgt>
                                        </p:tgtEl>
                                      </p:cBhvr>
                                    </p:animEffect>
                                  </p:childTnLst>
                                </p:cTn>
                              </p:par>
                            </p:childTnLst>
                          </p:cTn>
                        </p:par>
                        <p:par>
                          <p:cTn id="28" fill="hold">
                            <p:stCondLst>
                              <p:cond delay="15000"/>
                            </p:stCondLst>
                            <p:childTnLst>
                              <p:par>
                                <p:cTn id="29" presetID="9" presetClass="entr" presetSubtype="0" fill="hold" grpId="0" nodeType="afterEffect">
                                  <p:stCondLst>
                                    <p:cond delay="2000"/>
                                  </p:stCondLst>
                                  <p:childTnLst>
                                    <p:set>
                                      <p:cBhvr>
                                        <p:cTn id="30" dur="1" fill="hold">
                                          <p:stCondLst>
                                            <p:cond delay="0"/>
                                          </p:stCondLst>
                                        </p:cTn>
                                        <p:tgtEl>
                                          <p:spTgt spid="15">
                                            <p:txEl>
                                              <p:pRg st="2" end="2"/>
                                            </p:txEl>
                                          </p:spTgt>
                                        </p:tgtEl>
                                        <p:attrNameLst>
                                          <p:attrName>style.visibility</p:attrName>
                                        </p:attrNameLst>
                                      </p:cBhvr>
                                      <p:to>
                                        <p:strVal val="visible"/>
                                      </p:to>
                                    </p:set>
                                    <p:animEffect transition="in" filter="dissolve">
                                      <p:cBhvr>
                                        <p:cTn id="31"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utoUpdateAnimBg="0" advAuto="2000"/>
      <p:bldP spid="15" grpId="0" build="p" autoUpdateAnimBg="0" advAuto="2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p:txBody>
          <a:bodyPr/>
          <a:lstStyle/>
          <a:p>
            <a:pPr algn="r"/>
            <a:r>
              <a:rPr lang="el-GR" b="1" i="1" smtClean="0">
                <a:solidFill>
                  <a:schemeClr val="bg1"/>
                </a:solidFill>
                <a:latin typeface="Times New Roman" pitchFamily="18" charset="0"/>
              </a:rPr>
              <a:t>πρόγραμμα σπουδών</a:t>
            </a:r>
            <a:br>
              <a:rPr lang="el-GR" b="1" i="1" smtClean="0">
                <a:solidFill>
                  <a:schemeClr val="bg1"/>
                </a:solidFill>
                <a:latin typeface="Times New Roman" pitchFamily="18" charset="0"/>
              </a:rPr>
            </a:br>
            <a:r>
              <a:rPr lang="el-GR" i="1" smtClean="0"/>
              <a:t>δομή του ΔΜΠΣ</a:t>
            </a:r>
          </a:p>
        </p:txBody>
      </p:sp>
      <p:sp>
        <p:nvSpPr>
          <p:cNvPr id="3" name="Θέση περιεχομένου 2"/>
          <p:cNvSpPr>
            <a:spLocks noGrp="1"/>
          </p:cNvSpPr>
          <p:nvPr>
            <p:ph idx="1"/>
          </p:nvPr>
        </p:nvSpPr>
        <p:spPr>
          <a:xfrm>
            <a:off x="755650" y="1484313"/>
            <a:ext cx="7696200" cy="4608512"/>
          </a:xfrm>
        </p:spPr>
        <p:txBody>
          <a:bodyPr/>
          <a:lstStyle/>
          <a:p>
            <a:pPr algn="just">
              <a:buClr>
                <a:srgbClr val="FFC000"/>
              </a:buClr>
              <a:buSzPct val="100000"/>
              <a:buFont typeface="Wingdings" pitchFamily="2" charset="2"/>
              <a:buChar char="ü"/>
              <a:defRPr/>
            </a:pPr>
            <a:endParaRPr lang="el-GR" sz="1800" dirty="0" smtClean="0">
              <a:solidFill>
                <a:srgbClr val="002060"/>
              </a:solidFill>
              <a:latin typeface="Times New Roman" pitchFamily="18" charset="0"/>
              <a:cs typeface="Times New Roman" pitchFamily="18" charset="0"/>
            </a:endParaRPr>
          </a:p>
          <a:p>
            <a:pPr algn="just">
              <a:buClr>
                <a:srgbClr val="FFC000"/>
              </a:buClr>
              <a:buSzPct val="100000"/>
              <a:buFont typeface="Wingdings" pitchFamily="2" charset="2"/>
              <a:buChar char="ü"/>
              <a:defRPr/>
            </a:pPr>
            <a:r>
              <a:rPr lang="el-GR" sz="1800" dirty="0" smtClean="0">
                <a:solidFill>
                  <a:srgbClr val="002060"/>
                </a:solidFill>
                <a:latin typeface="Times New Roman" pitchFamily="18" charset="0"/>
                <a:cs typeface="Times New Roman" pitchFamily="18" charset="0"/>
              </a:rPr>
              <a:t>Κάθε  </a:t>
            </a:r>
            <a:r>
              <a:rPr lang="el-GR" sz="1800" dirty="0">
                <a:solidFill>
                  <a:srgbClr val="002060"/>
                </a:solidFill>
                <a:latin typeface="Times New Roman" pitchFamily="18" charset="0"/>
                <a:cs typeface="Times New Roman" pitchFamily="18" charset="0"/>
              </a:rPr>
              <a:t>Υ</a:t>
            </a:r>
            <a:r>
              <a:rPr lang="el-GR" sz="1800" dirty="0" smtClean="0">
                <a:solidFill>
                  <a:srgbClr val="002060"/>
                </a:solidFill>
                <a:latin typeface="Times New Roman" pitchFamily="18" charset="0"/>
                <a:cs typeface="Times New Roman" pitchFamily="18" charset="0"/>
              </a:rPr>
              <a:t>ποχρεωτικό μάθημα </a:t>
            </a:r>
            <a:r>
              <a:rPr lang="el-GR" sz="1800" dirty="0">
                <a:solidFill>
                  <a:srgbClr val="002060"/>
                </a:solidFill>
                <a:latin typeface="Times New Roman" pitchFamily="18" charset="0"/>
                <a:cs typeface="Times New Roman" pitchFamily="18" charset="0"/>
              </a:rPr>
              <a:t>αντιστοιχεί σε </a:t>
            </a:r>
            <a:r>
              <a:rPr lang="el-GR" sz="1800" dirty="0" smtClean="0">
                <a:solidFill>
                  <a:srgbClr val="002060"/>
                </a:solidFill>
                <a:latin typeface="Times New Roman" pitchFamily="18" charset="0"/>
                <a:cs typeface="Times New Roman" pitchFamily="18" charset="0"/>
              </a:rPr>
              <a:t>4,5 </a:t>
            </a:r>
            <a:r>
              <a:rPr lang="el-GR" sz="1800" dirty="0">
                <a:solidFill>
                  <a:srgbClr val="002060"/>
                </a:solidFill>
                <a:latin typeface="Times New Roman" pitchFamily="18" charset="0"/>
                <a:cs typeface="Times New Roman" pitchFamily="18" charset="0"/>
              </a:rPr>
              <a:t>πιστωτικές μονάδες (ECTS</a:t>
            </a:r>
            <a:r>
              <a:rPr lang="el-GR" sz="1800" dirty="0" smtClean="0">
                <a:solidFill>
                  <a:srgbClr val="002060"/>
                </a:solidFill>
                <a:latin typeface="Times New Roman" pitchFamily="18" charset="0"/>
                <a:cs typeface="Times New Roman" pitchFamily="18" charset="0"/>
              </a:rPr>
              <a:t>) και κάθε μάθημα </a:t>
            </a:r>
            <a:r>
              <a:rPr lang="el-GR" sz="1800" dirty="0">
                <a:solidFill>
                  <a:srgbClr val="002060"/>
                </a:solidFill>
                <a:latin typeface="Times New Roman" pitchFamily="18" charset="0"/>
                <a:cs typeface="Times New Roman" pitchFamily="18" charset="0"/>
              </a:rPr>
              <a:t>Ε</a:t>
            </a:r>
            <a:r>
              <a:rPr lang="el-GR" sz="1800" dirty="0" smtClean="0">
                <a:solidFill>
                  <a:srgbClr val="002060"/>
                </a:solidFill>
                <a:latin typeface="Times New Roman" pitchFamily="18" charset="0"/>
                <a:cs typeface="Times New Roman" pitchFamily="18" charset="0"/>
              </a:rPr>
              <a:t>πιλογής σε 3 πιστωτικές μονάδες (ECTS). </a:t>
            </a:r>
          </a:p>
          <a:p>
            <a:pPr algn="just">
              <a:buClr>
                <a:srgbClr val="FFC000"/>
              </a:buClr>
              <a:buSzPct val="100000"/>
              <a:buFont typeface="Wingdings" pitchFamily="2" charset="2"/>
              <a:buChar char="ü"/>
              <a:defRPr/>
            </a:pPr>
            <a:endParaRPr lang="el-GR" sz="1800" dirty="0">
              <a:solidFill>
                <a:srgbClr val="002060"/>
              </a:solidFill>
              <a:latin typeface="Times New Roman" pitchFamily="18" charset="0"/>
              <a:cs typeface="Times New Roman" pitchFamily="18" charset="0"/>
            </a:endParaRPr>
          </a:p>
          <a:p>
            <a:pPr algn="just">
              <a:buClr>
                <a:srgbClr val="FFC000"/>
              </a:buClr>
              <a:buSzPct val="100000"/>
              <a:buFont typeface="Wingdings" pitchFamily="2" charset="2"/>
              <a:buChar char="ü"/>
              <a:defRPr/>
            </a:pPr>
            <a:r>
              <a:rPr lang="el-GR" sz="1800" dirty="0" smtClean="0">
                <a:solidFill>
                  <a:srgbClr val="002060"/>
                </a:solidFill>
                <a:latin typeface="Times New Roman" pitchFamily="18" charset="0"/>
                <a:cs typeface="Times New Roman" pitchFamily="18" charset="0"/>
              </a:rPr>
              <a:t>Η </a:t>
            </a:r>
            <a:r>
              <a:rPr lang="el-GR" sz="1800" dirty="0">
                <a:solidFill>
                  <a:srgbClr val="002060"/>
                </a:solidFill>
                <a:latin typeface="Times New Roman" pitchFamily="18" charset="0"/>
                <a:cs typeface="Times New Roman" pitchFamily="18" charset="0"/>
              </a:rPr>
              <a:t>μεταπτυχιακή </a:t>
            </a:r>
            <a:r>
              <a:rPr lang="el-GR" sz="1800" dirty="0" smtClean="0">
                <a:solidFill>
                  <a:srgbClr val="002060"/>
                </a:solidFill>
                <a:latin typeface="Times New Roman" pitchFamily="18" charset="0"/>
                <a:cs typeface="Times New Roman" pitchFamily="18" charset="0"/>
              </a:rPr>
              <a:t>Διπλωματική </a:t>
            </a:r>
            <a:r>
              <a:rPr lang="el-GR" sz="1800" dirty="0">
                <a:solidFill>
                  <a:srgbClr val="002060"/>
                </a:solidFill>
                <a:latin typeface="Times New Roman" pitchFamily="18" charset="0"/>
                <a:cs typeface="Times New Roman" pitchFamily="18" charset="0"/>
              </a:rPr>
              <a:t>Ε</a:t>
            </a:r>
            <a:r>
              <a:rPr lang="el-GR" sz="1800" dirty="0" smtClean="0">
                <a:solidFill>
                  <a:srgbClr val="002060"/>
                </a:solidFill>
                <a:latin typeface="Times New Roman" pitchFamily="18" charset="0"/>
                <a:cs typeface="Times New Roman" pitchFamily="18" charset="0"/>
              </a:rPr>
              <a:t>ργασία </a:t>
            </a:r>
            <a:r>
              <a:rPr lang="el-GR" sz="1800" dirty="0">
                <a:solidFill>
                  <a:srgbClr val="002060"/>
                </a:solidFill>
                <a:latin typeface="Times New Roman" pitchFamily="18" charset="0"/>
                <a:cs typeface="Times New Roman" pitchFamily="18" charset="0"/>
              </a:rPr>
              <a:t>αντιστοιχεί σε 30 πιστωτικές μονάδες (ΕCTS</a:t>
            </a:r>
            <a:r>
              <a:rPr lang="el-GR" sz="1800" dirty="0" smtClean="0">
                <a:solidFill>
                  <a:srgbClr val="002060"/>
                </a:solidFill>
                <a:latin typeface="Times New Roman" pitchFamily="18" charset="0"/>
                <a:cs typeface="Times New Roman" pitchFamily="18" charset="0"/>
              </a:rPr>
              <a:t>).</a:t>
            </a:r>
          </a:p>
          <a:p>
            <a:pPr marL="0" indent="0" algn="just">
              <a:buClr>
                <a:srgbClr val="FFC000"/>
              </a:buClr>
              <a:buSzPct val="100000"/>
              <a:buFont typeface="Wingdings" pitchFamily="2" charset="2"/>
              <a:buChar char="ü"/>
              <a:defRPr/>
            </a:pPr>
            <a:endParaRPr lang="el-GR" sz="1800" dirty="0">
              <a:solidFill>
                <a:srgbClr val="002060"/>
              </a:solidFill>
              <a:latin typeface="Times New Roman" pitchFamily="18" charset="0"/>
              <a:cs typeface="Times New Roman" pitchFamily="18" charset="0"/>
            </a:endParaRPr>
          </a:p>
          <a:p>
            <a:pPr algn="just">
              <a:buClr>
                <a:srgbClr val="FFC000"/>
              </a:buClr>
              <a:buSzPct val="100000"/>
              <a:buFont typeface="Wingdings" pitchFamily="2" charset="2"/>
              <a:buChar char="ü"/>
              <a:defRPr/>
            </a:pPr>
            <a:r>
              <a:rPr lang="el-GR" sz="1800" dirty="0" smtClean="0">
                <a:solidFill>
                  <a:srgbClr val="002060"/>
                </a:solidFill>
                <a:latin typeface="Times New Roman" pitchFamily="18" charset="0"/>
                <a:cs typeface="Times New Roman" pitchFamily="18" charset="0"/>
              </a:rPr>
              <a:t>Για </a:t>
            </a:r>
            <a:r>
              <a:rPr lang="el-GR" sz="1800" dirty="0">
                <a:solidFill>
                  <a:srgbClr val="002060"/>
                </a:solidFill>
                <a:latin typeface="Times New Roman" pitchFamily="18" charset="0"/>
                <a:cs typeface="Times New Roman" pitchFamily="18" charset="0"/>
              </a:rPr>
              <a:t>την απονομή Μεταπτυχιακού Διπλώματος Ειδίκευσης απαιτούνται 90 πιστωτικές μονάδες (ECTS</a:t>
            </a:r>
            <a:r>
              <a:rPr lang="el-GR" sz="1800" dirty="0" smtClean="0">
                <a:solidFill>
                  <a:srgbClr val="002060"/>
                </a:solidFill>
                <a:latin typeface="Times New Roman" pitchFamily="18" charset="0"/>
                <a:cs typeface="Times New Roman" pitchFamily="18" charset="0"/>
              </a:rPr>
              <a:t>).</a:t>
            </a:r>
          </a:p>
          <a:p>
            <a:pPr marL="0" indent="0">
              <a:buFont typeface="Wingdings" pitchFamily="2" charset="2"/>
              <a:buNone/>
              <a:defRPr/>
            </a:pPr>
            <a:endParaRPr lang="el-GR" sz="1800" dirty="0">
              <a:solidFill>
                <a:srgbClr val="002060"/>
              </a:solidFill>
            </a:endParaRPr>
          </a:p>
        </p:txBody>
      </p:sp>
      <p:sp>
        <p:nvSpPr>
          <p:cNvPr id="22531" name="Θέση υποσέλιδου 3"/>
          <p:cNvSpPr>
            <a:spLocks noGrp="1"/>
          </p:cNvSpPr>
          <p:nvPr>
            <p:ph type="ftr" sz="quarter" idx="11"/>
          </p:nvPr>
        </p:nvSpPr>
        <p:spPr>
          <a:xfrm>
            <a:off x="3419475" y="6400800"/>
            <a:ext cx="2895600" cy="457200"/>
          </a:xfrm>
          <a:noFill/>
        </p:spPr>
        <p:txBody>
          <a:bodyPr/>
          <a:lstStyle/>
          <a:p>
            <a:r>
              <a:rPr lang="el-GR">
                <a:cs typeface="Arial" charset="0"/>
              </a:rPr>
              <a:t>Τμήμα Διοίκησης Επιχειρήσεων</a:t>
            </a:r>
          </a:p>
        </p:txBody>
      </p:sp>
      <p:sp>
        <p:nvSpPr>
          <p:cNvPr id="22532" name="Θέση αριθμού διαφάνειας 4"/>
          <p:cNvSpPr>
            <a:spLocks noGrp="1"/>
          </p:cNvSpPr>
          <p:nvPr>
            <p:ph type="sldNum" sz="quarter" idx="12"/>
          </p:nvPr>
        </p:nvSpPr>
        <p:spPr>
          <a:noFill/>
        </p:spPr>
        <p:txBody>
          <a:bodyPr/>
          <a:lstStyle/>
          <a:p>
            <a:fld id="{524C7E2A-BD10-4643-8423-96351B8D192E}" type="slidenum">
              <a:rPr lang="el-GR" smtClean="0">
                <a:cs typeface="Arial" charset="0"/>
              </a:rPr>
              <a:pPr/>
              <a:t>8</a:t>
            </a:fld>
            <a:endParaRPr lang="el-GR" smtClean="0">
              <a:cs typeface="Arial" charset="0"/>
            </a:endParaRPr>
          </a:p>
        </p:txBody>
      </p:sp>
      <p:pic>
        <p:nvPicPr>
          <p:cNvPr id="22533" name="Picture 8" descr="LOGO MASTER GR2"/>
          <p:cNvPicPr>
            <a:picLocks noChangeAspect="1" noChangeArrowheads="1"/>
          </p:cNvPicPr>
          <p:nvPr/>
        </p:nvPicPr>
        <p:blipFill>
          <a:blip r:embed="rId3"/>
          <a:srcRect/>
          <a:stretch>
            <a:fillRect/>
          </a:stretch>
        </p:blipFill>
        <p:spPr bwMode="auto">
          <a:xfrm>
            <a:off x="762000" y="228600"/>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p:txBody>
          <a:bodyPr/>
          <a:lstStyle/>
          <a:p>
            <a:pPr algn="r"/>
            <a:r>
              <a:rPr lang="el-GR" b="1" i="1" smtClean="0">
                <a:solidFill>
                  <a:schemeClr val="bg1"/>
                </a:solidFill>
                <a:latin typeface="Times New Roman" pitchFamily="18" charset="0"/>
              </a:rPr>
              <a:t>πρόγραμμα </a:t>
            </a:r>
            <a:r>
              <a:rPr lang="el-GR" i="1" smtClean="0"/>
              <a:t>μαθήματα χειμερινού εξαμήνου</a:t>
            </a:r>
            <a:endParaRPr lang="el-GR" i="1" smtClean="0">
              <a:solidFill>
                <a:schemeClr val="tx1"/>
              </a:solidFill>
            </a:endParaRPr>
          </a:p>
        </p:txBody>
      </p:sp>
      <p:sp>
        <p:nvSpPr>
          <p:cNvPr id="3" name="Θέση περιεχομένου 2"/>
          <p:cNvSpPr>
            <a:spLocks noGrp="1"/>
          </p:cNvSpPr>
          <p:nvPr>
            <p:ph idx="1"/>
          </p:nvPr>
        </p:nvSpPr>
        <p:spPr>
          <a:xfrm>
            <a:off x="755650" y="1484313"/>
            <a:ext cx="7696200" cy="4608512"/>
          </a:xfrm>
        </p:spPr>
        <p:txBody>
          <a:bodyPr/>
          <a:lstStyle/>
          <a:p>
            <a:pPr>
              <a:buFont typeface="Wingdings" pitchFamily="2" charset="2"/>
              <a:buNone/>
              <a:defRPr/>
            </a:pPr>
            <a:r>
              <a:rPr lang="el-GR" sz="1600" b="1" i="1" u="sng" dirty="0" smtClean="0">
                <a:solidFill>
                  <a:srgbClr val="002060"/>
                </a:solidFill>
              </a:rPr>
              <a:t>Υποχρεωτικά μαθήματα και για τις δύο κατευθύνσεις:</a:t>
            </a:r>
            <a:endParaRPr lang="el-GR" sz="1600" b="1" dirty="0" smtClean="0">
              <a:solidFill>
                <a:srgbClr val="002060"/>
              </a:solidFill>
            </a:endParaRPr>
          </a:p>
          <a:p>
            <a:pPr>
              <a:buFont typeface="Wingdings" pitchFamily="2" charset="2"/>
              <a:buNone/>
              <a:defRPr/>
            </a:pPr>
            <a:endParaRPr lang="el-GR" sz="1600" dirty="0" smtClean="0">
              <a:solidFill>
                <a:srgbClr val="002060"/>
              </a:solidFill>
            </a:endParaRPr>
          </a:p>
          <a:p>
            <a:pPr>
              <a:buFont typeface="Wingdings" pitchFamily="2" charset="2"/>
              <a:buNone/>
              <a:defRPr/>
            </a:pPr>
            <a:r>
              <a:rPr lang="el-GR" sz="1600" dirty="0" smtClean="0">
                <a:solidFill>
                  <a:srgbClr val="002060"/>
                </a:solidFill>
              </a:rPr>
              <a:t>1. 	Ποσοτικές Μέθοδοι </a:t>
            </a:r>
          </a:p>
          <a:p>
            <a:pPr>
              <a:buFont typeface="Wingdings" pitchFamily="2" charset="2"/>
              <a:buNone/>
              <a:defRPr/>
            </a:pPr>
            <a:r>
              <a:rPr lang="el-GR" sz="1600" dirty="0" smtClean="0">
                <a:solidFill>
                  <a:srgbClr val="002060"/>
                </a:solidFill>
              </a:rPr>
              <a:t>2. 	Τουριστική Οικονομική </a:t>
            </a:r>
          </a:p>
          <a:p>
            <a:pPr>
              <a:buFont typeface="Wingdings" pitchFamily="2" charset="2"/>
              <a:buNone/>
              <a:defRPr/>
            </a:pPr>
            <a:r>
              <a:rPr lang="el-GR" sz="1600" dirty="0" smtClean="0">
                <a:solidFill>
                  <a:srgbClr val="002060"/>
                </a:solidFill>
              </a:rPr>
              <a:t>3. 	Διοίκηση Τουριστικών Επιχειρήσεων </a:t>
            </a:r>
          </a:p>
          <a:p>
            <a:pPr>
              <a:buFont typeface="Wingdings" pitchFamily="2" charset="2"/>
              <a:buNone/>
              <a:defRPr/>
            </a:pPr>
            <a:r>
              <a:rPr lang="el-GR" sz="1600" dirty="0" smtClean="0">
                <a:solidFill>
                  <a:srgbClr val="002060"/>
                </a:solidFill>
              </a:rPr>
              <a:t>4. 	Μάρκετινγκ στον Τουρισμό και τη Φιλοξενία </a:t>
            </a:r>
          </a:p>
          <a:p>
            <a:pPr>
              <a:buFont typeface="Wingdings" pitchFamily="2" charset="2"/>
              <a:buNone/>
              <a:defRPr/>
            </a:pPr>
            <a:r>
              <a:rPr lang="el-GR" sz="1600" dirty="0" smtClean="0">
                <a:solidFill>
                  <a:srgbClr val="002060"/>
                </a:solidFill>
              </a:rPr>
              <a:t>5. 	Κοινωνιολογία του Τουρισμού</a:t>
            </a:r>
          </a:p>
          <a:p>
            <a:pPr>
              <a:buFont typeface="Wingdings" pitchFamily="2" charset="2"/>
              <a:buNone/>
              <a:defRPr/>
            </a:pPr>
            <a:r>
              <a:rPr lang="el-GR" sz="1600" dirty="0" smtClean="0">
                <a:solidFill>
                  <a:srgbClr val="002060"/>
                </a:solidFill>
              </a:rPr>
              <a:t>6. 	Μέθοδοι Κοινωνικής Έρευνας </a:t>
            </a:r>
          </a:p>
          <a:p>
            <a:pPr>
              <a:buFont typeface="Wingdings" pitchFamily="2" charset="2"/>
              <a:buNone/>
              <a:defRPr/>
            </a:pPr>
            <a:endParaRPr lang="el-GR" sz="1600" dirty="0" smtClean="0">
              <a:solidFill>
                <a:srgbClr val="002060"/>
              </a:solidFill>
            </a:endParaRPr>
          </a:p>
          <a:p>
            <a:pPr>
              <a:buFont typeface="Wingdings" pitchFamily="2" charset="2"/>
              <a:buNone/>
              <a:defRPr/>
            </a:pPr>
            <a:r>
              <a:rPr lang="el-GR" sz="1600" b="1" i="1" u="sng" dirty="0" smtClean="0">
                <a:solidFill>
                  <a:srgbClr val="002060"/>
                </a:solidFill>
              </a:rPr>
              <a:t>Μαθήματα επιλογής και για τις δύο κατευθύνσεις:</a:t>
            </a:r>
            <a:endParaRPr lang="el-GR" sz="1600" b="1" dirty="0" smtClean="0">
              <a:solidFill>
                <a:srgbClr val="002060"/>
              </a:solidFill>
            </a:endParaRPr>
          </a:p>
          <a:p>
            <a:pPr>
              <a:buFont typeface="Wingdings" pitchFamily="2" charset="2"/>
              <a:buNone/>
              <a:defRPr/>
            </a:pPr>
            <a:endParaRPr lang="el-GR" sz="1600" dirty="0" smtClean="0">
              <a:solidFill>
                <a:srgbClr val="002060"/>
              </a:solidFill>
            </a:endParaRPr>
          </a:p>
          <a:p>
            <a:pPr>
              <a:buFont typeface="Wingdings" pitchFamily="2" charset="2"/>
              <a:buNone/>
              <a:defRPr/>
            </a:pPr>
            <a:r>
              <a:rPr lang="en-US" sz="1600" dirty="0" smtClean="0">
                <a:solidFill>
                  <a:srgbClr val="002060"/>
                </a:solidFill>
              </a:rPr>
              <a:t>1.    </a:t>
            </a:r>
            <a:r>
              <a:rPr lang="el-GR" sz="1600" dirty="0" smtClean="0">
                <a:solidFill>
                  <a:srgbClr val="002060"/>
                </a:solidFill>
              </a:rPr>
              <a:t>Διοίκηση Υπηρεσιών στον Τουρισμό και τη Φιλοξενία</a:t>
            </a:r>
          </a:p>
          <a:p>
            <a:pPr>
              <a:buFont typeface="Wingdings" pitchFamily="2" charset="2"/>
              <a:buNone/>
              <a:defRPr/>
            </a:pPr>
            <a:r>
              <a:rPr lang="en-US" sz="1600" dirty="0" smtClean="0">
                <a:solidFill>
                  <a:srgbClr val="002060"/>
                </a:solidFill>
              </a:rPr>
              <a:t>2.    </a:t>
            </a:r>
            <a:r>
              <a:rPr lang="el-GR" sz="1600" dirty="0" smtClean="0">
                <a:solidFill>
                  <a:srgbClr val="002060"/>
                </a:solidFill>
              </a:rPr>
              <a:t>Γεωγραφία του Τουρισμού  </a:t>
            </a:r>
          </a:p>
          <a:p>
            <a:pPr>
              <a:buFont typeface="Wingdings" pitchFamily="2" charset="2"/>
              <a:buNone/>
              <a:defRPr/>
            </a:pPr>
            <a:r>
              <a:rPr lang="en-US" sz="1600" dirty="0" smtClean="0">
                <a:solidFill>
                  <a:srgbClr val="002060"/>
                </a:solidFill>
              </a:rPr>
              <a:t>3.    </a:t>
            </a:r>
            <a:r>
              <a:rPr lang="el-GR" sz="1600" dirty="0" smtClean="0">
                <a:solidFill>
                  <a:srgbClr val="002060"/>
                </a:solidFill>
              </a:rPr>
              <a:t>Τουρισμός και Μεταφορές  </a:t>
            </a:r>
          </a:p>
          <a:p>
            <a:pPr>
              <a:buFont typeface="Wingdings" pitchFamily="2" charset="2"/>
              <a:buNone/>
              <a:defRPr/>
            </a:pPr>
            <a:r>
              <a:rPr lang="el-GR" sz="1600" dirty="0" smtClean="0">
                <a:solidFill>
                  <a:srgbClr val="002060"/>
                </a:solidFill>
              </a:rPr>
              <a:t> </a:t>
            </a:r>
          </a:p>
          <a:p>
            <a:pPr>
              <a:buFont typeface="Wingdings" pitchFamily="2" charset="2"/>
              <a:buNone/>
              <a:defRPr/>
            </a:pPr>
            <a:r>
              <a:rPr lang="el-GR" sz="1600" dirty="0" smtClean="0">
                <a:solidFill>
                  <a:srgbClr val="002060"/>
                </a:solidFill>
              </a:rPr>
              <a:t>Οι μεταπτυχιακοί φοιτητές επιλέγουν ένα από τα τρία μαθήματα επιλογής.</a:t>
            </a:r>
          </a:p>
          <a:p>
            <a:pPr marL="0" indent="0">
              <a:buFont typeface="Wingdings" pitchFamily="2" charset="2"/>
              <a:buNone/>
              <a:defRPr/>
            </a:pPr>
            <a:endParaRPr lang="el-GR" sz="1800" dirty="0">
              <a:solidFill>
                <a:srgbClr val="002060"/>
              </a:solidFill>
            </a:endParaRPr>
          </a:p>
        </p:txBody>
      </p:sp>
      <p:sp>
        <p:nvSpPr>
          <p:cNvPr id="24579" name="Θέση υποσέλιδου 3"/>
          <p:cNvSpPr>
            <a:spLocks noGrp="1"/>
          </p:cNvSpPr>
          <p:nvPr>
            <p:ph type="ftr" sz="quarter" idx="11"/>
          </p:nvPr>
        </p:nvSpPr>
        <p:spPr>
          <a:xfrm>
            <a:off x="3419475" y="6400800"/>
            <a:ext cx="2895600" cy="457200"/>
          </a:xfrm>
          <a:noFill/>
        </p:spPr>
        <p:txBody>
          <a:bodyPr/>
          <a:lstStyle/>
          <a:p>
            <a:r>
              <a:rPr lang="el-GR">
                <a:cs typeface="Arial" charset="0"/>
              </a:rPr>
              <a:t>Τμήμα Διοίκησης Επιχειρήσεων</a:t>
            </a:r>
          </a:p>
        </p:txBody>
      </p:sp>
      <p:sp>
        <p:nvSpPr>
          <p:cNvPr id="24580" name="Θέση αριθμού διαφάνειας 4"/>
          <p:cNvSpPr>
            <a:spLocks noGrp="1"/>
          </p:cNvSpPr>
          <p:nvPr>
            <p:ph type="sldNum" sz="quarter" idx="12"/>
          </p:nvPr>
        </p:nvSpPr>
        <p:spPr>
          <a:noFill/>
        </p:spPr>
        <p:txBody>
          <a:bodyPr/>
          <a:lstStyle/>
          <a:p>
            <a:fld id="{37F56B65-3528-4480-916F-EB5CF7B4EEE2}" type="slidenum">
              <a:rPr lang="el-GR" smtClean="0">
                <a:cs typeface="Arial" charset="0"/>
              </a:rPr>
              <a:pPr/>
              <a:t>9</a:t>
            </a:fld>
            <a:endParaRPr lang="el-GR" smtClean="0">
              <a:cs typeface="Arial" charset="0"/>
            </a:endParaRPr>
          </a:p>
        </p:txBody>
      </p:sp>
      <p:pic>
        <p:nvPicPr>
          <p:cNvPr id="24581" name="Picture 8" descr="LOGO MASTER GR2"/>
          <p:cNvPicPr>
            <a:picLocks noChangeAspect="1" noChangeArrowheads="1"/>
          </p:cNvPicPr>
          <p:nvPr/>
        </p:nvPicPr>
        <p:blipFill>
          <a:blip r:embed="rId3"/>
          <a:srcRect/>
          <a:stretch>
            <a:fillRect/>
          </a:stretch>
        </p:blipFill>
        <p:spPr bwMode="auto">
          <a:xfrm>
            <a:off x="762000" y="228600"/>
            <a:ext cx="3048000" cy="52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Στούντιο">
  <a:themeElements>
    <a:clrScheme name="Προσαρμοσμένο 1">
      <a:dk1>
        <a:sysClr val="windowText" lastClr="000000"/>
      </a:dk1>
      <a:lt1>
        <a:sysClr val="window" lastClr="FFFFFF"/>
      </a:lt1>
      <a:dk2>
        <a:srgbClr val="646B86"/>
      </a:dk2>
      <a:lt2>
        <a:srgbClr val="C5D1D7"/>
      </a:lt2>
      <a:accent1>
        <a:srgbClr val="0070C0"/>
      </a:accent1>
      <a:accent2>
        <a:srgbClr val="003760"/>
      </a:accent2>
      <a:accent3>
        <a:srgbClr val="8CADAE"/>
      </a:accent3>
      <a:accent4>
        <a:srgbClr val="8C7B70"/>
      </a:accent4>
      <a:accent5>
        <a:srgbClr val="8FB08C"/>
      </a:accent5>
      <a:accent6>
        <a:srgbClr val="0070C0"/>
      </a:accent6>
      <a:hlink>
        <a:srgbClr val="00A3D6"/>
      </a:hlink>
      <a:folHlink>
        <a:srgbClr val="646B86"/>
      </a:folHlink>
    </a:clrScheme>
    <a:fontScheme name="Στούντιο">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lnDef>
  </a:objectDefaults>
  <a:extraClrSchemeLst>
    <a:extraClrScheme>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Στούντιο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Στούντιο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Στούντιο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Στούντιο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Στούντιο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Στούντιο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Στούντιο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Στούντιο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Στούντιο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4273</TotalTime>
  <Words>1573</Words>
  <Application>Microsoft Office PowerPoint</Application>
  <PresentationFormat>On-screen Show (4:3)</PresentationFormat>
  <Paragraphs>313</Paragraphs>
  <Slides>27</Slides>
  <Notes>5</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2</vt:i4>
      </vt:variant>
      <vt:variant>
        <vt:lpstr>Τίτλοι διαφανειών</vt:lpstr>
      </vt:variant>
      <vt:variant>
        <vt:i4>27</vt:i4>
      </vt:variant>
    </vt:vector>
  </HeadingPairs>
  <TitlesOfParts>
    <vt:vector size="35" baseType="lpstr">
      <vt:lpstr>Cambria</vt:lpstr>
      <vt:lpstr>Arial</vt:lpstr>
      <vt:lpstr>Wingdings</vt:lpstr>
      <vt:lpstr>Times New Roman</vt:lpstr>
      <vt:lpstr>Palatino Linotype</vt:lpstr>
      <vt:lpstr>Calibri</vt:lpstr>
      <vt:lpstr>Στούντιο</vt:lpstr>
      <vt:lpstr>Στούντιο</vt:lpstr>
      <vt:lpstr>ΠΑΝΕΠΙΣΤΗΜΙΟ ΑΙΓΑΙΟΥ ΣΧΟΛΗ ΕΠΙΣΤΗΜΩΝ ΤΗΣ ΔΙΟΙΚΗΣΗΣ ΤΜΗΜΑ ΔΙΟΙΚΗΣΗΣ ΕΠΙΧΕΙΡΗΣΕΩΝ</vt:lpstr>
      <vt:lpstr>ιστορία</vt:lpstr>
      <vt:lpstr>στόχοι του προγράμματος</vt:lpstr>
      <vt:lpstr>παρέχει</vt:lpstr>
      <vt:lpstr>επαγγελματικές προοπτικές</vt:lpstr>
      <vt:lpstr>επαγγελματικές προοπτικές</vt:lpstr>
      <vt:lpstr>το πρόγραμμα σπουδών</vt:lpstr>
      <vt:lpstr>πρόγραμμα σπουδών δομή του ΔΜΠΣ</vt:lpstr>
      <vt:lpstr>πρόγραμμα μαθήματα χειμερινού εξαμήνου</vt:lpstr>
      <vt:lpstr>πρόγραμμα μαθήματα εαρινού εξαμήνου</vt:lpstr>
      <vt:lpstr>επιλογή μεταπτυχιακών φοιτητών</vt:lpstr>
      <vt:lpstr>κριτήρια επιλογής</vt:lpstr>
      <vt:lpstr>Διαφάνεια 13</vt:lpstr>
      <vt:lpstr> Αριθμός συμμετασχόντων ανά έτος</vt:lpstr>
      <vt:lpstr>                                Αριθμός συμμετασχόντων ανά έτος</vt:lpstr>
      <vt:lpstr>Εγγεγραμμένοι φοιτητές ανά κατεύθυνση ΣΥΝΟΛΟ: 187 ΦΙΛΟΞΕΝΙΑ: 101 ΣΧΕΔΙΑΣΜΟΣ: 86</vt:lpstr>
      <vt:lpstr>   Η Διοίκηση του ΔΠΜΣ: Μέλη της ΕΔΕ</vt:lpstr>
      <vt:lpstr>Συντονιστική Επιτροπή</vt:lpstr>
      <vt:lpstr>Στοιχεία επαγγελματικής  πορείας αποφοίτων</vt:lpstr>
      <vt:lpstr>Στοιχεία επαγγελματικής  πορείας αποφοίτων</vt:lpstr>
      <vt:lpstr>Στοιχεία επαγγελματικής  πορείας αποφοίτων</vt:lpstr>
      <vt:lpstr>Δραστηριότητες ΔΠΜΣ</vt:lpstr>
      <vt:lpstr>Δραστηριότητες ΔΠΜΣ</vt:lpstr>
      <vt:lpstr>Δραστηριότητες ΠΜΣ</vt:lpstr>
      <vt:lpstr>Δραστηριότητες ΔΠΜΣ</vt:lpstr>
      <vt:lpstr>Δραστηριότητες ΔΠΜΣ</vt:lpstr>
      <vt:lpstr>επικοινωνία </vt:lpstr>
    </vt:vector>
  </TitlesOfParts>
  <Company>University of Aegean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e.gaki</dc:creator>
  <cp:lastModifiedBy>Dimitris</cp:lastModifiedBy>
  <cp:revision>411</cp:revision>
  <dcterms:created xsi:type="dcterms:W3CDTF">2009-09-29T10:20:01Z</dcterms:created>
  <dcterms:modified xsi:type="dcterms:W3CDTF">2013-12-10T13:06:25Z</dcterms:modified>
</cp:coreProperties>
</file>