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47"/>
  </p:notesMasterIdLst>
  <p:handoutMasterIdLst>
    <p:handoutMasterId r:id="rId48"/>
  </p:handoutMasterIdLst>
  <p:sldIdLst>
    <p:sldId id="256" r:id="rId2"/>
    <p:sldId id="284" r:id="rId3"/>
    <p:sldId id="285" r:id="rId4"/>
    <p:sldId id="296" r:id="rId5"/>
    <p:sldId id="290"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8" r:id="rId33"/>
    <p:sldId id="412" r:id="rId34"/>
    <p:sldId id="413" r:id="rId35"/>
    <p:sldId id="414" r:id="rId36"/>
    <p:sldId id="415" r:id="rId37"/>
    <p:sldId id="416" r:id="rId38"/>
    <p:sldId id="417" r:id="rId39"/>
    <p:sldId id="418" r:id="rId40"/>
    <p:sldId id="419" r:id="rId41"/>
    <p:sldId id="420" r:id="rId42"/>
    <p:sldId id="421" r:id="rId43"/>
    <p:sldId id="422" r:id="rId44"/>
    <p:sldId id="423" r:id="rId45"/>
    <p:sldId id="424" r:id="rId46"/>
  </p:sldIdLst>
  <p:sldSz cx="9144000" cy="6858000" type="screen4x3"/>
  <p:notesSz cx="7010400" cy="9236075"/>
  <p:defaultTextStyle>
    <a:defPPr>
      <a:defRPr lang="el-GR"/>
    </a:defPPr>
    <a:lvl1pPr algn="l" rtl="0" fontAlgn="base">
      <a:spcBef>
        <a:spcPct val="0"/>
      </a:spcBef>
      <a:spcAft>
        <a:spcPct val="0"/>
      </a:spcAft>
      <a:defRPr kern="1200">
        <a:solidFill>
          <a:schemeClr val="tx1"/>
        </a:solidFill>
        <a:latin typeface="Cambria" pitchFamily="18" charset="0"/>
        <a:ea typeface="+mn-ea"/>
        <a:cs typeface="+mn-cs"/>
      </a:defRPr>
    </a:lvl1pPr>
    <a:lvl2pPr marL="457200" algn="l" rtl="0" fontAlgn="base">
      <a:spcBef>
        <a:spcPct val="0"/>
      </a:spcBef>
      <a:spcAft>
        <a:spcPct val="0"/>
      </a:spcAft>
      <a:defRPr kern="1200">
        <a:solidFill>
          <a:schemeClr val="tx1"/>
        </a:solidFill>
        <a:latin typeface="Cambria" pitchFamily="18" charset="0"/>
        <a:ea typeface="+mn-ea"/>
        <a:cs typeface="+mn-cs"/>
      </a:defRPr>
    </a:lvl2pPr>
    <a:lvl3pPr marL="914400" algn="l" rtl="0" fontAlgn="base">
      <a:spcBef>
        <a:spcPct val="0"/>
      </a:spcBef>
      <a:spcAft>
        <a:spcPct val="0"/>
      </a:spcAft>
      <a:defRPr kern="1200">
        <a:solidFill>
          <a:schemeClr val="tx1"/>
        </a:solidFill>
        <a:latin typeface="Cambria" pitchFamily="18" charset="0"/>
        <a:ea typeface="+mn-ea"/>
        <a:cs typeface="+mn-cs"/>
      </a:defRPr>
    </a:lvl3pPr>
    <a:lvl4pPr marL="1371600" algn="l" rtl="0" fontAlgn="base">
      <a:spcBef>
        <a:spcPct val="0"/>
      </a:spcBef>
      <a:spcAft>
        <a:spcPct val="0"/>
      </a:spcAft>
      <a:defRPr kern="1200">
        <a:solidFill>
          <a:schemeClr val="tx1"/>
        </a:solidFill>
        <a:latin typeface="Cambria" pitchFamily="18" charset="0"/>
        <a:ea typeface="+mn-ea"/>
        <a:cs typeface="+mn-cs"/>
      </a:defRPr>
    </a:lvl4pPr>
    <a:lvl5pPr marL="1828800" algn="l" rtl="0" fontAlgn="base">
      <a:spcBef>
        <a:spcPct val="0"/>
      </a:spcBef>
      <a:spcAft>
        <a:spcPct val="0"/>
      </a:spcAft>
      <a:defRPr kern="1200">
        <a:solidFill>
          <a:schemeClr val="tx1"/>
        </a:solidFill>
        <a:latin typeface="Cambria" pitchFamily="18" charset="0"/>
        <a:ea typeface="+mn-ea"/>
        <a:cs typeface="+mn-cs"/>
      </a:defRPr>
    </a:lvl5pPr>
    <a:lvl6pPr marL="2286000" algn="l" defTabSz="914400" rtl="0" eaLnBrk="1" latinLnBrk="0" hangingPunct="1">
      <a:defRPr kern="1200">
        <a:solidFill>
          <a:schemeClr val="tx1"/>
        </a:solidFill>
        <a:latin typeface="Cambria" pitchFamily="18" charset="0"/>
        <a:ea typeface="+mn-ea"/>
        <a:cs typeface="+mn-cs"/>
      </a:defRPr>
    </a:lvl6pPr>
    <a:lvl7pPr marL="2743200" algn="l" defTabSz="914400" rtl="0" eaLnBrk="1" latinLnBrk="0" hangingPunct="1">
      <a:defRPr kern="1200">
        <a:solidFill>
          <a:schemeClr val="tx1"/>
        </a:solidFill>
        <a:latin typeface="Cambria" pitchFamily="18" charset="0"/>
        <a:ea typeface="+mn-ea"/>
        <a:cs typeface="+mn-cs"/>
      </a:defRPr>
    </a:lvl7pPr>
    <a:lvl8pPr marL="3200400" algn="l" defTabSz="914400" rtl="0" eaLnBrk="1" latinLnBrk="0" hangingPunct="1">
      <a:defRPr kern="1200">
        <a:solidFill>
          <a:schemeClr val="tx1"/>
        </a:solidFill>
        <a:latin typeface="Cambria" pitchFamily="18" charset="0"/>
        <a:ea typeface="+mn-ea"/>
        <a:cs typeface="+mn-cs"/>
      </a:defRPr>
    </a:lvl8pPr>
    <a:lvl9pPr marL="3657600" algn="l" defTabSz="914400" rtl="0" eaLnBrk="1" latinLnBrk="0" hangingPunct="1">
      <a:defRPr kern="1200">
        <a:solidFill>
          <a:schemeClr val="tx1"/>
        </a:solidFill>
        <a:latin typeface="Cambr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0000"/>
    <a:srgbClr val="808000"/>
    <a:srgbClr val="CCCCFF"/>
    <a:srgbClr val="CC99FF"/>
    <a:srgbClr val="99FF33"/>
    <a:srgbClr val="00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94660"/>
  </p:normalViewPr>
  <p:slideViewPr>
    <p:cSldViewPr>
      <p:cViewPr>
        <p:scale>
          <a:sx n="70" d="100"/>
          <a:sy n="70" d="100"/>
        </p:scale>
        <p:origin x="-2826" y="-9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alypso\TDE_MSc\2008\mba08033\Desktop\&#913;&#958;&#953;&#959;&#955;&#972;&#947;&#951;&#963;&#951;%20&#932;&#956;&#942;&#956;&#945;&#964;&#959;&#962;_&#928;&#961;&#945;&#954;&#964;&#953;&#954;&#942;%20&#902;&#963;&#954;&#951;&#963;&#951;\&#916;&#953;&#940;&#947;&#961;&#945;&#956;&#956;&#945;%20&#916;&#949;&#953;&#954;&#964;&#974;&#957;%20&#928;&#961;&#945;&#954;&#964;&#953;&#954;&#942;&#962;%20&#902;&#963;&#954;&#951;&#963;&#951;&#96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alypso\TDE_MSc\2008\mba08033\Desktop\&#913;&#958;&#953;&#959;&#955;&#972;&#947;&#951;&#963;&#951;%20&#932;&#956;&#942;&#956;&#945;&#964;&#959;&#962;_&#928;&#961;&#945;&#954;&#964;&#953;&#954;&#942;%20&#902;&#963;&#954;&#951;&#963;&#951;\&#916;&#953;&#940;&#947;&#961;&#945;&#956;&#956;&#945;%20&#916;&#949;&#953;&#954;&#964;&#974;&#957;%20&#928;&#961;&#945;&#954;&#964;&#953;&#954;&#942;&#962;%20&#902;&#963;&#954;&#951;&#963;&#951;&#962;.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alypso\TDE_MSc\2008\mba08033\Desktop\&#913;&#958;&#953;&#959;&#955;&#972;&#947;&#951;&#963;&#951;%20&#932;&#956;&#942;&#956;&#945;&#964;&#959;&#962;_&#928;&#961;&#945;&#954;&#964;&#953;&#954;&#942;%20&#902;&#963;&#954;&#951;&#963;&#951;\&#916;&#953;&#940;&#947;&#961;&#945;&#956;&#956;&#945;%20&#916;&#949;&#953;&#954;&#964;&#974;&#957;%20&#928;&#961;&#945;&#954;&#964;&#953;&#954;&#942;&#962;%20&#902;&#963;&#954;&#951;&#963;&#951;&#962;.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alypso\TDE_MSc\2008\mba08033\Desktop\&#913;&#958;&#953;&#959;&#955;&#972;&#947;&#951;&#963;&#951;%20&#932;&#956;&#942;&#956;&#945;&#964;&#959;&#962;_&#928;&#961;&#945;&#954;&#964;&#953;&#954;&#942;%20&#902;&#963;&#954;&#951;&#963;&#951;\&#916;&#953;&#940;&#947;&#961;&#945;&#956;&#956;&#945;%20&#916;&#949;&#953;&#954;&#964;&#974;&#957;%20&#928;&#961;&#945;&#954;&#964;&#953;&#954;&#942;&#962;%20&#902;&#963;&#954;&#951;&#963;&#951;&#962;.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alypso\TDE_MSc\2008\mba08033\Desktop\&#913;&#958;&#953;&#959;&#955;&#972;&#947;&#951;&#963;&#951;%20&#932;&#956;&#942;&#956;&#945;&#964;&#959;&#962;_&#928;&#961;&#945;&#954;&#964;&#953;&#954;&#942;%20&#902;&#963;&#954;&#951;&#963;&#951;\&#916;&#953;&#940;&#947;&#961;&#945;&#956;&#956;&#945;%20&#916;&#949;&#953;&#954;&#964;&#974;&#957;%20&#928;&#961;&#945;&#954;&#964;&#953;&#954;&#942;&#962;%20&#902;&#963;&#954;&#951;&#963;&#951;&#962;.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alypso\TDE_MSc\2008\mba08033\Desktop\&#913;&#958;&#953;&#959;&#955;&#972;&#947;&#951;&#963;&#951;%20&#932;&#956;&#942;&#956;&#945;&#964;&#959;&#962;_&#928;&#961;&#945;&#954;&#964;&#953;&#954;&#942;%20&#902;&#963;&#954;&#951;&#963;&#951;\&#916;&#953;&#940;&#947;&#961;&#945;&#956;&#956;&#945;%20&#916;&#949;&#953;&#954;&#964;&#974;&#957;%20&#928;&#961;&#945;&#954;&#964;&#953;&#954;&#942;&#962;%20&#902;&#963;&#954;&#951;&#963;&#951;&#962;.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strRef>
              <c:f>'Αριθμός Ασκουμένων'!$B$1</c:f>
              <c:strCache>
                <c:ptCount val="1"/>
                <c:pt idx="0">
                  <c:v>ΦΟΙΤΗΤΕΣ</c:v>
                </c:pt>
              </c:strCache>
            </c:strRef>
          </c:tx>
          <c:xVal>
            <c:numRef>
              <c:f>'Αριθμός Ασκουμένων'!$A$2:$A$29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formatCode="@">
                  <c:v>2005</c:v>
                </c:pt>
                <c:pt idx="20" formatCode="@">
                  <c:v>2006</c:v>
                </c:pt>
                <c:pt idx="21" formatCode="@">
                  <c:v>2007</c:v>
                </c:pt>
                <c:pt idx="22" formatCode="@">
                  <c:v>2008</c:v>
                </c:pt>
                <c:pt idx="23" formatCode="@">
                  <c:v>2009</c:v>
                </c:pt>
                <c:pt idx="24" formatCode="@">
                  <c:v>2010</c:v>
                </c:pt>
                <c:pt idx="25" formatCode="@">
                  <c:v>2011</c:v>
                </c:pt>
                <c:pt idx="26" formatCode="@">
                  <c:v>2012</c:v>
                </c:pt>
                <c:pt idx="27" formatCode="@">
                  <c:v>2013</c:v>
                </c:pt>
              </c:numCache>
            </c:numRef>
          </c:xVal>
          <c:yVal>
            <c:numRef>
              <c:f>'Αριθμός Ασκουμένων'!$B$2:$B$29</c:f>
              <c:numCache>
                <c:formatCode>#,##0.0</c:formatCode>
                <c:ptCount val="28"/>
                <c:pt idx="0">
                  <c:v>20</c:v>
                </c:pt>
                <c:pt idx="1">
                  <c:v>79</c:v>
                </c:pt>
                <c:pt idx="2">
                  <c:v>131</c:v>
                </c:pt>
                <c:pt idx="3">
                  <c:v>102</c:v>
                </c:pt>
                <c:pt idx="4">
                  <c:v>100</c:v>
                </c:pt>
                <c:pt idx="5">
                  <c:v>88</c:v>
                </c:pt>
                <c:pt idx="6">
                  <c:v>75</c:v>
                </c:pt>
                <c:pt idx="7">
                  <c:v>78</c:v>
                </c:pt>
                <c:pt idx="8">
                  <c:v>100</c:v>
                </c:pt>
                <c:pt idx="9">
                  <c:v>101</c:v>
                </c:pt>
                <c:pt idx="10">
                  <c:v>107</c:v>
                </c:pt>
                <c:pt idx="11">
                  <c:v>97</c:v>
                </c:pt>
                <c:pt idx="12">
                  <c:v>106</c:v>
                </c:pt>
                <c:pt idx="13">
                  <c:v>162</c:v>
                </c:pt>
                <c:pt idx="14">
                  <c:v>195</c:v>
                </c:pt>
                <c:pt idx="15">
                  <c:v>186</c:v>
                </c:pt>
                <c:pt idx="16">
                  <c:v>112</c:v>
                </c:pt>
                <c:pt idx="17">
                  <c:v>92</c:v>
                </c:pt>
                <c:pt idx="18">
                  <c:v>85</c:v>
                </c:pt>
                <c:pt idx="19">
                  <c:v>69</c:v>
                </c:pt>
                <c:pt idx="20">
                  <c:v>88</c:v>
                </c:pt>
                <c:pt idx="21">
                  <c:v>32</c:v>
                </c:pt>
                <c:pt idx="22">
                  <c:v>53</c:v>
                </c:pt>
                <c:pt idx="23">
                  <c:v>47</c:v>
                </c:pt>
                <c:pt idx="24">
                  <c:v>50</c:v>
                </c:pt>
                <c:pt idx="25">
                  <c:v>61</c:v>
                </c:pt>
                <c:pt idx="26">
                  <c:v>103</c:v>
                </c:pt>
                <c:pt idx="27">
                  <c:v>110</c:v>
                </c:pt>
              </c:numCache>
            </c:numRef>
          </c:yVal>
          <c:smooth val="1"/>
        </c:ser>
        <c:ser>
          <c:idx val="1"/>
          <c:order val="1"/>
          <c:tx>
            <c:strRef>
              <c:f>'Αριθμός Ασκουμένων'!$C$1</c:f>
              <c:strCache>
                <c:ptCount val="1"/>
                <c:pt idx="0">
                  <c:v>ΦΟΙΤΗΤΟΜΗΝΕΣ</c:v>
                </c:pt>
              </c:strCache>
            </c:strRef>
          </c:tx>
          <c:xVal>
            <c:numRef>
              <c:f>'Αριθμός Ασκουμένων'!$A$2:$A$29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formatCode="@">
                  <c:v>2005</c:v>
                </c:pt>
                <c:pt idx="20" formatCode="@">
                  <c:v>2006</c:v>
                </c:pt>
                <c:pt idx="21" formatCode="@">
                  <c:v>2007</c:v>
                </c:pt>
                <c:pt idx="22" formatCode="@">
                  <c:v>2008</c:v>
                </c:pt>
                <c:pt idx="23" formatCode="@">
                  <c:v>2009</c:v>
                </c:pt>
                <c:pt idx="24" formatCode="@">
                  <c:v>2010</c:v>
                </c:pt>
                <c:pt idx="25" formatCode="@">
                  <c:v>2011</c:v>
                </c:pt>
                <c:pt idx="26" formatCode="@">
                  <c:v>2012</c:v>
                </c:pt>
                <c:pt idx="27" formatCode="@">
                  <c:v>2013</c:v>
                </c:pt>
              </c:numCache>
            </c:numRef>
          </c:xVal>
          <c:yVal>
            <c:numRef>
              <c:f>'Αριθμός Ασκουμένων'!$C$2:$C$29</c:f>
              <c:numCache>
                <c:formatCode>#,##0.0</c:formatCode>
                <c:ptCount val="28"/>
                <c:pt idx="0">
                  <c:v>30</c:v>
                </c:pt>
                <c:pt idx="1">
                  <c:v>119</c:v>
                </c:pt>
                <c:pt idx="2">
                  <c:v>197</c:v>
                </c:pt>
                <c:pt idx="3">
                  <c:v>153</c:v>
                </c:pt>
                <c:pt idx="4">
                  <c:v>150</c:v>
                </c:pt>
                <c:pt idx="5">
                  <c:v>132</c:v>
                </c:pt>
                <c:pt idx="6">
                  <c:v>113</c:v>
                </c:pt>
                <c:pt idx="7">
                  <c:v>117</c:v>
                </c:pt>
                <c:pt idx="8">
                  <c:v>150</c:v>
                </c:pt>
                <c:pt idx="9">
                  <c:v>152</c:v>
                </c:pt>
                <c:pt idx="10">
                  <c:v>168</c:v>
                </c:pt>
                <c:pt idx="11">
                  <c:v>145</c:v>
                </c:pt>
                <c:pt idx="12">
                  <c:v>158</c:v>
                </c:pt>
                <c:pt idx="13">
                  <c:v>274</c:v>
                </c:pt>
                <c:pt idx="14">
                  <c:v>284</c:v>
                </c:pt>
                <c:pt idx="15">
                  <c:v>258</c:v>
                </c:pt>
                <c:pt idx="16">
                  <c:v>180.5</c:v>
                </c:pt>
                <c:pt idx="17">
                  <c:v>143</c:v>
                </c:pt>
                <c:pt idx="18">
                  <c:v>132</c:v>
                </c:pt>
                <c:pt idx="19">
                  <c:v>109.5</c:v>
                </c:pt>
                <c:pt idx="20">
                  <c:v>134</c:v>
                </c:pt>
                <c:pt idx="21">
                  <c:v>49</c:v>
                </c:pt>
                <c:pt idx="22">
                  <c:v>84</c:v>
                </c:pt>
                <c:pt idx="23">
                  <c:v>70.5</c:v>
                </c:pt>
                <c:pt idx="24">
                  <c:v>75</c:v>
                </c:pt>
                <c:pt idx="25">
                  <c:v>98.5</c:v>
                </c:pt>
                <c:pt idx="26">
                  <c:v>167</c:v>
                </c:pt>
                <c:pt idx="27">
                  <c:v>165.5</c:v>
                </c:pt>
              </c:numCache>
            </c:numRef>
          </c:yVal>
          <c:smooth val="1"/>
        </c:ser>
        <c:ser>
          <c:idx val="2"/>
          <c:order val="2"/>
          <c:tx>
            <c:strRef>
              <c:f>'Αριθμός Ασκουμένων'!$D$1</c:f>
              <c:strCache>
                <c:ptCount val="1"/>
                <c:pt idx="0">
                  <c:v>ΕΠΙΧ/ΣΕΙΣ</c:v>
                </c:pt>
              </c:strCache>
            </c:strRef>
          </c:tx>
          <c:xVal>
            <c:numRef>
              <c:f>'Αριθμός Ασκουμένων'!$A$2:$A$29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formatCode="@">
                  <c:v>2005</c:v>
                </c:pt>
                <c:pt idx="20" formatCode="@">
                  <c:v>2006</c:v>
                </c:pt>
                <c:pt idx="21" formatCode="@">
                  <c:v>2007</c:v>
                </c:pt>
                <c:pt idx="22" formatCode="@">
                  <c:v>2008</c:v>
                </c:pt>
                <c:pt idx="23" formatCode="@">
                  <c:v>2009</c:v>
                </c:pt>
                <c:pt idx="24" formatCode="@">
                  <c:v>2010</c:v>
                </c:pt>
                <c:pt idx="25" formatCode="@">
                  <c:v>2011</c:v>
                </c:pt>
                <c:pt idx="26" formatCode="@">
                  <c:v>2012</c:v>
                </c:pt>
                <c:pt idx="27" formatCode="@">
                  <c:v>2013</c:v>
                </c:pt>
              </c:numCache>
            </c:numRef>
          </c:xVal>
          <c:yVal>
            <c:numRef>
              <c:f>'Αριθμός Ασκουμένων'!$D$2:$D$29</c:f>
              <c:numCache>
                <c:formatCode>#,##0.0</c:formatCode>
                <c:ptCount val="28"/>
                <c:pt idx="0">
                  <c:v>14</c:v>
                </c:pt>
                <c:pt idx="1">
                  <c:v>44</c:v>
                </c:pt>
                <c:pt idx="2">
                  <c:v>62</c:v>
                </c:pt>
                <c:pt idx="3">
                  <c:v>49</c:v>
                </c:pt>
                <c:pt idx="4">
                  <c:v>54</c:v>
                </c:pt>
                <c:pt idx="5">
                  <c:v>43</c:v>
                </c:pt>
                <c:pt idx="6">
                  <c:v>34</c:v>
                </c:pt>
                <c:pt idx="7">
                  <c:v>31</c:v>
                </c:pt>
                <c:pt idx="8">
                  <c:v>46</c:v>
                </c:pt>
                <c:pt idx="9">
                  <c:v>44</c:v>
                </c:pt>
                <c:pt idx="10">
                  <c:v>36</c:v>
                </c:pt>
                <c:pt idx="11">
                  <c:v>39</c:v>
                </c:pt>
                <c:pt idx="12">
                  <c:v>42</c:v>
                </c:pt>
                <c:pt idx="13">
                  <c:v>67</c:v>
                </c:pt>
                <c:pt idx="14">
                  <c:v>82</c:v>
                </c:pt>
                <c:pt idx="15">
                  <c:v>72</c:v>
                </c:pt>
                <c:pt idx="16">
                  <c:v>31</c:v>
                </c:pt>
                <c:pt idx="17">
                  <c:v>23</c:v>
                </c:pt>
                <c:pt idx="18">
                  <c:v>25</c:v>
                </c:pt>
                <c:pt idx="19">
                  <c:v>26</c:v>
                </c:pt>
                <c:pt idx="20">
                  <c:v>40</c:v>
                </c:pt>
                <c:pt idx="21">
                  <c:v>19</c:v>
                </c:pt>
                <c:pt idx="22">
                  <c:v>21</c:v>
                </c:pt>
                <c:pt idx="23">
                  <c:v>19</c:v>
                </c:pt>
                <c:pt idx="24">
                  <c:v>26</c:v>
                </c:pt>
                <c:pt idx="25">
                  <c:v>30</c:v>
                </c:pt>
                <c:pt idx="26">
                  <c:v>51</c:v>
                </c:pt>
                <c:pt idx="27">
                  <c:v>62</c:v>
                </c:pt>
              </c:numCache>
            </c:numRef>
          </c:yVal>
          <c:smooth val="1"/>
        </c:ser>
        <c:dLbls>
          <c:showLegendKey val="0"/>
          <c:showVal val="0"/>
          <c:showCatName val="0"/>
          <c:showSerName val="0"/>
          <c:showPercent val="0"/>
          <c:showBubbleSize val="0"/>
        </c:dLbls>
        <c:axId val="155999616"/>
        <c:axId val="169211008"/>
      </c:scatterChart>
      <c:valAx>
        <c:axId val="155999616"/>
        <c:scaling>
          <c:orientation val="minMax"/>
        </c:scaling>
        <c:delete val="0"/>
        <c:axPos val="b"/>
        <c:numFmt formatCode="General" sourceLinked="1"/>
        <c:majorTickMark val="out"/>
        <c:minorTickMark val="none"/>
        <c:tickLblPos val="nextTo"/>
        <c:crossAx val="169211008"/>
        <c:crosses val="autoZero"/>
        <c:crossBetween val="midCat"/>
        <c:majorUnit val="2"/>
      </c:valAx>
      <c:valAx>
        <c:axId val="169211008"/>
        <c:scaling>
          <c:orientation val="minMax"/>
        </c:scaling>
        <c:delete val="0"/>
        <c:axPos val="l"/>
        <c:majorGridlines/>
        <c:numFmt formatCode="#,##0.0" sourceLinked="1"/>
        <c:majorTickMark val="out"/>
        <c:minorTickMark val="none"/>
        <c:tickLblPos val="nextTo"/>
        <c:crossAx val="155999616"/>
        <c:crosses val="autoZero"/>
        <c:crossBetween val="midCat"/>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059486541069606E-2"/>
          <c:y val="7.4548702245552642E-2"/>
          <c:w val="0.59959738111290184"/>
          <c:h val="0.8326195683872849"/>
        </c:manualLayout>
      </c:layout>
      <c:scatterChart>
        <c:scatterStyle val="smoothMarker"/>
        <c:varyColors val="0"/>
        <c:ser>
          <c:idx val="0"/>
          <c:order val="0"/>
          <c:tx>
            <c:strRef>
              <c:f>'Αριθμός Ασκουμένων'!$B$32</c:f>
              <c:strCache>
                <c:ptCount val="1"/>
                <c:pt idx="0">
                  <c:v>ΦΟΙΤΗΤΕΣ</c:v>
                </c:pt>
              </c:strCache>
            </c:strRef>
          </c:tx>
          <c:xVal>
            <c:numRef>
              <c:f>'Αριθμός Ασκουμένων'!$A$33:$A$42</c:f>
              <c:numCache>
                <c:formatCode>General</c:formatCode>
                <c:ptCount val="10"/>
                <c:pt idx="0">
                  <c:v>1986</c:v>
                </c:pt>
                <c:pt idx="1">
                  <c:v>1987</c:v>
                </c:pt>
                <c:pt idx="2">
                  <c:v>1988</c:v>
                </c:pt>
                <c:pt idx="3">
                  <c:v>1989</c:v>
                </c:pt>
                <c:pt idx="4">
                  <c:v>1990</c:v>
                </c:pt>
                <c:pt idx="5">
                  <c:v>1991</c:v>
                </c:pt>
                <c:pt idx="6">
                  <c:v>1992</c:v>
                </c:pt>
                <c:pt idx="7">
                  <c:v>1993</c:v>
                </c:pt>
                <c:pt idx="8">
                  <c:v>1994</c:v>
                </c:pt>
                <c:pt idx="9">
                  <c:v>1995</c:v>
                </c:pt>
              </c:numCache>
            </c:numRef>
          </c:xVal>
          <c:yVal>
            <c:numRef>
              <c:f>'Αριθμός Ασκουμένων'!$B$33:$B$42</c:f>
              <c:numCache>
                <c:formatCode>#,##0.0</c:formatCode>
                <c:ptCount val="10"/>
                <c:pt idx="0">
                  <c:v>20</c:v>
                </c:pt>
                <c:pt idx="1">
                  <c:v>79</c:v>
                </c:pt>
                <c:pt idx="2">
                  <c:v>131</c:v>
                </c:pt>
                <c:pt idx="3">
                  <c:v>102</c:v>
                </c:pt>
                <c:pt idx="4">
                  <c:v>100</c:v>
                </c:pt>
                <c:pt idx="5">
                  <c:v>88</c:v>
                </c:pt>
                <c:pt idx="6">
                  <c:v>75</c:v>
                </c:pt>
                <c:pt idx="7">
                  <c:v>78</c:v>
                </c:pt>
                <c:pt idx="8">
                  <c:v>100</c:v>
                </c:pt>
                <c:pt idx="9">
                  <c:v>101</c:v>
                </c:pt>
              </c:numCache>
            </c:numRef>
          </c:yVal>
          <c:smooth val="1"/>
        </c:ser>
        <c:ser>
          <c:idx val="1"/>
          <c:order val="1"/>
          <c:tx>
            <c:strRef>
              <c:f>'Αριθμός Ασκουμένων'!$C$32</c:f>
              <c:strCache>
                <c:ptCount val="1"/>
                <c:pt idx="0">
                  <c:v>ΦΟΙΤΗΤΟΜΗΝΕΣ</c:v>
                </c:pt>
              </c:strCache>
            </c:strRef>
          </c:tx>
          <c:xVal>
            <c:numRef>
              <c:f>'Αριθμός Ασκουμένων'!$A$33:$A$42</c:f>
              <c:numCache>
                <c:formatCode>General</c:formatCode>
                <c:ptCount val="10"/>
                <c:pt idx="0">
                  <c:v>1986</c:v>
                </c:pt>
                <c:pt idx="1">
                  <c:v>1987</c:v>
                </c:pt>
                <c:pt idx="2">
                  <c:v>1988</c:v>
                </c:pt>
                <c:pt idx="3">
                  <c:v>1989</c:v>
                </c:pt>
                <c:pt idx="4">
                  <c:v>1990</c:v>
                </c:pt>
                <c:pt idx="5">
                  <c:v>1991</c:v>
                </c:pt>
                <c:pt idx="6">
                  <c:v>1992</c:v>
                </c:pt>
                <c:pt idx="7">
                  <c:v>1993</c:v>
                </c:pt>
                <c:pt idx="8">
                  <c:v>1994</c:v>
                </c:pt>
                <c:pt idx="9">
                  <c:v>1995</c:v>
                </c:pt>
              </c:numCache>
            </c:numRef>
          </c:xVal>
          <c:yVal>
            <c:numRef>
              <c:f>'Αριθμός Ασκουμένων'!$C$33:$C$42</c:f>
              <c:numCache>
                <c:formatCode>#,##0.0</c:formatCode>
                <c:ptCount val="10"/>
                <c:pt idx="0">
                  <c:v>30</c:v>
                </c:pt>
                <c:pt idx="1">
                  <c:v>119</c:v>
                </c:pt>
                <c:pt idx="2">
                  <c:v>197</c:v>
                </c:pt>
                <c:pt idx="3">
                  <c:v>153</c:v>
                </c:pt>
                <c:pt idx="4">
                  <c:v>150</c:v>
                </c:pt>
                <c:pt idx="5">
                  <c:v>132</c:v>
                </c:pt>
                <c:pt idx="6">
                  <c:v>113</c:v>
                </c:pt>
                <c:pt idx="7">
                  <c:v>117</c:v>
                </c:pt>
                <c:pt idx="8">
                  <c:v>150</c:v>
                </c:pt>
                <c:pt idx="9">
                  <c:v>152</c:v>
                </c:pt>
              </c:numCache>
            </c:numRef>
          </c:yVal>
          <c:smooth val="1"/>
        </c:ser>
        <c:ser>
          <c:idx val="2"/>
          <c:order val="2"/>
          <c:tx>
            <c:strRef>
              <c:f>'Αριθμός Ασκουμένων'!$D$32</c:f>
              <c:strCache>
                <c:ptCount val="1"/>
                <c:pt idx="0">
                  <c:v>ΕΠΙΧ/ΣΕΙΣ</c:v>
                </c:pt>
              </c:strCache>
            </c:strRef>
          </c:tx>
          <c:xVal>
            <c:numRef>
              <c:f>'Αριθμός Ασκουμένων'!$A$33:$A$42</c:f>
              <c:numCache>
                <c:formatCode>General</c:formatCode>
                <c:ptCount val="10"/>
                <c:pt idx="0">
                  <c:v>1986</c:v>
                </c:pt>
                <c:pt idx="1">
                  <c:v>1987</c:v>
                </c:pt>
                <c:pt idx="2">
                  <c:v>1988</c:v>
                </c:pt>
                <c:pt idx="3">
                  <c:v>1989</c:v>
                </c:pt>
                <c:pt idx="4">
                  <c:v>1990</c:v>
                </c:pt>
                <c:pt idx="5">
                  <c:v>1991</c:v>
                </c:pt>
                <c:pt idx="6">
                  <c:v>1992</c:v>
                </c:pt>
                <c:pt idx="7">
                  <c:v>1993</c:v>
                </c:pt>
                <c:pt idx="8">
                  <c:v>1994</c:v>
                </c:pt>
                <c:pt idx="9">
                  <c:v>1995</c:v>
                </c:pt>
              </c:numCache>
            </c:numRef>
          </c:xVal>
          <c:yVal>
            <c:numRef>
              <c:f>'Αριθμός Ασκουμένων'!$D$33:$D$42</c:f>
              <c:numCache>
                <c:formatCode>#,##0.0</c:formatCode>
                <c:ptCount val="10"/>
                <c:pt idx="0">
                  <c:v>14</c:v>
                </c:pt>
                <c:pt idx="1">
                  <c:v>44</c:v>
                </c:pt>
                <c:pt idx="2">
                  <c:v>62</c:v>
                </c:pt>
                <c:pt idx="3">
                  <c:v>49</c:v>
                </c:pt>
                <c:pt idx="4">
                  <c:v>54</c:v>
                </c:pt>
                <c:pt idx="5">
                  <c:v>43</c:v>
                </c:pt>
                <c:pt idx="6">
                  <c:v>34</c:v>
                </c:pt>
                <c:pt idx="7">
                  <c:v>31</c:v>
                </c:pt>
                <c:pt idx="8">
                  <c:v>46</c:v>
                </c:pt>
                <c:pt idx="9">
                  <c:v>44</c:v>
                </c:pt>
              </c:numCache>
            </c:numRef>
          </c:yVal>
          <c:smooth val="1"/>
        </c:ser>
        <c:dLbls>
          <c:showLegendKey val="0"/>
          <c:showVal val="0"/>
          <c:showCatName val="0"/>
          <c:showSerName val="0"/>
          <c:showPercent val="0"/>
          <c:showBubbleSize val="0"/>
        </c:dLbls>
        <c:axId val="169078784"/>
        <c:axId val="169080320"/>
      </c:scatterChart>
      <c:valAx>
        <c:axId val="169078784"/>
        <c:scaling>
          <c:orientation val="minMax"/>
        </c:scaling>
        <c:delete val="0"/>
        <c:axPos val="b"/>
        <c:numFmt formatCode="General" sourceLinked="1"/>
        <c:majorTickMark val="out"/>
        <c:minorTickMark val="none"/>
        <c:tickLblPos val="nextTo"/>
        <c:crossAx val="169080320"/>
        <c:crosses val="autoZero"/>
        <c:crossBetween val="midCat"/>
      </c:valAx>
      <c:valAx>
        <c:axId val="169080320"/>
        <c:scaling>
          <c:orientation val="minMax"/>
        </c:scaling>
        <c:delete val="0"/>
        <c:axPos val="l"/>
        <c:majorGridlines/>
        <c:numFmt formatCode="#,##0.0" sourceLinked="1"/>
        <c:majorTickMark val="out"/>
        <c:minorTickMark val="none"/>
        <c:tickLblPos val="nextTo"/>
        <c:crossAx val="169078784"/>
        <c:crosses val="autoZero"/>
        <c:crossBetween val="midCat"/>
      </c:valAx>
    </c:plotArea>
    <c:legend>
      <c:legendPos val="r"/>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strRef>
              <c:f>'Αριθμός Ασκουμένων'!$B$53</c:f>
              <c:strCache>
                <c:ptCount val="1"/>
                <c:pt idx="0">
                  <c:v>ΦΟΙΤΗΤΕΣ</c:v>
                </c:pt>
              </c:strCache>
            </c:strRef>
          </c:tx>
          <c:xVal>
            <c:numRef>
              <c:f>'Αριθμός Ασκουμένων'!$A$54:$A$66</c:f>
              <c:numCache>
                <c:formatCode>General</c:formatCode>
                <c:ptCount val="13"/>
                <c:pt idx="0">
                  <c:v>1996</c:v>
                </c:pt>
                <c:pt idx="1">
                  <c:v>1997</c:v>
                </c:pt>
                <c:pt idx="2">
                  <c:v>1998</c:v>
                </c:pt>
                <c:pt idx="3">
                  <c:v>1999</c:v>
                </c:pt>
                <c:pt idx="4">
                  <c:v>2000</c:v>
                </c:pt>
                <c:pt idx="5">
                  <c:v>2001</c:v>
                </c:pt>
                <c:pt idx="6">
                  <c:v>2002</c:v>
                </c:pt>
                <c:pt idx="7">
                  <c:v>2003</c:v>
                </c:pt>
                <c:pt idx="8">
                  <c:v>2004</c:v>
                </c:pt>
                <c:pt idx="9" formatCode="@">
                  <c:v>2005</c:v>
                </c:pt>
                <c:pt idx="10" formatCode="@">
                  <c:v>2006</c:v>
                </c:pt>
                <c:pt idx="11" formatCode="@">
                  <c:v>2007</c:v>
                </c:pt>
                <c:pt idx="12" formatCode="@">
                  <c:v>2008</c:v>
                </c:pt>
              </c:numCache>
            </c:numRef>
          </c:xVal>
          <c:yVal>
            <c:numRef>
              <c:f>'Αριθμός Ασκουμένων'!$B$54:$B$66</c:f>
              <c:numCache>
                <c:formatCode>#,##0.0</c:formatCode>
                <c:ptCount val="13"/>
                <c:pt idx="0">
                  <c:v>107</c:v>
                </c:pt>
                <c:pt idx="1">
                  <c:v>97</c:v>
                </c:pt>
                <c:pt idx="2">
                  <c:v>106</c:v>
                </c:pt>
                <c:pt idx="3">
                  <c:v>162</c:v>
                </c:pt>
                <c:pt idx="4">
                  <c:v>195</c:v>
                </c:pt>
                <c:pt idx="5">
                  <c:v>186</c:v>
                </c:pt>
                <c:pt idx="6">
                  <c:v>112</c:v>
                </c:pt>
                <c:pt idx="7">
                  <c:v>92</c:v>
                </c:pt>
                <c:pt idx="8">
                  <c:v>85</c:v>
                </c:pt>
                <c:pt idx="9">
                  <c:v>69</c:v>
                </c:pt>
                <c:pt idx="10">
                  <c:v>88</c:v>
                </c:pt>
                <c:pt idx="11">
                  <c:v>32</c:v>
                </c:pt>
                <c:pt idx="12">
                  <c:v>53</c:v>
                </c:pt>
              </c:numCache>
            </c:numRef>
          </c:yVal>
          <c:smooth val="1"/>
        </c:ser>
        <c:ser>
          <c:idx val="1"/>
          <c:order val="1"/>
          <c:tx>
            <c:strRef>
              <c:f>'Αριθμός Ασκουμένων'!$C$53</c:f>
              <c:strCache>
                <c:ptCount val="1"/>
                <c:pt idx="0">
                  <c:v>ΦΟΙΤΗΤΟΜΗΝΕΣ</c:v>
                </c:pt>
              </c:strCache>
            </c:strRef>
          </c:tx>
          <c:xVal>
            <c:numRef>
              <c:f>'Αριθμός Ασκουμένων'!$A$54:$A$66</c:f>
              <c:numCache>
                <c:formatCode>General</c:formatCode>
                <c:ptCount val="13"/>
                <c:pt idx="0">
                  <c:v>1996</c:v>
                </c:pt>
                <c:pt idx="1">
                  <c:v>1997</c:v>
                </c:pt>
                <c:pt idx="2">
                  <c:v>1998</c:v>
                </c:pt>
                <c:pt idx="3">
                  <c:v>1999</c:v>
                </c:pt>
                <c:pt idx="4">
                  <c:v>2000</c:v>
                </c:pt>
                <c:pt idx="5">
                  <c:v>2001</c:v>
                </c:pt>
                <c:pt idx="6">
                  <c:v>2002</c:v>
                </c:pt>
                <c:pt idx="7">
                  <c:v>2003</c:v>
                </c:pt>
                <c:pt idx="8">
                  <c:v>2004</c:v>
                </c:pt>
                <c:pt idx="9" formatCode="@">
                  <c:v>2005</c:v>
                </c:pt>
                <c:pt idx="10" formatCode="@">
                  <c:v>2006</c:v>
                </c:pt>
                <c:pt idx="11" formatCode="@">
                  <c:v>2007</c:v>
                </c:pt>
                <c:pt idx="12" formatCode="@">
                  <c:v>2008</c:v>
                </c:pt>
              </c:numCache>
            </c:numRef>
          </c:xVal>
          <c:yVal>
            <c:numRef>
              <c:f>'Αριθμός Ασκουμένων'!$C$54:$C$66</c:f>
              <c:numCache>
                <c:formatCode>#,##0.0</c:formatCode>
                <c:ptCount val="13"/>
                <c:pt idx="0">
                  <c:v>168</c:v>
                </c:pt>
                <c:pt idx="1">
                  <c:v>145</c:v>
                </c:pt>
                <c:pt idx="2">
                  <c:v>158</c:v>
                </c:pt>
                <c:pt idx="3">
                  <c:v>274</c:v>
                </c:pt>
                <c:pt idx="4">
                  <c:v>284</c:v>
                </c:pt>
                <c:pt idx="5">
                  <c:v>258</c:v>
                </c:pt>
                <c:pt idx="6">
                  <c:v>180.5</c:v>
                </c:pt>
                <c:pt idx="7">
                  <c:v>143</c:v>
                </c:pt>
                <c:pt idx="8">
                  <c:v>132</c:v>
                </c:pt>
                <c:pt idx="9">
                  <c:v>109.5</c:v>
                </c:pt>
                <c:pt idx="10">
                  <c:v>134</c:v>
                </c:pt>
                <c:pt idx="11">
                  <c:v>49</c:v>
                </c:pt>
                <c:pt idx="12">
                  <c:v>84</c:v>
                </c:pt>
              </c:numCache>
            </c:numRef>
          </c:yVal>
          <c:smooth val="1"/>
        </c:ser>
        <c:ser>
          <c:idx val="2"/>
          <c:order val="2"/>
          <c:tx>
            <c:strRef>
              <c:f>'Αριθμός Ασκουμένων'!$D$53</c:f>
              <c:strCache>
                <c:ptCount val="1"/>
                <c:pt idx="0">
                  <c:v>ΕΠΙΧ/ΣΕΙΣ</c:v>
                </c:pt>
              </c:strCache>
            </c:strRef>
          </c:tx>
          <c:xVal>
            <c:numRef>
              <c:f>'Αριθμός Ασκουμένων'!$A$54:$A$66</c:f>
              <c:numCache>
                <c:formatCode>General</c:formatCode>
                <c:ptCount val="13"/>
                <c:pt idx="0">
                  <c:v>1996</c:v>
                </c:pt>
                <c:pt idx="1">
                  <c:v>1997</c:v>
                </c:pt>
                <c:pt idx="2">
                  <c:v>1998</c:v>
                </c:pt>
                <c:pt idx="3">
                  <c:v>1999</c:v>
                </c:pt>
                <c:pt idx="4">
                  <c:v>2000</c:v>
                </c:pt>
                <c:pt idx="5">
                  <c:v>2001</c:v>
                </c:pt>
                <c:pt idx="6">
                  <c:v>2002</c:v>
                </c:pt>
                <c:pt idx="7">
                  <c:v>2003</c:v>
                </c:pt>
                <c:pt idx="8">
                  <c:v>2004</c:v>
                </c:pt>
                <c:pt idx="9" formatCode="@">
                  <c:v>2005</c:v>
                </c:pt>
                <c:pt idx="10" formatCode="@">
                  <c:v>2006</c:v>
                </c:pt>
                <c:pt idx="11" formatCode="@">
                  <c:v>2007</c:v>
                </c:pt>
                <c:pt idx="12" formatCode="@">
                  <c:v>2008</c:v>
                </c:pt>
              </c:numCache>
            </c:numRef>
          </c:xVal>
          <c:yVal>
            <c:numRef>
              <c:f>'Αριθμός Ασκουμένων'!$D$54:$D$66</c:f>
              <c:numCache>
                <c:formatCode>#,##0.0</c:formatCode>
                <c:ptCount val="13"/>
                <c:pt idx="0">
                  <c:v>36</c:v>
                </c:pt>
                <c:pt idx="1">
                  <c:v>39</c:v>
                </c:pt>
                <c:pt idx="2">
                  <c:v>42</c:v>
                </c:pt>
                <c:pt idx="3">
                  <c:v>67</c:v>
                </c:pt>
                <c:pt idx="4">
                  <c:v>82</c:v>
                </c:pt>
                <c:pt idx="5">
                  <c:v>72</c:v>
                </c:pt>
                <c:pt idx="6">
                  <c:v>31</c:v>
                </c:pt>
                <c:pt idx="7">
                  <c:v>23</c:v>
                </c:pt>
                <c:pt idx="8">
                  <c:v>25</c:v>
                </c:pt>
                <c:pt idx="9">
                  <c:v>26</c:v>
                </c:pt>
                <c:pt idx="10">
                  <c:v>40</c:v>
                </c:pt>
                <c:pt idx="11">
                  <c:v>19</c:v>
                </c:pt>
                <c:pt idx="12">
                  <c:v>21</c:v>
                </c:pt>
              </c:numCache>
            </c:numRef>
          </c:yVal>
          <c:smooth val="1"/>
        </c:ser>
        <c:dLbls>
          <c:showLegendKey val="0"/>
          <c:showVal val="0"/>
          <c:showCatName val="0"/>
          <c:showSerName val="0"/>
          <c:showPercent val="0"/>
          <c:showBubbleSize val="0"/>
        </c:dLbls>
        <c:axId val="169464192"/>
        <c:axId val="169465728"/>
      </c:scatterChart>
      <c:valAx>
        <c:axId val="169464192"/>
        <c:scaling>
          <c:orientation val="minMax"/>
          <c:min val="1995"/>
        </c:scaling>
        <c:delete val="0"/>
        <c:axPos val="b"/>
        <c:numFmt formatCode="General" sourceLinked="1"/>
        <c:majorTickMark val="out"/>
        <c:minorTickMark val="none"/>
        <c:tickLblPos val="nextTo"/>
        <c:txPr>
          <a:bodyPr rot="-2640000"/>
          <a:lstStyle/>
          <a:p>
            <a:pPr>
              <a:defRPr/>
            </a:pPr>
            <a:endParaRPr lang="en-US"/>
          </a:p>
        </c:txPr>
        <c:crossAx val="169465728"/>
        <c:crosses val="autoZero"/>
        <c:crossBetween val="midCat"/>
        <c:majorUnit val="1"/>
      </c:valAx>
      <c:valAx>
        <c:axId val="169465728"/>
        <c:scaling>
          <c:orientation val="minMax"/>
        </c:scaling>
        <c:delete val="0"/>
        <c:axPos val="l"/>
        <c:majorGridlines/>
        <c:numFmt formatCode="#,##0.0" sourceLinked="1"/>
        <c:majorTickMark val="out"/>
        <c:minorTickMark val="none"/>
        <c:tickLblPos val="nextTo"/>
        <c:crossAx val="169464192"/>
        <c:crosses val="autoZero"/>
        <c:crossBetween val="midCat"/>
      </c:valAx>
    </c:plotArea>
    <c:legend>
      <c:legendPos val="r"/>
      <c:layout>
        <c:manualLayout>
          <c:xMode val="edge"/>
          <c:yMode val="edge"/>
          <c:x val="0.72006665926008262"/>
          <c:y val="0.36979440069991248"/>
          <c:w val="0.23525312002370108"/>
          <c:h val="0.25115157480314959"/>
        </c:manualLayou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strRef>
              <c:f>'Αριθμός Ασκουμένων'!$B$76</c:f>
              <c:strCache>
                <c:ptCount val="1"/>
                <c:pt idx="0">
                  <c:v>ΦΟΙΤΗΤΕΣ</c:v>
                </c:pt>
              </c:strCache>
            </c:strRef>
          </c:tx>
          <c:xVal>
            <c:numRef>
              <c:f>'Αριθμός Ασκουμένων'!$A$77:$A$81</c:f>
              <c:numCache>
                <c:formatCode>@</c:formatCode>
                <c:ptCount val="5"/>
                <c:pt idx="0">
                  <c:v>2009</c:v>
                </c:pt>
                <c:pt idx="1">
                  <c:v>2010</c:v>
                </c:pt>
                <c:pt idx="2">
                  <c:v>2011</c:v>
                </c:pt>
                <c:pt idx="3">
                  <c:v>2012</c:v>
                </c:pt>
                <c:pt idx="4">
                  <c:v>2013</c:v>
                </c:pt>
              </c:numCache>
            </c:numRef>
          </c:xVal>
          <c:yVal>
            <c:numRef>
              <c:f>'Αριθμός Ασκουμένων'!$B$77:$B$81</c:f>
              <c:numCache>
                <c:formatCode>#,##0.0</c:formatCode>
                <c:ptCount val="5"/>
                <c:pt idx="0">
                  <c:v>47</c:v>
                </c:pt>
                <c:pt idx="1">
                  <c:v>50</c:v>
                </c:pt>
                <c:pt idx="2">
                  <c:v>61</c:v>
                </c:pt>
                <c:pt idx="3">
                  <c:v>103</c:v>
                </c:pt>
                <c:pt idx="4">
                  <c:v>110</c:v>
                </c:pt>
              </c:numCache>
            </c:numRef>
          </c:yVal>
          <c:smooth val="1"/>
        </c:ser>
        <c:ser>
          <c:idx val="1"/>
          <c:order val="1"/>
          <c:tx>
            <c:strRef>
              <c:f>'Αριθμός Ασκουμένων'!$C$76</c:f>
              <c:strCache>
                <c:ptCount val="1"/>
                <c:pt idx="0">
                  <c:v>ΦΟΙΤΗΤΟΜΗΝΕΣ</c:v>
                </c:pt>
              </c:strCache>
            </c:strRef>
          </c:tx>
          <c:xVal>
            <c:numRef>
              <c:f>'Αριθμός Ασκουμένων'!$A$77:$A$81</c:f>
              <c:numCache>
                <c:formatCode>@</c:formatCode>
                <c:ptCount val="5"/>
                <c:pt idx="0">
                  <c:v>2009</c:v>
                </c:pt>
                <c:pt idx="1">
                  <c:v>2010</c:v>
                </c:pt>
                <c:pt idx="2">
                  <c:v>2011</c:v>
                </c:pt>
                <c:pt idx="3">
                  <c:v>2012</c:v>
                </c:pt>
                <c:pt idx="4">
                  <c:v>2013</c:v>
                </c:pt>
              </c:numCache>
            </c:numRef>
          </c:xVal>
          <c:yVal>
            <c:numRef>
              <c:f>'Αριθμός Ασκουμένων'!$C$77:$C$81</c:f>
              <c:numCache>
                <c:formatCode>#,##0.0</c:formatCode>
                <c:ptCount val="5"/>
                <c:pt idx="0">
                  <c:v>70.5</c:v>
                </c:pt>
                <c:pt idx="1">
                  <c:v>75</c:v>
                </c:pt>
                <c:pt idx="2">
                  <c:v>98.5</c:v>
                </c:pt>
                <c:pt idx="3">
                  <c:v>167</c:v>
                </c:pt>
                <c:pt idx="4">
                  <c:v>165.5</c:v>
                </c:pt>
              </c:numCache>
            </c:numRef>
          </c:yVal>
          <c:smooth val="1"/>
        </c:ser>
        <c:ser>
          <c:idx val="2"/>
          <c:order val="2"/>
          <c:tx>
            <c:strRef>
              <c:f>'Αριθμός Ασκουμένων'!$D$76</c:f>
              <c:strCache>
                <c:ptCount val="1"/>
                <c:pt idx="0">
                  <c:v>ΕΠΙΧ/ΣΕΙΣ</c:v>
                </c:pt>
              </c:strCache>
            </c:strRef>
          </c:tx>
          <c:xVal>
            <c:numRef>
              <c:f>'Αριθμός Ασκουμένων'!$A$77:$A$81</c:f>
              <c:numCache>
                <c:formatCode>@</c:formatCode>
                <c:ptCount val="5"/>
                <c:pt idx="0">
                  <c:v>2009</c:v>
                </c:pt>
                <c:pt idx="1">
                  <c:v>2010</c:v>
                </c:pt>
                <c:pt idx="2">
                  <c:v>2011</c:v>
                </c:pt>
                <c:pt idx="3">
                  <c:v>2012</c:v>
                </c:pt>
                <c:pt idx="4">
                  <c:v>2013</c:v>
                </c:pt>
              </c:numCache>
            </c:numRef>
          </c:xVal>
          <c:yVal>
            <c:numRef>
              <c:f>'Αριθμός Ασκουμένων'!$D$77:$D$81</c:f>
              <c:numCache>
                <c:formatCode>#,##0.0</c:formatCode>
                <c:ptCount val="5"/>
                <c:pt idx="0">
                  <c:v>19</c:v>
                </c:pt>
                <c:pt idx="1">
                  <c:v>26</c:v>
                </c:pt>
                <c:pt idx="2">
                  <c:v>30</c:v>
                </c:pt>
                <c:pt idx="3">
                  <c:v>51</c:v>
                </c:pt>
                <c:pt idx="4">
                  <c:v>62</c:v>
                </c:pt>
              </c:numCache>
            </c:numRef>
          </c:yVal>
          <c:smooth val="1"/>
        </c:ser>
        <c:dLbls>
          <c:showLegendKey val="0"/>
          <c:showVal val="0"/>
          <c:showCatName val="0"/>
          <c:showSerName val="0"/>
          <c:showPercent val="0"/>
          <c:showBubbleSize val="0"/>
        </c:dLbls>
        <c:axId val="169531648"/>
        <c:axId val="169545728"/>
      </c:scatterChart>
      <c:valAx>
        <c:axId val="169531648"/>
        <c:scaling>
          <c:orientation val="minMax"/>
        </c:scaling>
        <c:delete val="0"/>
        <c:axPos val="b"/>
        <c:numFmt formatCode="@" sourceLinked="1"/>
        <c:majorTickMark val="out"/>
        <c:minorTickMark val="none"/>
        <c:tickLblPos val="nextTo"/>
        <c:crossAx val="169545728"/>
        <c:crosses val="autoZero"/>
        <c:crossBetween val="midCat"/>
      </c:valAx>
      <c:valAx>
        <c:axId val="169545728"/>
        <c:scaling>
          <c:orientation val="minMax"/>
        </c:scaling>
        <c:delete val="0"/>
        <c:axPos val="l"/>
        <c:majorGridlines/>
        <c:numFmt formatCode="#,##0.0" sourceLinked="1"/>
        <c:majorTickMark val="out"/>
        <c:minorTickMark val="none"/>
        <c:tickLblPos val="nextTo"/>
        <c:crossAx val="169531648"/>
        <c:crosses val="autoZero"/>
        <c:crossBetween val="midCat"/>
      </c:valAx>
    </c:plotArea>
    <c:legend>
      <c:legendPos val="r"/>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strRef>
              <c:f>'Αποζημιώσεις ασκουμένων'!$C$1</c:f>
              <c:strCache>
                <c:ptCount val="1"/>
                <c:pt idx="0">
                  <c:v>ΑΠΟΖΗΜΙΩΣΕΙΣ ΑΠΟ «ΕΠΕΑΚ ΙΙ» &amp; «ΕΣΠΑ 2007-2013»</c:v>
                </c:pt>
              </c:strCache>
            </c:strRef>
          </c:tx>
          <c:xVal>
            <c:numRef>
              <c:f>'Αποζημιώσεις ασκουμένων'!$A$2:$A$10</c:f>
              <c:numCache>
                <c:formatCode>General</c:formatCode>
                <c:ptCount val="9"/>
                <c:pt idx="0">
                  <c:v>2005</c:v>
                </c:pt>
                <c:pt idx="1">
                  <c:v>2006</c:v>
                </c:pt>
                <c:pt idx="2">
                  <c:v>2007</c:v>
                </c:pt>
                <c:pt idx="3">
                  <c:v>2008</c:v>
                </c:pt>
                <c:pt idx="4">
                  <c:v>2009</c:v>
                </c:pt>
                <c:pt idx="5">
                  <c:v>2010</c:v>
                </c:pt>
                <c:pt idx="6">
                  <c:v>2011</c:v>
                </c:pt>
                <c:pt idx="7">
                  <c:v>2012</c:v>
                </c:pt>
                <c:pt idx="8">
                  <c:v>2013</c:v>
                </c:pt>
              </c:numCache>
            </c:numRef>
          </c:xVal>
          <c:yVal>
            <c:numRef>
              <c:f>'Αποζημιώσεις ασκουμένων'!$C$2:$C$10</c:f>
              <c:numCache>
                <c:formatCode>#,##0.00</c:formatCode>
                <c:ptCount val="9"/>
                <c:pt idx="0">
                  <c:v>14901.08</c:v>
                </c:pt>
                <c:pt idx="1">
                  <c:v>29772.29</c:v>
                </c:pt>
                <c:pt idx="2">
                  <c:v>10176.630000000006</c:v>
                </c:pt>
                <c:pt idx="3">
                  <c:v>19415.080000000005</c:v>
                </c:pt>
                <c:pt idx="4">
                  <c:v>8775.3100000000013</c:v>
                </c:pt>
                <c:pt idx="5">
                  <c:v>11996.830000000002</c:v>
                </c:pt>
                <c:pt idx="6">
                  <c:v>27031.949999999997</c:v>
                </c:pt>
                <c:pt idx="7">
                  <c:v>48332.950000000012</c:v>
                </c:pt>
                <c:pt idx="8">
                  <c:v>36548.65</c:v>
                </c:pt>
              </c:numCache>
            </c:numRef>
          </c:yVal>
          <c:smooth val="1"/>
        </c:ser>
        <c:ser>
          <c:idx val="1"/>
          <c:order val="1"/>
          <c:tx>
            <c:strRef>
              <c:f>'Αποζημιώσεις ασκουμένων'!$D$1</c:f>
              <c:strCache>
                <c:ptCount val="1"/>
                <c:pt idx="0">
                  <c:v>ΑΠΟΖΗΜΙΩΣΕΙΣ ΑΠΟ ΑΥΤΟΧΡΗΜΑΤΟΔΟΤΟΥΜΕΝΑ ΠΡΟΓΡΑΜΜΑΤΑ </c:v>
                </c:pt>
              </c:strCache>
            </c:strRef>
          </c:tx>
          <c:xVal>
            <c:numRef>
              <c:f>'Αποζημιώσεις ασκουμένων'!$A$2:$A$10</c:f>
              <c:numCache>
                <c:formatCode>General</c:formatCode>
                <c:ptCount val="9"/>
                <c:pt idx="0">
                  <c:v>2005</c:v>
                </c:pt>
                <c:pt idx="1">
                  <c:v>2006</c:v>
                </c:pt>
                <c:pt idx="2">
                  <c:v>2007</c:v>
                </c:pt>
                <c:pt idx="3">
                  <c:v>2008</c:v>
                </c:pt>
                <c:pt idx="4">
                  <c:v>2009</c:v>
                </c:pt>
                <c:pt idx="5">
                  <c:v>2010</c:v>
                </c:pt>
                <c:pt idx="6">
                  <c:v>2011</c:v>
                </c:pt>
                <c:pt idx="7">
                  <c:v>2012</c:v>
                </c:pt>
                <c:pt idx="8">
                  <c:v>2013</c:v>
                </c:pt>
              </c:numCache>
            </c:numRef>
          </c:xVal>
          <c:yVal>
            <c:numRef>
              <c:f>'Αποζημιώσεις ασκουμένων'!$D$2:$D$10</c:f>
              <c:numCache>
                <c:formatCode>#,##0.00</c:formatCode>
                <c:ptCount val="9"/>
                <c:pt idx="0">
                  <c:v>19414.060000000001</c:v>
                </c:pt>
                <c:pt idx="1">
                  <c:v>20202.43</c:v>
                </c:pt>
                <c:pt idx="2">
                  <c:v>7833</c:v>
                </c:pt>
                <c:pt idx="3">
                  <c:v>12050</c:v>
                </c:pt>
                <c:pt idx="4">
                  <c:v>11370</c:v>
                </c:pt>
                <c:pt idx="5">
                  <c:v>7650</c:v>
                </c:pt>
                <c:pt idx="6">
                  <c:v>6729.22</c:v>
                </c:pt>
                <c:pt idx="7">
                  <c:v>10010.39</c:v>
                </c:pt>
                <c:pt idx="8">
                  <c:v>17491.07</c:v>
                </c:pt>
              </c:numCache>
            </c:numRef>
          </c:yVal>
          <c:smooth val="1"/>
        </c:ser>
        <c:ser>
          <c:idx val="2"/>
          <c:order val="2"/>
          <c:tx>
            <c:strRef>
              <c:f>'Αποζημιώσεις ασκουμένων'!$E$1</c:f>
              <c:strCache>
                <c:ptCount val="1"/>
                <c:pt idx="0">
                  <c:v>ΣΥΝΟΛΟ</c:v>
                </c:pt>
              </c:strCache>
            </c:strRef>
          </c:tx>
          <c:xVal>
            <c:numRef>
              <c:f>'Αποζημιώσεις ασκουμένων'!$A$2:$A$10</c:f>
              <c:numCache>
                <c:formatCode>General</c:formatCode>
                <c:ptCount val="9"/>
                <c:pt idx="0">
                  <c:v>2005</c:v>
                </c:pt>
                <c:pt idx="1">
                  <c:v>2006</c:v>
                </c:pt>
                <c:pt idx="2">
                  <c:v>2007</c:v>
                </c:pt>
                <c:pt idx="3">
                  <c:v>2008</c:v>
                </c:pt>
                <c:pt idx="4">
                  <c:v>2009</c:v>
                </c:pt>
                <c:pt idx="5">
                  <c:v>2010</c:v>
                </c:pt>
                <c:pt idx="6">
                  <c:v>2011</c:v>
                </c:pt>
                <c:pt idx="7">
                  <c:v>2012</c:v>
                </c:pt>
                <c:pt idx="8">
                  <c:v>2013</c:v>
                </c:pt>
              </c:numCache>
            </c:numRef>
          </c:xVal>
          <c:yVal>
            <c:numRef>
              <c:f>'Αποζημιώσεις ασκουμένων'!$E$2:$E$10</c:f>
              <c:numCache>
                <c:formatCode>#,##0.00</c:formatCode>
                <c:ptCount val="9"/>
                <c:pt idx="0">
                  <c:v>34315.14</c:v>
                </c:pt>
                <c:pt idx="1">
                  <c:v>49974.719999999994</c:v>
                </c:pt>
                <c:pt idx="2">
                  <c:v>18009.629999999983</c:v>
                </c:pt>
                <c:pt idx="3">
                  <c:v>31465.08</c:v>
                </c:pt>
                <c:pt idx="4">
                  <c:v>20145.309999999983</c:v>
                </c:pt>
                <c:pt idx="5">
                  <c:v>19646.830000000002</c:v>
                </c:pt>
                <c:pt idx="6">
                  <c:v>33761.17</c:v>
                </c:pt>
                <c:pt idx="7">
                  <c:v>58343.340000000011</c:v>
                </c:pt>
                <c:pt idx="8">
                  <c:v>54039.719999999994</c:v>
                </c:pt>
              </c:numCache>
            </c:numRef>
          </c:yVal>
          <c:smooth val="1"/>
        </c:ser>
        <c:dLbls>
          <c:showLegendKey val="0"/>
          <c:showVal val="0"/>
          <c:showCatName val="0"/>
          <c:showSerName val="0"/>
          <c:showPercent val="0"/>
          <c:showBubbleSize val="0"/>
        </c:dLbls>
        <c:axId val="169590784"/>
        <c:axId val="169592320"/>
      </c:scatterChart>
      <c:valAx>
        <c:axId val="169590784"/>
        <c:scaling>
          <c:orientation val="minMax"/>
        </c:scaling>
        <c:delete val="0"/>
        <c:axPos val="b"/>
        <c:numFmt formatCode="General" sourceLinked="1"/>
        <c:majorTickMark val="out"/>
        <c:minorTickMark val="none"/>
        <c:tickLblPos val="nextTo"/>
        <c:crossAx val="169592320"/>
        <c:crosses val="autoZero"/>
        <c:crossBetween val="midCat"/>
      </c:valAx>
      <c:valAx>
        <c:axId val="169592320"/>
        <c:scaling>
          <c:orientation val="minMax"/>
        </c:scaling>
        <c:delete val="0"/>
        <c:axPos val="l"/>
        <c:majorGridlines/>
        <c:numFmt formatCode="#,##0.00" sourceLinked="1"/>
        <c:majorTickMark val="out"/>
        <c:minorTickMark val="none"/>
        <c:tickLblPos val="nextTo"/>
        <c:crossAx val="169590784"/>
        <c:crosses val="autoZero"/>
        <c:crossBetween val="midCat"/>
      </c:valAx>
    </c:plotArea>
    <c:legend>
      <c:legendPos val="r"/>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strRef>
              <c:f>'Αποζημιώσεις ασκουμένων'!$C$13</c:f>
              <c:strCache>
                <c:ptCount val="1"/>
                <c:pt idx="0">
                  <c:v>ΑΠΟΖΗΜΙΩΣΕΙΣ ΑΠΟ «ΕΠΕΑΚ ΙΙ» &amp; «ΕΣΠΑ 2007-2013»</c:v>
                </c:pt>
              </c:strCache>
            </c:strRef>
          </c:tx>
          <c:xVal>
            <c:numRef>
              <c:f>'Αποζημιώσεις ασκουμένων'!$A$14:$A$22</c:f>
              <c:numCache>
                <c:formatCode>General</c:formatCode>
                <c:ptCount val="9"/>
                <c:pt idx="0">
                  <c:v>2005</c:v>
                </c:pt>
                <c:pt idx="1">
                  <c:v>2006</c:v>
                </c:pt>
                <c:pt idx="2">
                  <c:v>2007</c:v>
                </c:pt>
                <c:pt idx="3">
                  <c:v>2008</c:v>
                </c:pt>
                <c:pt idx="4">
                  <c:v>2009</c:v>
                </c:pt>
                <c:pt idx="5">
                  <c:v>2010</c:v>
                </c:pt>
                <c:pt idx="6">
                  <c:v>2011</c:v>
                </c:pt>
                <c:pt idx="7">
                  <c:v>2012</c:v>
                </c:pt>
                <c:pt idx="8">
                  <c:v>2013</c:v>
                </c:pt>
              </c:numCache>
            </c:numRef>
          </c:xVal>
          <c:yVal>
            <c:numRef>
              <c:f>'Αποζημιώσεις ασκουμένων'!$C$14:$C$22</c:f>
              <c:numCache>
                <c:formatCode>#,##0.00</c:formatCode>
                <c:ptCount val="9"/>
                <c:pt idx="0">
                  <c:v>43.424214501237572</c:v>
                </c:pt>
                <c:pt idx="1">
                  <c:v>59.574700968809871</c:v>
                </c:pt>
                <c:pt idx="2">
                  <c:v>56.506602301102248</c:v>
                </c:pt>
                <c:pt idx="3">
                  <c:v>61.703577426149913</c:v>
                </c:pt>
                <c:pt idx="4">
                  <c:v>43.560064352447263</c:v>
                </c:pt>
                <c:pt idx="5">
                  <c:v>61.062420756936355</c:v>
                </c:pt>
                <c:pt idx="6">
                  <c:v>80.068167068854549</c:v>
                </c:pt>
                <c:pt idx="7">
                  <c:v>82.842274713788967</c:v>
                </c:pt>
                <c:pt idx="8">
                  <c:v>67.632937402340318</c:v>
                </c:pt>
              </c:numCache>
            </c:numRef>
          </c:yVal>
          <c:smooth val="1"/>
        </c:ser>
        <c:ser>
          <c:idx val="1"/>
          <c:order val="1"/>
          <c:tx>
            <c:strRef>
              <c:f>'Αποζημιώσεις ασκουμένων'!$D$13</c:f>
              <c:strCache>
                <c:ptCount val="1"/>
                <c:pt idx="0">
                  <c:v>ΑΠΟΖΗΜΙΩΣΕΙΣ ΑΠΟ ΑΥΤΟΧΡΗΜΑΤΟΔΟΤΟΥΜΕΝΑ ΠΡΟΓΡΑΜΜΑΤΑ </c:v>
                </c:pt>
              </c:strCache>
            </c:strRef>
          </c:tx>
          <c:xVal>
            <c:numRef>
              <c:f>'Αποζημιώσεις ασκουμένων'!$A$14:$A$22</c:f>
              <c:numCache>
                <c:formatCode>General</c:formatCode>
                <c:ptCount val="9"/>
                <c:pt idx="0">
                  <c:v>2005</c:v>
                </c:pt>
                <c:pt idx="1">
                  <c:v>2006</c:v>
                </c:pt>
                <c:pt idx="2">
                  <c:v>2007</c:v>
                </c:pt>
                <c:pt idx="3">
                  <c:v>2008</c:v>
                </c:pt>
                <c:pt idx="4">
                  <c:v>2009</c:v>
                </c:pt>
                <c:pt idx="5">
                  <c:v>2010</c:v>
                </c:pt>
                <c:pt idx="6">
                  <c:v>2011</c:v>
                </c:pt>
                <c:pt idx="7">
                  <c:v>2012</c:v>
                </c:pt>
                <c:pt idx="8">
                  <c:v>2013</c:v>
                </c:pt>
              </c:numCache>
            </c:numRef>
          </c:xVal>
          <c:yVal>
            <c:numRef>
              <c:f>'Αποζημιώσεις ασκουμένων'!$D$14:$D$22</c:f>
              <c:numCache>
                <c:formatCode>#,##0.00</c:formatCode>
                <c:ptCount val="9"/>
                <c:pt idx="0">
                  <c:v>56.575785498762322</c:v>
                </c:pt>
                <c:pt idx="1">
                  <c:v>40.425299031190171</c:v>
                </c:pt>
                <c:pt idx="2">
                  <c:v>43.493397698897759</c:v>
                </c:pt>
                <c:pt idx="3">
                  <c:v>38.296422573850123</c:v>
                </c:pt>
                <c:pt idx="4">
                  <c:v>56.43993564755273</c:v>
                </c:pt>
                <c:pt idx="5">
                  <c:v>38.937579243063624</c:v>
                </c:pt>
                <c:pt idx="6">
                  <c:v>19.93183293114544</c:v>
                </c:pt>
                <c:pt idx="7">
                  <c:v>17.157725286210905</c:v>
                </c:pt>
                <c:pt idx="8">
                  <c:v>32.367062597659597</c:v>
                </c:pt>
              </c:numCache>
            </c:numRef>
          </c:yVal>
          <c:smooth val="1"/>
        </c:ser>
        <c:dLbls>
          <c:showLegendKey val="0"/>
          <c:showVal val="0"/>
          <c:showCatName val="0"/>
          <c:showSerName val="0"/>
          <c:showPercent val="0"/>
          <c:showBubbleSize val="0"/>
        </c:dLbls>
        <c:axId val="169610624"/>
        <c:axId val="169649280"/>
      </c:scatterChart>
      <c:valAx>
        <c:axId val="169610624"/>
        <c:scaling>
          <c:orientation val="minMax"/>
        </c:scaling>
        <c:delete val="0"/>
        <c:axPos val="b"/>
        <c:numFmt formatCode="General" sourceLinked="1"/>
        <c:majorTickMark val="out"/>
        <c:minorTickMark val="none"/>
        <c:tickLblPos val="nextTo"/>
        <c:crossAx val="169649280"/>
        <c:crosses val="autoZero"/>
        <c:crossBetween val="midCat"/>
      </c:valAx>
      <c:valAx>
        <c:axId val="169649280"/>
        <c:scaling>
          <c:orientation val="minMax"/>
        </c:scaling>
        <c:delete val="0"/>
        <c:axPos val="l"/>
        <c:majorGridlines/>
        <c:numFmt formatCode="#,##0.00" sourceLinked="1"/>
        <c:majorTickMark val="out"/>
        <c:minorTickMark val="none"/>
        <c:tickLblPos val="nextTo"/>
        <c:crossAx val="169610624"/>
        <c:crosses val="autoZero"/>
        <c:crossBetween val="midCat"/>
      </c:valAx>
    </c:plotArea>
    <c:legend>
      <c:legendPos val="r"/>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88121A-EF90-4C31-8593-9CF5492B3979}"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l-GR"/>
        </a:p>
      </dgm:t>
    </dgm:pt>
    <dgm:pt modelId="{F86FDAFB-0FFA-4AD3-91BD-1E764C2408D8}">
      <dgm:prSet phldrT="[Κείμενο]" custT="1"/>
      <dgm:spPr>
        <a:solidFill>
          <a:schemeClr val="accent2">
            <a:lumMod val="50000"/>
            <a:lumOff val="50000"/>
            <a:alpha val="50000"/>
          </a:schemeClr>
        </a:solidFill>
      </dgm:spPr>
      <dgm:t>
        <a:bodyPr/>
        <a:lstStyle/>
        <a:p>
          <a:r>
            <a:rPr lang="el-GR" sz="3600" b="1" dirty="0" smtClean="0">
              <a:latin typeface="Times New Roman" pitchFamily="18" charset="0"/>
              <a:cs typeface="Times New Roman" pitchFamily="18" charset="0"/>
            </a:rPr>
            <a:t>ΜΚΕ</a:t>
          </a:r>
          <a:endParaRPr lang="el-GR" sz="3600" b="1" dirty="0">
            <a:latin typeface="Times New Roman" pitchFamily="18" charset="0"/>
            <a:cs typeface="Times New Roman" pitchFamily="18" charset="0"/>
          </a:endParaRPr>
        </a:p>
      </dgm:t>
    </dgm:pt>
    <dgm:pt modelId="{51D5BCB8-7CB0-4177-B9E7-BABA3A92D2CE}" type="parTrans" cxnId="{C6F12F26-99FA-4A22-880A-FCF958054F6A}">
      <dgm:prSet/>
      <dgm:spPr/>
      <dgm:t>
        <a:bodyPr/>
        <a:lstStyle/>
        <a:p>
          <a:endParaRPr lang="el-GR"/>
        </a:p>
      </dgm:t>
    </dgm:pt>
    <dgm:pt modelId="{69DD5704-3C38-49F6-85C0-188F279DB3B0}" type="sibTrans" cxnId="{C6F12F26-99FA-4A22-880A-FCF958054F6A}">
      <dgm:prSet/>
      <dgm:spPr/>
      <dgm:t>
        <a:bodyPr/>
        <a:lstStyle/>
        <a:p>
          <a:endParaRPr lang="el-GR"/>
        </a:p>
      </dgm:t>
    </dgm:pt>
    <dgm:pt modelId="{5757B682-66AC-4705-BE49-1662D8E37143}">
      <dgm:prSet phldrT="[Κείμενο]" custT="1"/>
      <dgm:spPr>
        <a:solidFill>
          <a:schemeClr val="accent2">
            <a:lumMod val="75000"/>
            <a:lumOff val="25000"/>
            <a:alpha val="50000"/>
          </a:schemeClr>
        </a:solidFill>
        <a:effectLst>
          <a:outerShdw blurRad="50800" dist="38100" dir="8100000" algn="tr" rotWithShape="0">
            <a:prstClr val="black">
              <a:alpha val="40000"/>
            </a:prstClr>
          </a:outerShdw>
        </a:effectLst>
      </dgm:spPr>
      <dgm:t>
        <a:bodyPr/>
        <a:lstStyle/>
        <a:p>
          <a:r>
            <a:rPr lang="el-GR" sz="2000" b="1" dirty="0" smtClean="0">
              <a:latin typeface="Times New Roman" pitchFamily="18" charset="0"/>
              <a:cs typeface="Times New Roman" pitchFamily="18" charset="0"/>
            </a:rPr>
            <a:t>Μελέτες Περίπτωσης</a:t>
          </a:r>
          <a:endParaRPr lang="el-GR" sz="2000" b="1" dirty="0">
            <a:latin typeface="Times New Roman" pitchFamily="18" charset="0"/>
            <a:cs typeface="Times New Roman" pitchFamily="18" charset="0"/>
          </a:endParaRPr>
        </a:p>
      </dgm:t>
    </dgm:pt>
    <dgm:pt modelId="{47A6CA4F-A64C-47A6-A9E2-C2611F2A27B1}" type="parTrans" cxnId="{18A75B88-2AC9-4CD1-AA47-13A29139E03B}">
      <dgm:prSet/>
      <dgm:spPr/>
      <dgm:t>
        <a:bodyPr/>
        <a:lstStyle/>
        <a:p>
          <a:endParaRPr lang="el-GR"/>
        </a:p>
      </dgm:t>
    </dgm:pt>
    <dgm:pt modelId="{43218FA2-8D13-4AF7-96C7-34ECB482A38F}" type="sibTrans" cxnId="{18A75B88-2AC9-4CD1-AA47-13A29139E03B}">
      <dgm:prSet/>
      <dgm:spPr/>
      <dgm:t>
        <a:bodyPr/>
        <a:lstStyle/>
        <a:p>
          <a:endParaRPr lang="el-GR"/>
        </a:p>
      </dgm:t>
    </dgm:pt>
    <dgm:pt modelId="{8A044497-6C69-4A3A-95AE-68C76DD4ABBA}">
      <dgm:prSet phldrT="[Κείμενο]" custT="1"/>
      <dgm:spPr>
        <a:solidFill>
          <a:schemeClr val="accent2">
            <a:lumMod val="75000"/>
            <a:lumOff val="25000"/>
            <a:alpha val="50000"/>
          </a:schemeClr>
        </a:solidFill>
        <a:effectLst>
          <a:outerShdw blurRad="50800" dist="38100" dir="18900000" algn="bl" rotWithShape="0">
            <a:prstClr val="black">
              <a:alpha val="40000"/>
            </a:prstClr>
          </a:outerShdw>
        </a:effectLst>
      </dgm:spPr>
      <dgm:t>
        <a:bodyPr/>
        <a:lstStyle/>
        <a:p>
          <a:r>
            <a:rPr lang="el-GR" sz="2000" b="1" dirty="0" smtClean="0">
              <a:latin typeface="Times New Roman" pitchFamily="18" charset="0"/>
              <a:cs typeface="Times New Roman" pitchFamily="18" charset="0"/>
            </a:rPr>
            <a:t>Επιχειρηματικό Παίγνιο</a:t>
          </a:r>
          <a:endParaRPr lang="el-GR" sz="2000" b="1" dirty="0">
            <a:latin typeface="Times New Roman" pitchFamily="18" charset="0"/>
            <a:cs typeface="Times New Roman" pitchFamily="18" charset="0"/>
          </a:endParaRPr>
        </a:p>
      </dgm:t>
    </dgm:pt>
    <dgm:pt modelId="{ABA76DBF-F889-4306-A186-BE79D378CE7C}" type="parTrans" cxnId="{BF775C60-EB77-4AFC-AF27-7C957B151890}">
      <dgm:prSet/>
      <dgm:spPr/>
      <dgm:t>
        <a:bodyPr/>
        <a:lstStyle/>
        <a:p>
          <a:endParaRPr lang="el-GR"/>
        </a:p>
      </dgm:t>
    </dgm:pt>
    <dgm:pt modelId="{9E1E3421-CD22-4BB0-A7FB-119F0D98CD94}" type="sibTrans" cxnId="{BF775C60-EB77-4AFC-AF27-7C957B151890}">
      <dgm:prSet/>
      <dgm:spPr/>
      <dgm:t>
        <a:bodyPr/>
        <a:lstStyle/>
        <a:p>
          <a:endParaRPr lang="el-GR"/>
        </a:p>
      </dgm:t>
    </dgm:pt>
    <dgm:pt modelId="{4C8F056B-3F9B-4F0D-AE6A-1FB3C7A88C3D}">
      <dgm:prSet phldrT="[Κείμενο]" custT="1"/>
      <dgm:spPr>
        <a:solidFill>
          <a:schemeClr val="accent2">
            <a:lumMod val="75000"/>
            <a:lumOff val="25000"/>
            <a:alpha val="50000"/>
          </a:schemeClr>
        </a:solidFill>
        <a:effectLst>
          <a:outerShdw blurRad="50800" dist="38100" dir="8100000" algn="tr" rotWithShape="0">
            <a:prstClr val="black">
              <a:alpha val="40000"/>
            </a:prstClr>
          </a:outerShdw>
        </a:effectLst>
      </dgm:spPr>
      <dgm:t>
        <a:bodyPr/>
        <a:lstStyle/>
        <a:p>
          <a:r>
            <a:rPr lang="el-GR" sz="1800" b="1" dirty="0" smtClean="0">
              <a:latin typeface="Times New Roman" pitchFamily="18" charset="0"/>
              <a:cs typeface="Times New Roman" pitchFamily="18" charset="0"/>
            </a:rPr>
            <a:t>Βραβεία Επιχειρηματικότητας</a:t>
          </a:r>
        </a:p>
        <a:p>
          <a:endParaRPr lang="el-GR" sz="700" dirty="0"/>
        </a:p>
      </dgm:t>
    </dgm:pt>
    <dgm:pt modelId="{8B561F26-E583-4AFC-A05B-8C1515CD6596}" type="parTrans" cxnId="{797E7C82-F0BB-4145-B74B-E944B1817EE5}">
      <dgm:prSet/>
      <dgm:spPr/>
      <dgm:t>
        <a:bodyPr/>
        <a:lstStyle/>
        <a:p>
          <a:endParaRPr lang="el-GR"/>
        </a:p>
      </dgm:t>
    </dgm:pt>
    <dgm:pt modelId="{CDEA2DAB-F075-488A-A20A-00CD842B917F}" type="sibTrans" cxnId="{797E7C82-F0BB-4145-B74B-E944B1817EE5}">
      <dgm:prSet/>
      <dgm:spPr/>
      <dgm:t>
        <a:bodyPr/>
        <a:lstStyle/>
        <a:p>
          <a:endParaRPr lang="el-GR"/>
        </a:p>
      </dgm:t>
    </dgm:pt>
    <dgm:pt modelId="{24760EAC-2B6B-4D85-B1EF-CC682516706E}">
      <dgm:prSet custT="1"/>
      <dgm:spPr>
        <a:solidFill>
          <a:schemeClr val="accent2">
            <a:lumMod val="75000"/>
            <a:lumOff val="25000"/>
            <a:alpha val="50000"/>
          </a:schemeClr>
        </a:solidFill>
        <a:effectLst>
          <a:outerShdw blurRad="50800" dist="38100" dir="8100000" algn="tr" rotWithShape="0">
            <a:prstClr val="black">
              <a:alpha val="40000"/>
            </a:prstClr>
          </a:outerShdw>
        </a:effectLst>
      </dgm:spPr>
      <dgm:t>
        <a:bodyPr/>
        <a:lstStyle/>
        <a:p>
          <a:r>
            <a:rPr lang="el-GR" sz="2000" b="1" dirty="0" smtClean="0">
              <a:latin typeface="Times New Roman" pitchFamily="18" charset="0"/>
              <a:cs typeface="Times New Roman" pitchFamily="18" charset="0"/>
            </a:rPr>
            <a:t>Μάθημα «Επιχειρηματικότητα»</a:t>
          </a:r>
          <a:endParaRPr lang="el-GR" sz="2000" b="1" dirty="0">
            <a:latin typeface="Times New Roman" pitchFamily="18" charset="0"/>
            <a:cs typeface="Times New Roman" pitchFamily="18" charset="0"/>
          </a:endParaRPr>
        </a:p>
      </dgm:t>
    </dgm:pt>
    <dgm:pt modelId="{6482927C-D369-436D-8779-0B0662306519}" type="parTrans" cxnId="{3DA68B3F-C3D3-45B3-AE6D-36DAEB3778CD}">
      <dgm:prSet/>
      <dgm:spPr/>
      <dgm:t>
        <a:bodyPr/>
        <a:lstStyle/>
        <a:p>
          <a:endParaRPr lang="el-GR"/>
        </a:p>
      </dgm:t>
    </dgm:pt>
    <dgm:pt modelId="{5978F489-B9B7-4C3A-BF7C-DFB04278C527}" type="sibTrans" cxnId="{3DA68B3F-C3D3-45B3-AE6D-36DAEB3778CD}">
      <dgm:prSet/>
      <dgm:spPr/>
      <dgm:t>
        <a:bodyPr/>
        <a:lstStyle/>
        <a:p>
          <a:endParaRPr lang="el-GR"/>
        </a:p>
      </dgm:t>
    </dgm:pt>
    <dgm:pt modelId="{A08B3501-7E0D-4912-824E-7DDC2B65C774}">
      <dgm:prSet custT="1"/>
      <dgm:spPr>
        <a:solidFill>
          <a:schemeClr val="accent2">
            <a:lumMod val="75000"/>
            <a:lumOff val="25000"/>
            <a:alpha val="50000"/>
          </a:schemeClr>
        </a:solidFill>
        <a:effectLst>
          <a:outerShdw blurRad="50800" dist="38100" dir="8100000" algn="tr" rotWithShape="0">
            <a:prstClr val="black">
              <a:alpha val="40000"/>
            </a:prstClr>
          </a:outerShdw>
        </a:effectLst>
      </dgm:spPr>
      <dgm:t>
        <a:bodyPr/>
        <a:lstStyle/>
        <a:p>
          <a:r>
            <a:rPr lang="el-GR" sz="2000" b="1" dirty="0" smtClean="0">
              <a:latin typeface="Times New Roman" pitchFamily="18" charset="0"/>
              <a:cs typeface="Times New Roman" pitchFamily="18" charset="0"/>
            </a:rPr>
            <a:t>Θερινό Σχολείο Νεανικής Επιχειρηματικότητας  Χίος</a:t>
          </a:r>
          <a:endParaRPr lang="el-GR" sz="2000" b="1" dirty="0">
            <a:latin typeface="Times New Roman" pitchFamily="18" charset="0"/>
            <a:cs typeface="Times New Roman" pitchFamily="18" charset="0"/>
          </a:endParaRPr>
        </a:p>
      </dgm:t>
    </dgm:pt>
    <dgm:pt modelId="{06D2EE0C-27D3-4A14-858B-0D093F978288}" type="parTrans" cxnId="{0E4EBC37-731A-446D-82F5-64BE87FD09F1}">
      <dgm:prSet/>
      <dgm:spPr/>
      <dgm:t>
        <a:bodyPr/>
        <a:lstStyle/>
        <a:p>
          <a:endParaRPr lang="el-GR"/>
        </a:p>
      </dgm:t>
    </dgm:pt>
    <dgm:pt modelId="{6FF81B04-6A09-4E25-A0F4-849C99A10F8B}" type="sibTrans" cxnId="{0E4EBC37-731A-446D-82F5-64BE87FD09F1}">
      <dgm:prSet/>
      <dgm:spPr/>
      <dgm:t>
        <a:bodyPr/>
        <a:lstStyle/>
        <a:p>
          <a:endParaRPr lang="el-GR"/>
        </a:p>
      </dgm:t>
    </dgm:pt>
    <dgm:pt modelId="{F92C2915-5116-440E-8B21-7996058FA821}">
      <dgm:prSet phldrT="[Κείμενο]" custT="1"/>
      <dgm:spPr>
        <a:solidFill>
          <a:schemeClr val="accent2">
            <a:lumMod val="75000"/>
            <a:lumOff val="25000"/>
            <a:alpha val="50000"/>
          </a:schemeClr>
        </a:solidFill>
        <a:effectLst>
          <a:outerShdw blurRad="50800" dist="38100" dir="8100000" algn="tr" rotWithShape="0">
            <a:prstClr val="black">
              <a:alpha val="40000"/>
            </a:prstClr>
          </a:outerShdw>
        </a:effectLst>
      </dgm:spPr>
      <dgm:t>
        <a:bodyPr/>
        <a:lstStyle/>
        <a:p>
          <a:r>
            <a:rPr lang="el-GR" sz="2000" b="1" dirty="0" smtClean="0">
              <a:latin typeface="Times New Roman" pitchFamily="18" charset="0"/>
              <a:cs typeface="Times New Roman" pitchFamily="18" charset="0"/>
            </a:rPr>
            <a:t>Επιχειρηματικό Σχέδιο</a:t>
          </a:r>
          <a:endParaRPr lang="el-GR" sz="2000" b="1" dirty="0">
            <a:latin typeface="Times New Roman" pitchFamily="18" charset="0"/>
            <a:cs typeface="Times New Roman" pitchFamily="18" charset="0"/>
          </a:endParaRPr>
        </a:p>
      </dgm:t>
    </dgm:pt>
    <dgm:pt modelId="{E28C9CF5-294F-4E65-A0EF-BFFD74465112}" type="parTrans" cxnId="{1BA9CCAB-B78E-427F-9EAA-CA3A79F89D8B}">
      <dgm:prSet/>
      <dgm:spPr/>
      <dgm:t>
        <a:bodyPr/>
        <a:lstStyle/>
        <a:p>
          <a:endParaRPr lang="en-US"/>
        </a:p>
      </dgm:t>
    </dgm:pt>
    <dgm:pt modelId="{A84406E0-A51D-4F8C-89DD-81B532F7430B}" type="sibTrans" cxnId="{1BA9CCAB-B78E-427F-9EAA-CA3A79F89D8B}">
      <dgm:prSet/>
      <dgm:spPr/>
      <dgm:t>
        <a:bodyPr/>
        <a:lstStyle/>
        <a:p>
          <a:endParaRPr lang="en-US"/>
        </a:p>
      </dgm:t>
    </dgm:pt>
    <dgm:pt modelId="{E5695DB1-4F27-4447-A68B-42B199E0FCD3}" type="pres">
      <dgm:prSet presAssocID="{0288121A-EF90-4C31-8593-9CF5492B3979}" presName="composite" presStyleCnt="0">
        <dgm:presLayoutVars>
          <dgm:chMax val="1"/>
          <dgm:dir/>
          <dgm:resizeHandles val="exact"/>
        </dgm:presLayoutVars>
      </dgm:prSet>
      <dgm:spPr/>
      <dgm:t>
        <a:bodyPr/>
        <a:lstStyle/>
        <a:p>
          <a:endParaRPr lang="el-GR"/>
        </a:p>
      </dgm:t>
    </dgm:pt>
    <dgm:pt modelId="{D3472B59-4E4D-4DED-BAFD-4578AD69EB0F}" type="pres">
      <dgm:prSet presAssocID="{0288121A-EF90-4C31-8593-9CF5492B3979}" presName="radial" presStyleCnt="0">
        <dgm:presLayoutVars>
          <dgm:animLvl val="ctr"/>
        </dgm:presLayoutVars>
      </dgm:prSet>
      <dgm:spPr/>
    </dgm:pt>
    <dgm:pt modelId="{63FEB96E-DC99-4A2F-AD90-D6AFFDF6F51C}" type="pres">
      <dgm:prSet presAssocID="{F86FDAFB-0FFA-4AD3-91BD-1E764C2408D8}" presName="centerShape" presStyleLbl="vennNode1" presStyleIdx="0" presStyleCnt="7" custLinFactNeighborX="2625" custLinFactNeighborY="-2809"/>
      <dgm:spPr/>
      <dgm:t>
        <a:bodyPr/>
        <a:lstStyle/>
        <a:p>
          <a:endParaRPr lang="el-GR"/>
        </a:p>
      </dgm:t>
    </dgm:pt>
    <dgm:pt modelId="{5CAC798A-C688-460A-8801-4416D50E8088}" type="pres">
      <dgm:prSet presAssocID="{5757B682-66AC-4705-BE49-1662D8E37143}" presName="node" presStyleLbl="vennNode1" presStyleIdx="1" presStyleCnt="7" custScaleX="268709" custRadScaleRad="102825" custRadScaleInc="42763">
        <dgm:presLayoutVars>
          <dgm:bulletEnabled val="1"/>
        </dgm:presLayoutVars>
      </dgm:prSet>
      <dgm:spPr/>
      <dgm:t>
        <a:bodyPr/>
        <a:lstStyle/>
        <a:p>
          <a:endParaRPr lang="el-GR"/>
        </a:p>
      </dgm:t>
    </dgm:pt>
    <dgm:pt modelId="{8EC0B9BE-DA83-4986-94A1-23E981FCDF18}" type="pres">
      <dgm:prSet presAssocID="{F92C2915-5116-440E-8B21-7996058FA821}" presName="node" presStyleLbl="vennNode1" presStyleIdx="2" presStyleCnt="7" custScaleX="268709" custRadScaleRad="157997" custRadScaleInc="29167">
        <dgm:presLayoutVars>
          <dgm:bulletEnabled val="1"/>
        </dgm:presLayoutVars>
      </dgm:prSet>
      <dgm:spPr/>
      <dgm:t>
        <a:bodyPr/>
        <a:lstStyle/>
        <a:p>
          <a:endParaRPr lang="en-US"/>
        </a:p>
      </dgm:t>
    </dgm:pt>
    <dgm:pt modelId="{3EA4FF27-A67D-4CB6-AE47-CD6BDB56B73A}" type="pres">
      <dgm:prSet presAssocID="{8A044497-6C69-4A3A-95AE-68C76DD4ABBA}" presName="node" presStyleLbl="vennNode1" presStyleIdx="3" presStyleCnt="7" custScaleX="248716" custRadScaleRad="147044" custRadScaleInc="-24110">
        <dgm:presLayoutVars>
          <dgm:bulletEnabled val="1"/>
        </dgm:presLayoutVars>
      </dgm:prSet>
      <dgm:spPr/>
      <dgm:t>
        <a:bodyPr/>
        <a:lstStyle/>
        <a:p>
          <a:endParaRPr lang="el-GR"/>
        </a:p>
      </dgm:t>
    </dgm:pt>
    <dgm:pt modelId="{6D615792-6419-4AB9-9F12-40B52332E419}" type="pres">
      <dgm:prSet presAssocID="{24760EAC-2B6B-4D85-B1EF-CC682516706E}" presName="node" presStyleLbl="vennNode1" presStyleIdx="4" presStyleCnt="7" custScaleX="324501" custScaleY="130718" custRadScaleRad="101169" custRadScaleInc="-13070">
        <dgm:presLayoutVars>
          <dgm:bulletEnabled val="1"/>
        </dgm:presLayoutVars>
      </dgm:prSet>
      <dgm:spPr/>
      <dgm:t>
        <a:bodyPr/>
        <a:lstStyle/>
        <a:p>
          <a:endParaRPr lang="el-GR"/>
        </a:p>
      </dgm:t>
    </dgm:pt>
    <dgm:pt modelId="{F14CF75B-B334-4DB8-A8AC-16FB2F7B9E8D}" type="pres">
      <dgm:prSet presAssocID="{A08B3501-7E0D-4912-824E-7DDC2B65C774}" presName="node" presStyleLbl="vennNode1" presStyleIdx="5" presStyleCnt="7" custScaleX="309151" custRadScaleRad="133944" custRadScaleInc="25142">
        <dgm:presLayoutVars>
          <dgm:bulletEnabled val="1"/>
        </dgm:presLayoutVars>
      </dgm:prSet>
      <dgm:spPr/>
      <dgm:t>
        <a:bodyPr/>
        <a:lstStyle/>
        <a:p>
          <a:endParaRPr lang="el-GR"/>
        </a:p>
      </dgm:t>
    </dgm:pt>
    <dgm:pt modelId="{5F5E5191-FF04-4A3B-A368-6CC54485BC63}" type="pres">
      <dgm:prSet presAssocID="{4C8F056B-3F9B-4F0D-AE6A-1FB3C7A88C3D}" presName="node" presStyleLbl="vennNode1" presStyleIdx="6" presStyleCnt="7" custScaleX="290419" custRadScaleRad="162501" custRadScaleInc="-16510">
        <dgm:presLayoutVars>
          <dgm:bulletEnabled val="1"/>
        </dgm:presLayoutVars>
      </dgm:prSet>
      <dgm:spPr/>
      <dgm:t>
        <a:bodyPr/>
        <a:lstStyle/>
        <a:p>
          <a:endParaRPr lang="el-GR"/>
        </a:p>
      </dgm:t>
    </dgm:pt>
  </dgm:ptLst>
  <dgm:cxnLst>
    <dgm:cxn modelId="{2A2D65A4-4F92-4329-B8E1-0E09D2E3B343}" type="presOf" srcId="{5757B682-66AC-4705-BE49-1662D8E37143}" destId="{5CAC798A-C688-460A-8801-4416D50E8088}" srcOrd="0" destOrd="0" presId="urn:microsoft.com/office/officeart/2005/8/layout/radial3"/>
    <dgm:cxn modelId="{1BA9CCAB-B78E-427F-9EAA-CA3A79F89D8B}" srcId="{F86FDAFB-0FFA-4AD3-91BD-1E764C2408D8}" destId="{F92C2915-5116-440E-8B21-7996058FA821}" srcOrd="1" destOrd="0" parTransId="{E28C9CF5-294F-4E65-A0EF-BFFD74465112}" sibTransId="{A84406E0-A51D-4F8C-89DD-81B532F7430B}"/>
    <dgm:cxn modelId="{797E7C82-F0BB-4145-B74B-E944B1817EE5}" srcId="{F86FDAFB-0FFA-4AD3-91BD-1E764C2408D8}" destId="{4C8F056B-3F9B-4F0D-AE6A-1FB3C7A88C3D}" srcOrd="5" destOrd="0" parTransId="{8B561F26-E583-4AFC-A05B-8C1515CD6596}" sibTransId="{CDEA2DAB-F075-488A-A20A-00CD842B917F}"/>
    <dgm:cxn modelId="{5F221386-388F-4431-AB56-D82F469B62CA}" type="presOf" srcId="{F92C2915-5116-440E-8B21-7996058FA821}" destId="{8EC0B9BE-DA83-4986-94A1-23E981FCDF18}" srcOrd="0" destOrd="0" presId="urn:microsoft.com/office/officeart/2005/8/layout/radial3"/>
    <dgm:cxn modelId="{277485D5-D5FF-472D-9D11-86BECDF7B32D}" type="presOf" srcId="{4C8F056B-3F9B-4F0D-AE6A-1FB3C7A88C3D}" destId="{5F5E5191-FF04-4A3B-A368-6CC54485BC63}" srcOrd="0" destOrd="0" presId="urn:microsoft.com/office/officeart/2005/8/layout/radial3"/>
    <dgm:cxn modelId="{0E4EBC37-731A-446D-82F5-64BE87FD09F1}" srcId="{F86FDAFB-0FFA-4AD3-91BD-1E764C2408D8}" destId="{A08B3501-7E0D-4912-824E-7DDC2B65C774}" srcOrd="4" destOrd="0" parTransId="{06D2EE0C-27D3-4A14-858B-0D093F978288}" sibTransId="{6FF81B04-6A09-4E25-A0F4-849C99A10F8B}"/>
    <dgm:cxn modelId="{3DA68B3F-C3D3-45B3-AE6D-36DAEB3778CD}" srcId="{F86FDAFB-0FFA-4AD3-91BD-1E764C2408D8}" destId="{24760EAC-2B6B-4D85-B1EF-CC682516706E}" srcOrd="3" destOrd="0" parTransId="{6482927C-D369-436D-8779-0B0662306519}" sibTransId="{5978F489-B9B7-4C3A-BF7C-DFB04278C527}"/>
    <dgm:cxn modelId="{DD786369-388D-4261-B9E0-B4BDD32ABABB}" type="presOf" srcId="{0288121A-EF90-4C31-8593-9CF5492B3979}" destId="{E5695DB1-4F27-4447-A68B-42B199E0FCD3}" srcOrd="0" destOrd="0" presId="urn:microsoft.com/office/officeart/2005/8/layout/radial3"/>
    <dgm:cxn modelId="{36570950-B437-44A6-BE29-C1E95B612372}" type="presOf" srcId="{F86FDAFB-0FFA-4AD3-91BD-1E764C2408D8}" destId="{63FEB96E-DC99-4A2F-AD90-D6AFFDF6F51C}" srcOrd="0" destOrd="0" presId="urn:microsoft.com/office/officeart/2005/8/layout/radial3"/>
    <dgm:cxn modelId="{C6F12F26-99FA-4A22-880A-FCF958054F6A}" srcId="{0288121A-EF90-4C31-8593-9CF5492B3979}" destId="{F86FDAFB-0FFA-4AD3-91BD-1E764C2408D8}" srcOrd="0" destOrd="0" parTransId="{51D5BCB8-7CB0-4177-B9E7-BABA3A92D2CE}" sibTransId="{69DD5704-3C38-49F6-85C0-188F279DB3B0}"/>
    <dgm:cxn modelId="{18A75B88-2AC9-4CD1-AA47-13A29139E03B}" srcId="{F86FDAFB-0FFA-4AD3-91BD-1E764C2408D8}" destId="{5757B682-66AC-4705-BE49-1662D8E37143}" srcOrd="0" destOrd="0" parTransId="{47A6CA4F-A64C-47A6-A9E2-C2611F2A27B1}" sibTransId="{43218FA2-8D13-4AF7-96C7-34ECB482A38F}"/>
    <dgm:cxn modelId="{42199029-BB60-4BC5-98BC-28DB2C00E5C2}" type="presOf" srcId="{A08B3501-7E0D-4912-824E-7DDC2B65C774}" destId="{F14CF75B-B334-4DB8-A8AC-16FB2F7B9E8D}" srcOrd="0" destOrd="0" presId="urn:microsoft.com/office/officeart/2005/8/layout/radial3"/>
    <dgm:cxn modelId="{BF775C60-EB77-4AFC-AF27-7C957B151890}" srcId="{F86FDAFB-0FFA-4AD3-91BD-1E764C2408D8}" destId="{8A044497-6C69-4A3A-95AE-68C76DD4ABBA}" srcOrd="2" destOrd="0" parTransId="{ABA76DBF-F889-4306-A186-BE79D378CE7C}" sibTransId="{9E1E3421-CD22-4BB0-A7FB-119F0D98CD94}"/>
    <dgm:cxn modelId="{DAFD05B6-28AC-483A-976B-EB3DC625A50F}" type="presOf" srcId="{8A044497-6C69-4A3A-95AE-68C76DD4ABBA}" destId="{3EA4FF27-A67D-4CB6-AE47-CD6BDB56B73A}" srcOrd="0" destOrd="0" presId="urn:microsoft.com/office/officeart/2005/8/layout/radial3"/>
    <dgm:cxn modelId="{AC588E37-4B70-42FF-8890-5A663DC63802}" type="presOf" srcId="{24760EAC-2B6B-4D85-B1EF-CC682516706E}" destId="{6D615792-6419-4AB9-9F12-40B52332E419}" srcOrd="0" destOrd="0" presId="urn:microsoft.com/office/officeart/2005/8/layout/radial3"/>
    <dgm:cxn modelId="{6F42CD88-DF7F-420E-8851-1DDA161949F7}" type="presParOf" srcId="{E5695DB1-4F27-4447-A68B-42B199E0FCD3}" destId="{D3472B59-4E4D-4DED-BAFD-4578AD69EB0F}" srcOrd="0" destOrd="0" presId="urn:microsoft.com/office/officeart/2005/8/layout/radial3"/>
    <dgm:cxn modelId="{43CF309D-B1D9-4B23-BBC7-D9630945AE9B}" type="presParOf" srcId="{D3472B59-4E4D-4DED-BAFD-4578AD69EB0F}" destId="{63FEB96E-DC99-4A2F-AD90-D6AFFDF6F51C}" srcOrd="0" destOrd="0" presId="urn:microsoft.com/office/officeart/2005/8/layout/radial3"/>
    <dgm:cxn modelId="{B92BC1B8-9F6B-4BDE-998B-60851C85D9BE}" type="presParOf" srcId="{D3472B59-4E4D-4DED-BAFD-4578AD69EB0F}" destId="{5CAC798A-C688-460A-8801-4416D50E8088}" srcOrd="1" destOrd="0" presId="urn:microsoft.com/office/officeart/2005/8/layout/radial3"/>
    <dgm:cxn modelId="{71B4E46E-7C26-4F10-AFBF-5D8161FA8FA5}" type="presParOf" srcId="{D3472B59-4E4D-4DED-BAFD-4578AD69EB0F}" destId="{8EC0B9BE-DA83-4986-94A1-23E981FCDF18}" srcOrd="2" destOrd="0" presId="urn:microsoft.com/office/officeart/2005/8/layout/radial3"/>
    <dgm:cxn modelId="{99B45BA8-09DD-4001-8912-3A7F65CCDFB9}" type="presParOf" srcId="{D3472B59-4E4D-4DED-BAFD-4578AD69EB0F}" destId="{3EA4FF27-A67D-4CB6-AE47-CD6BDB56B73A}" srcOrd="3" destOrd="0" presId="urn:microsoft.com/office/officeart/2005/8/layout/radial3"/>
    <dgm:cxn modelId="{A505938D-5B9C-4AE6-8D67-8E7F3506794A}" type="presParOf" srcId="{D3472B59-4E4D-4DED-BAFD-4578AD69EB0F}" destId="{6D615792-6419-4AB9-9F12-40B52332E419}" srcOrd="4" destOrd="0" presId="urn:microsoft.com/office/officeart/2005/8/layout/radial3"/>
    <dgm:cxn modelId="{50D9EF42-E212-4D9F-8AC1-36831134B3D7}" type="presParOf" srcId="{D3472B59-4E4D-4DED-BAFD-4578AD69EB0F}" destId="{F14CF75B-B334-4DB8-A8AC-16FB2F7B9E8D}" srcOrd="5" destOrd="0" presId="urn:microsoft.com/office/officeart/2005/8/layout/radial3"/>
    <dgm:cxn modelId="{39B6B90A-713B-4124-A0C3-3DC04670B534}" type="presParOf" srcId="{D3472B59-4E4D-4DED-BAFD-4578AD69EB0F}" destId="{5F5E5191-FF04-4A3B-A368-6CC54485BC63}" srcOrd="6" destOrd="0" presId="urn:microsoft.com/office/officeart/2005/8/layout/radial3"/>
  </dgm:cxnLst>
  <dgm:bg>
    <a:effectLst>
      <a:glow rad="63500">
        <a:schemeClr val="accent3">
          <a:satMod val="175000"/>
          <a:alpha val="40000"/>
        </a:schemeClr>
      </a:glow>
    </a:effectLst>
  </dgm:bg>
  <dgm:whole>
    <a:effectLst/>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EB96E-DC99-4A2F-AD90-D6AFFDF6F51C}">
      <dsp:nvSpPr>
        <dsp:cNvPr id="0" name=""/>
        <dsp:cNvSpPr/>
      </dsp:nvSpPr>
      <dsp:spPr>
        <a:xfrm>
          <a:off x="3384384" y="735843"/>
          <a:ext cx="2254249" cy="2254249"/>
        </a:xfrm>
        <a:prstGeom prst="ellipse">
          <a:avLst/>
        </a:prstGeom>
        <a:solidFill>
          <a:schemeClr val="accent2">
            <a:lumMod val="50000"/>
            <a:lumOff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l-GR" sz="3600" b="1" kern="1200" dirty="0" smtClean="0">
              <a:latin typeface="Times New Roman" pitchFamily="18" charset="0"/>
              <a:cs typeface="Times New Roman" pitchFamily="18" charset="0"/>
            </a:rPr>
            <a:t>ΜΚΕ</a:t>
          </a:r>
          <a:endParaRPr lang="el-GR" sz="3600" b="1" kern="1200" dirty="0">
            <a:latin typeface="Times New Roman" pitchFamily="18" charset="0"/>
            <a:cs typeface="Times New Roman" pitchFamily="18" charset="0"/>
          </a:endParaRPr>
        </a:p>
      </dsp:txBody>
      <dsp:txXfrm>
        <a:off x="3714511" y="1065970"/>
        <a:ext cx="1593995" cy="1593995"/>
      </dsp:txXfrm>
    </dsp:sp>
    <dsp:sp modelId="{5CAC798A-C688-460A-8801-4416D50E8088}">
      <dsp:nvSpPr>
        <dsp:cNvPr id="0" name=""/>
        <dsp:cNvSpPr/>
      </dsp:nvSpPr>
      <dsp:spPr>
        <a:xfrm>
          <a:off x="3573704" y="21215"/>
          <a:ext cx="3028686" cy="1127124"/>
        </a:xfrm>
        <a:prstGeom prst="ellipse">
          <a:avLst/>
        </a:prstGeom>
        <a:solidFill>
          <a:schemeClr val="accent2">
            <a:lumMod val="75000"/>
            <a:lumOff val="25000"/>
            <a:alpha val="5000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smtClean="0">
              <a:latin typeface="Times New Roman" pitchFamily="18" charset="0"/>
              <a:cs typeface="Times New Roman" pitchFamily="18" charset="0"/>
            </a:rPr>
            <a:t>Μελέτες Περίπτωσης</a:t>
          </a:r>
          <a:endParaRPr lang="el-GR" sz="2000" b="1" kern="1200" dirty="0">
            <a:latin typeface="Times New Roman" pitchFamily="18" charset="0"/>
            <a:cs typeface="Times New Roman" pitchFamily="18" charset="0"/>
          </a:endParaRPr>
        </a:p>
      </dsp:txBody>
      <dsp:txXfrm>
        <a:off x="4017245" y="186278"/>
        <a:ext cx="2141604" cy="796998"/>
      </dsp:txXfrm>
    </dsp:sp>
    <dsp:sp modelId="{8EC0B9BE-DA83-4986-94A1-23E981FCDF18}">
      <dsp:nvSpPr>
        <dsp:cNvPr id="0" name=""/>
        <dsp:cNvSpPr/>
      </dsp:nvSpPr>
      <dsp:spPr>
        <a:xfrm>
          <a:off x="5184567" y="879866"/>
          <a:ext cx="3028686" cy="1127124"/>
        </a:xfrm>
        <a:prstGeom prst="ellipse">
          <a:avLst/>
        </a:prstGeom>
        <a:solidFill>
          <a:schemeClr val="accent2">
            <a:lumMod val="75000"/>
            <a:lumOff val="25000"/>
            <a:alpha val="5000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smtClean="0">
              <a:latin typeface="Times New Roman" pitchFamily="18" charset="0"/>
              <a:cs typeface="Times New Roman" pitchFamily="18" charset="0"/>
            </a:rPr>
            <a:t>Επιχειρηματικό Σχέδιο</a:t>
          </a:r>
          <a:endParaRPr lang="el-GR" sz="2000" b="1" kern="1200" dirty="0">
            <a:latin typeface="Times New Roman" pitchFamily="18" charset="0"/>
            <a:cs typeface="Times New Roman" pitchFamily="18" charset="0"/>
          </a:endParaRPr>
        </a:p>
      </dsp:txBody>
      <dsp:txXfrm>
        <a:off x="5628108" y="1044929"/>
        <a:ext cx="2141604" cy="796998"/>
      </dsp:txXfrm>
    </dsp:sp>
    <dsp:sp modelId="{3EA4FF27-A67D-4CB6-AE47-CD6BDB56B73A}">
      <dsp:nvSpPr>
        <dsp:cNvPr id="0" name=""/>
        <dsp:cNvSpPr/>
      </dsp:nvSpPr>
      <dsp:spPr>
        <a:xfrm>
          <a:off x="5112573" y="1959990"/>
          <a:ext cx="2803340" cy="1127124"/>
        </a:xfrm>
        <a:prstGeom prst="ellipse">
          <a:avLst/>
        </a:prstGeom>
        <a:solidFill>
          <a:schemeClr val="accent2">
            <a:lumMod val="75000"/>
            <a:lumOff val="25000"/>
            <a:alpha val="50000"/>
          </a:schemeClr>
        </a:solidFill>
        <a:ln w="25400" cap="flat" cmpd="sng" algn="ctr">
          <a:solidFill>
            <a:schemeClr val="lt1">
              <a:hueOff val="0"/>
              <a:satOff val="0"/>
              <a:lumOff val="0"/>
              <a:alphaOff val="0"/>
            </a:schemeClr>
          </a:solid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smtClean="0">
              <a:latin typeface="Times New Roman" pitchFamily="18" charset="0"/>
              <a:cs typeface="Times New Roman" pitchFamily="18" charset="0"/>
            </a:rPr>
            <a:t>Επιχειρηματικό Παίγνιο</a:t>
          </a:r>
          <a:endParaRPr lang="el-GR" sz="2000" b="1" kern="1200" dirty="0">
            <a:latin typeface="Times New Roman" pitchFamily="18" charset="0"/>
            <a:cs typeface="Times New Roman" pitchFamily="18" charset="0"/>
          </a:endParaRPr>
        </a:p>
      </dsp:txBody>
      <dsp:txXfrm>
        <a:off x="5523113" y="2125053"/>
        <a:ext cx="1982260" cy="796998"/>
      </dsp:txXfrm>
    </dsp:sp>
    <dsp:sp modelId="{6D615792-6419-4AB9-9F12-40B52332E419}">
      <dsp:nvSpPr>
        <dsp:cNvPr id="0" name=""/>
        <dsp:cNvSpPr/>
      </dsp:nvSpPr>
      <dsp:spPr>
        <a:xfrm>
          <a:off x="2808314" y="2676799"/>
          <a:ext cx="3657531" cy="1473355"/>
        </a:xfrm>
        <a:prstGeom prst="ellipse">
          <a:avLst/>
        </a:prstGeom>
        <a:solidFill>
          <a:schemeClr val="accent2">
            <a:lumMod val="75000"/>
            <a:lumOff val="25000"/>
            <a:alpha val="5000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smtClean="0">
              <a:latin typeface="Times New Roman" pitchFamily="18" charset="0"/>
              <a:cs typeface="Times New Roman" pitchFamily="18" charset="0"/>
            </a:rPr>
            <a:t>Μάθημα «Επιχειρηματικότητα»</a:t>
          </a:r>
          <a:endParaRPr lang="el-GR" sz="2000" b="1" kern="1200" dirty="0">
            <a:latin typeface="Times New Roman" pitchFamily="18" charset="0"/>
            <a:cs typeface="Times New Roman" pitchFamily="18" charset="0"/>
          </a:endParaRPr>
        </a:p>
      </dsp:txBody>
      <dsp:txXfrm>
        <a:off x="3343947" y="2892567"/>
        <a:ext cx="2586265" cy="1041819"/>
      </dsp:txXfrm>
    </dsp:sp>
    <dsp:sp modelId="{F14CF75B-B334-4DB8-A8AC-16FB2F7B9E8D}">
      <dsp:nvSpPr>
        <dsp:cNvPr id="0" name=""/>
        <dsp:cNvSpPr/>
      </dsp:nvSpPr>
      <dsp:spPr>
        <a:xfrm>
          <a:off x="792080" y="1887982"/>
          <a:ext cx="3484518" cy="1127124"/>
        </a:xfrm>
        <a:prstGeom prst="ellipse">
          <a:avLst/>
        </a:prstGeom>
        <a:solidFill>
          <a:schemeClr val="accent2">
            <a:lumMod val="75000"/>
            <a:lumOff val="25000"/>
            <a:alpha val="5000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smtClean="0">
              <a:latin typeface="Times New Roman" pitchFamily="18" charset="0"/>
              <a:cs typeface="Times New Roman" pitchFamily="18" charset="0"/>
            </a:rPr>
            <a:t>Θερινό Σχολείο Νεανικής Επιχειρηματικότητας  Χίος</a:t>
          </a:r>
          <a:endParaRPr lang="el-GR" sz="2000" b="1" kern="1200" dirty="0">
            <a:latin typeface="Times New Roman" pitchFamily="18" charset="0"/>
            <a:cs typeface="Times New Roman" pitchFamily="18" charset="0"/>
          </a:endParaRPr>
        </a:p>
      </dsp:txBody>
      <dsp:txXfrm>
        <a:off x="1302376" y="2053045"/>
        <a:ext cx="2463926" cy="796998"/>
      </dsp:txXfrm>
    </dsp:sp>
    <dsp:sp modelId="{5F5E5191-FF04-4A3B-A368-6CC54485BC63}">
      <dsp:nvSpPr>
        <dsp:cNvPr id="0" name=""/>
        <dsp:cNvSpPr/>
      </dsp:nvSpPr>
      <dsp:spPr>
        <a:xfrm>
          <a:off x="557382" y="562289"/>
          <a:ext cx="3273385" cy="1127124"/>
        </a:xfrm>
        <a:prstGeom prst="ellipse">
          <a:avLst/>
        </a:prstGeom>
        <a:solidFill>
          <a:schemeClr val="accent2">
            <a:lumMod val="75000"/>
            <a:lumOff val="25000"/>
            <a:alpha val="5000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kern="1200" dirty="0" smtClean="0">
              <a:latin typeface="Times New Roman" pitchFamily="18" charset="0"/>
              <a:cs typeface="Times New Roman" pitchFamily="18" charset="0"/>
            </a:rPr>
            <a:t>Βραβεία Επιχειρηματικότητας</a:t>
          </a:r>
        </a:p>
        <a:p>
          <a:pPr lvl="0" algn="ctr" defTabSz="800100">
            <a:lnSpc>
              <a:spcPct val="90000"/>
            </a:lnSpc>
            <a:spcBef>
              <a:spcPct val="0"/>
            </a:spcBef>
            <a:spcAft>
              <a:spcPct val="35000"/>
            </a:spcAft>
          </a:pPr>
          <a:endParaRPr lang="el-GR" sz="700" kern="1200" dirty="0"/>
        </a:p>
      </dsp:txBody>
      <dsp:txXfrm>
        <a:off x="1036758" y="727352"/>
        <a:ext cx="2314633" cy="79699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1" y="0"/>
            <a:ext cx="3035871" cy="460844"/>
          </a:xfrm>
          <a:prstGeom prst="rect">
            <a:avLst/>
          </a:prstGeom>
          <a:noFill/>
          <a:ln w="9525">
            <a:noFill/>
            <a:miter lim="800000"/>
            <a:headEnd/>
            <a:tailEnd/>
          </a:ln>
          <a:effectLst/>
        </p:spPr>
        <p:txBody>
          <a:bodyPr vert="horz" wrap="square" lIns="91410" tIns="45705" rIns="91410" bIns="45705" numCol="1" anchor="t" anchorCtr="0" compatLnSpc="1">
            <a:prstTxWarp prst="textNoShape">
              <a:avLst/>
            </a:prstTxWarp>
          </a:bodyPr>
          <a:lstStyle>
            <a:lvl1pPr defTabSz="915482">
              <a:defRPr sz="1200" b="0">
                <a:latin typeface="Arial" charset="0"/>
              </a:defRPr>
            </a:lvl1pPr>
          </a:lstStyle>
          <a:p>
            <a:pPr>
              <a:defRPr/>
            </a:pPr>
            <a:endParaRPr lang="el-GR"/>
          </a:p>
        </p:txBody>
      </p:sp>
      <p:sp>
        <p:nvSpPr>
          <p:cNvPr id="94211" name="Rectangle 3"/>
          <p:cNvSpPr>
            <a:spLocks noGrp="1" noChangeArrowheads="1"/>
          </p:cNvSpPr>
          <p:nvPr>
            <p:ph type="dt" sz="quarter" idx="1"/>
          </p:nvPr>
        </p:nvSpPr>
        <p:spPr bwMode="auto">
          <a:xfrm>
            <a:off x="3972890" y="0"/>
            <a:ext cx="3035871" cy="460844"/>
          </a:xfrm>
          <a:prstGeom prst="rect">
            <a:avLst/>
          </a:prstGeom>
          <a:noFill/>
          <a:ln w="9525">
            <a:noFill/>
            <a:miter lim="800000"/>
            <a:headEnd/>
            <a:tailEnd/>
          </a:ln>
          <a:effectLst/>
        </p:spPr>
        <p:txBody>
          <a:bodyPr vert="horz" wrap="square" lIns="91410" tIns="45705" rIns="91410" bIns="45705" numCol="1" anchor="t" anchorCtr="0" compatLnSpc="1">
            <a:prstTxWarp prst="textNoShape">
              <a:avLst/>
            </a:prstTxWarp>
          </a:bodyPr>
          <a:lstStyle>
            <a:lvl1pPr algn="r" defTabSz="915482">
              <a:defRPr sz="1200" b="0">
                <a:latin typeface="Arial" charset="0"/>
              </a:defRPr>
            </a:lvl1pPr>
          </a:lstStyle>
          <a:p>
            <a:pPr>
              <a:defRPr/>
            </a:pPr>
            <a:endParaRPr lang="el-GR"/>
          </a:p>
        </p:txBody>
      </p:sp>
      <p:sp>
        <p:nvSpPr>
          <p:cNvPr id="94212" name="Rectangle 4"/>
          <p:cNvSpPr>
            <a:spLocks noGrp="1" noChangeArrowheads="1"/>
          </p:cNvSpPr>
          <p:nvPr>
            <p:ph type="ftr" sz="quarter" idx="2"/>
          </p:nvPr>
        </p:nvSpPr>
        <p:spPr bwMode="auto">
          <a:xfrm>
            <a:off x="1" y="8773754"/>
            <a:ext cx="3035871" cy="460844"/>
          </a:xfrm>
          <a:prstGeom prst="rect">
            <a:avLst/>
          </a:prstGeom>
          <a:noFill/>
          <a:ln w="9525">
            <a:noFill/>
            <a:miter lim="800000"/>
            <a:headEnd/>
            <a:tailEnd/>
          </a:ln>
          <a:effectLst/>
        </p:spPr>
        <p:txBody>
          <a:bodyPr vert="horz" wrap="square" lIns="91410" tIns="45705" rIns="91410" bIns="45705" numCol="1" anchor="b" anchorCtr="0" compatLnSpc="1">
            <a:prstTxWarp prst="textNoShape">
              <a:avLst/>
            </a:prstTxWarp>
          </a:bodyPr>
          <a:lstStyle>
            <a:lvl1pPr defTabSz="915482">
              <a:defRPr sz="1200" b="0">
                <a:latin typeface="Arial" charset="0"/>
              </a:defRPr>
            </a:lvl1pPr>
          </a:lstStyle>
          <a:p>
            <a:pPr>
              <a:defRPr/>
            </a:pPr>
            <a:endParaRPr lang="el-GR"/>
          </a:p>
        </p:txBody>
      </p:sp>
      <p:sp>
        <p:nvSpPr>
          <p:cNvPr id="94213" name="Rectangle 5"/>
          <p:cNvSpPr>
            <a:spLocks noGrp="1" noChangeArrowheads="1"/>
          </p:cNvSpPr>
          <p:nvPr>
            <p:ph type="sldNum" sz="quarter" idx="3"/>
          </p:nvPr>
        </p:nvSpPr>
        <p:spPr bwMode="auto">
          <a:xfrm>
            <a:off x="3972890" y="8773754"/>
            <a:ext cx="3035871" cy="460844"/>
          </a:xfrm>
          <a:prstGeom prst="rect">
            <a:avLst/>
          </a:prstGeom>
          <a:noFill/>
          <a:ln w="9525">
            <a:noFill/>
            <a:miter lim="800000"/>
            <a:headEnd/>
            <a:tailEnd/>
          </a:ln>
          <a:effectLst/>
        </p:spPr>
        <p:txBody>
          <a:bodyPr vert="horz" wrap="square" lIns="91410" tIns="45705" rIns="91410" bIns="45705" numCol="1" anchor="b" anchorCtr="0" compatLnSpc="1">
            <a:prstTxWarp prst="textNoShape">
              <a:avLst/>
            </a:prstTxWarp>
          </a:bodyPr>
          <a:lstStyle>
            <a:lvl1pPr algn="r" defTabSz="915482">
              <a:defRPr sz="1200" b="0">
                <a:latin typeface="Arial" charset="0"/>
              </a:defRPr>
            </a:lvl1pPr>
          </a:lstStyle>
          <a:p>
            <a:pPr>
              <a:defRPr/>
            </a:pPr>
            <a:fld id="{EBDFDF09-660A-4159-A86C-78B17F71E4A4}" type="slidenum">
              <a:rPr lang="el-GR"/>
              <a:pPr>
                <a:defRPr/>
              </a:pPr>
              <a:t>‹#›</a:t>
            </a:fld>
            <a:endParaRPr lang="el-GR"/>
          </a:p>
        </p:txBody>
      </p:sp>
    </p:spTree>
    <p:extLst>
      <p:ext uri="{BB962C8B-B14F-4D97-AF65-F5344CB8AC3E}">
        <p14:creationId xmlns:p14="http://schemas.microsoft.com/office/powerpoint/2010/main" val="1188683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1" y="0"/>
            <a:ext cx="3035871" cy="460844"/>
          </a:xfrm>
          <a:prstGeom prst="rect">
            <a:avLst/>
          </a:prstGeom>
          <a:noFill/>
          <a:ln w="9525">
            <a:noFill/>
            <a:miter lim="800000"/>
            <a:headEnd/>
            <a:tailEnd/>
          </a:ln>
          <a:effectLst/>
        </p:spPr>
        <p:txBody>
          <a:bodyPr vert="horz" wrap="square" lIns="91410" tIns="45705" rIns="91410" bIns="45705" numCol="1" anchor="t" anchorCtr="0" compatLnSpc="1">
            <a:prstTxWarp prst="textNoShape">
              <a:avLst/>
            </a:prstTxWarp>
          </a:bodyPr>
          <a:lstStyle>
            <a:lvl1pPr defTabSz="915482">
              <a:defRPr sz="1200" b="0">
                <a:latin typeface="Arial" charset="0"/>
              </a:defRPr>
            </a:lvl1pPr>
          </a:lstStyle>
          <a:p>
            <a:pPr>
              <a:defRPr/>
            </a:pPr>
            <a:endParaRPr lang="el-GR"/>
          </a:p>
        </p:txBody>
      </p:sp>
      <p:sp>
        <p:nvSpPr>
          <p:cNvPr id="73731" name="Rectangle 3"/>
          <p:cNvSpPr>
            <a:spLocks noGrp="1" noChangeArrowheads="1"/>
          </p:cNvSpPr>
          <p:nvPr>
            <p:ph type="dt" idx="1"/>
          </p:nvPr>
        </p:nvSpPr>
        <p:spPr bwMode="auto">
          <a:xfrm>
            <a:off x="3972890" y="0"/>
            <a:ext cx="3035871" cy="460844"/>
          </a:xfrm>
          <a:prstGeom prst="rect">
            <a:avLst/>
          </a:prstGeom>
          <a:noFill/>
          <a:ln w="9525">
            <a:noFill/>
            <a:miter lim="800000"/>
            <a:headEnd/>
            <a:tailEnd/>
          </a:ln>
          <a:effectLst/>
        </p:spPr>
        <p:txBody>
          <a:bodyPr vert="horz" wrap="square" lIns="91410" tIns="45705" rIns="91410" bIns="45705" numCol="1" anchor="t" anchorCtr="0" compatLnSpc="1">
            <a:prstTxWarp prst="textNoShape">
              <a:avLst/>
            </a:prstTxWarp>
          </a:bodyPr>
          <a:lstStyle>
            <a:lvl1pPr algn="r" defTabSz="915482">
              <a:defRPr sz="1200" b="0">
                <a:latin typeface="Arial" charset="0"/>
              </a:defRPr>
            </a:lvl1pPr>
          </a:lstStyle>
          <a:p>
            <a:pPr>
              <a:defRPr/>
            </a:pPr>
            <a:endParaRPr lang="el-GR"/>
          </a:p>
        </p:txBody>
      </p:sp>
      <p:sp>
        <p:nvSpPr>
          <p:cNvPr id="14340" name="Rectangle 4"/>
          <p:cNvSpPr>
            <a:spLocks noGrp="1" noRot="1" noChangeAspect="1" noChangeArrowheads="1" noTextEdit="1"/>
          </p:cNvSpPr>
          <p:nvPr>
            <p:ph type="sldImg" idx="2"/>
          </p:nvPr>
        </p:nvSpPr>
        <p:spPr bwMode="auto">
          <a:xfrm>
            <a:off x="1196975" y="692150"/>
            <a:ext cx="4619625" cy="3463925"/>
          </a:xfrm>
          <a:prstGeom prst="rect">
            <a:avLst/>
          </a:prstGeom>
          <a:noFill/>
          <a:ln w="9525">
            <a:solidFill>
              <a:srgbClr val="000000"/>
            </a:solidFill>
            <a:miter lim="800000"/>
            <a:headEnd/>
            <a:tailEnd/>
          </a:ln>
        </p:spPr>
      </p:sp>
      <p:sp>
        <p:nvSpPr>
          <p:cNvPr id="73733" name="Rectangle 5"/>
          <p:cNvSpPr>
            <a:spLocks noGrp="1" noChangeArrowheads="1"/>
          </p:cNvSpPr>
          <p:nvPr>
            <p:ph type="body" sz="quarter" idx="3"/>
          </p:nvPr>
        </p:nvSpPr>
        <p:spPr bwMode="auto">
          <a:xfrm>
            <a:off x="700713" y="4388356"/>
            <a:ext cx="5608977" cy="4154978"/>
          </a:xfrm>
          <a:prstGeom prst="rect">
            <a:avLst/>
          </a:prstGeom>
          <a:noFill/>
          <a:ln w="9525">
            <a:noFill/>
            <a:miter lim="800000"/>
            <a:headEnd/>
            <a:tailEnd/>
          </a:ln>
          <a:effectLst/>
        </p:spPr>
        <p:txBody>
          <a:bodyPr vert="horz" wrap="square" lIns="91410" tIns="45705" rIns="91410" bIns="45705"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73734" name="Rectangle 6"/>
          <p:cNvSpPr>
            <a:spLocks noGrp="1" noChangeArrowheads="1"/>
          </p:cNvSpPr>
          <p:nvPr>
            <p:ph type="ftr" sz="quarter" idx="4"/>
          </p:nvPr>
        </p:nvSpPr>
        <p:spPr bwMode="auto">
          <a:xfrm>
            <a:off x="1" y="8773754"/>
            <a:ext cx="3035871" cy="460844"/>
          </a:xfrm>
          <a:prstGeom prst="rect">
            <a:avLst/>
          </a:prstGeom>
          <a:noFill/>
          <a:ln w="9525">
            <a:noFill/>
            <a:miter lim="800000"/>
            <a:headEnd/>
            <a:tailEnd/>
          </a:ln>
          <a:effectLst/>
        </p:spPr>
        <p:txBody>
          <a:bodyPr vert="horz" wrap="square" lIns="91410" tIns="45705" rIns="91410" bIns="45705" numCol="1" anchor="b" anchorCtr="0" compatLnSpc="1">
            <a:prstTxWarp prst="textNoShape">
              <a:avLst/>
            </a:prstTxWarp>
          </a:bodyPr>
          <a:lstStyle>
            <a:lvl1pPr defTabSz="915482">
              <a:defRPr sz="1200" b="0">
                <a:latin typeface="Arial" charset="0"/>
              </a:defRPr>
            </a:lvl1pPr>
          </a:lstStyle>
          <a:p>
            <a:pPr>
              <a:defRPr/>
            </a:pPr>
            <a:endParaRPr lang="el-GR"/>
          </a:p>
        </p:txBody>
      </p:sp>
      <p:sp>
        <p:nvSpPr>
          <p:cNvPr id="73735" name="Rectangle 7"/>
          <p:cNvSpPr>
            <a:spLocks noGrp="1" noChangeArrowheads="1"/>
          </p:cNvSpPr>
          <p:nvPr>
            <p:ph type="sldNum" sz="quarter" idx="5"/>
          </p:nvPr>
        </p:nvSpPr>
        <p:spPr bwMode="auto">
          <a:xfrm>
            <a:off x="3972890" y="8773754"/>
            <a:ext cx="3035871" cy="460844"/>
          </a:xfrm>
          <a:prstGeom prst="rect">
            <a:avLst/>
          </a:prstGeom>
          <a:noFill/>
          <a:ln w="9525">
            <a:noFill/>
            <a:miter lim="800000"/>
            <a:headEnd/>
            <a:tailEnd/>
          </a:ln>
          <a:effectLst/>
        </p:spPr>
        <p:txBody>
          <a:bodyPr vert="horz" wrap="square" lIns="91410" tIns="45705" rIns="91410" bIns="45705" numCol="1" anchor="b" anchorCtr="0" compatLnSpc="1">
            <a:prstTxWarp prst="textNoShape">
              <a:avLst/>
            </a:prstTxWarp>
          </a:bodyPr>
          <a:lstStyle>
            <a:lvl1pPr algn="r" defTabSz="915482">
              <a:defRPr sz="1200" b="0">
                <a:latin typeface="Arial" charset="0"/>
              </a:defRPr>
            </a:lvl1pPr>
          </a:lstStyle>
          <a:p>
            <a:pPr>
              <a:defRPr/>
            </a:pPr>
            <a:fld id="{108165CA-0190-4EA4-9268-85BF0D637E40}" type="slidenum">
              <a:rPr lang="el-GR"/>
              <a:pPr>
                <a:defRPr/>
              </a:pPr>
              <a:t>‹#›</a:t>
            </a:fld>
            <a:endParaRPr lang="el-GR"/>
          </a:p>
        </p:txBody>
      </p:sp>
    </p:spTree>
    <p:extLst>
      <p:ext uri="{BB962C8B-B14F-4D97-AF65-F5344CB8AC3E}">
        <p14:creationId xmlns:p14="http://schemas.microsoft.com/office/powerpoint/2010/main" val="21764248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Θέση εικόνας διαφάνειας"/>
          <p:cNvSpPr>
            <a:spLocks noGrp="1" noRot="1" noChangeAspect="1" noTextEdit="1"/>
          </p:cNvSpPr>
          <p:nvPr>
            <p:ph type="sldImg"/>
          </p:nvPr>
        </p:nvSpPr>
        <p:spPr>
          <a:ln/>
        </p:spPr>
      </p:sp>
      <p:sp>
        <p:nvSpPr>
          <p:cNvPr id="17410" name="2 - Θέση σημειώσεων"/>
          <p:cNvSpPr>
            <a:spLocks noGrp="1"/>
          </p:cNvSpPr>
          <p:nvPr>
            <p:ph type="body" idx="1"/>
          </p:nvPr>
        </p:nvSpPr>
        <p:spPr>
          <a:noFill/>
          <a:ln/>
        </p:spPr>
        <p:txBody>
          <a:bodyPr/>
          <a:lstStyle/>
          <a:p>
            <a:pPr eaLnBrk="1" hangingPunct="1"/>
            <a:endParaRPr lang="el-GR" smtClean="0"/>
          </a:p>
        </p:txBody>
      </p:sp>
      <p:sp>
        <p:nvSpPr>
          <p:cNvPr id="17411" name="3 - Θέση αριθμού διαφάνειας"/>
          <p:cNvSpPr>
            <a:spLocks noGrp="1"/>
          </p:cNvSpPr>
          <p:nvPr>
            <p:ph type="sldNum" sz="quarter" idx="5"/>
          </p:nvPr>
        </p:nvSpPr>
        <p:spPr>
          <a:noFill/>
        </p:spPr>
        <p:txBody>
          <a:bodyPr/>
          <a:lstStyle/>
          <a:p>
            <a:pPr defTabSz="912813"/>
            <a:fld id="{FD15EABB-01B4-461D-B02F-64BAFFAD8C83}" type="slidenum">
              <a:rPr lang="el-GR" smtClean="0"/>
              <a:pPr defTabSz="912813"/>
              <a:t>1</a:t>
            </a:fld>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457200" indent="-457200" algn="just">
              <a:buClr>
                <a:schemeClr val="tx2"/>
              </a:buClr>
              <a:buSzPct val="90000"/>
              <a:buFont typeface="+mj-lt"/>
              <a:buNone/>
              <a:defRPr/>
            </a:pPr>
            <a:r>
              <a:rPr lang="el-GR" sz="1000" b="1" dirty="0" smtClean="0"/>
              <a:t>Στόχοι που επιτυγχάνονται μέσω του συστήματος «ΑΤΛΑΣ»</a:t>
            </a:r>
            <a:endParaRPr lang="en-US" sz="1000" b="1" dirty="0" smtClean="0"/>
          </a:p>
          <a:p>
            <a:pPr marL="457200" indent="-457200" algn="just">
              <a:buClr>
                <a:schemeClr val="tx2"/>
              </a:buClr>
              <a:buSzPct val="90000"/>
              <a:buFont typeface="+mj-lt"/>
              <a:buNone/>
              <a:defRPr/>
            </a:pPr>
            <a:endParaRPr lang="en-US" sz="1200" dirty="0" smtClean="0"/>
          </a:p>
          <a:p>
            <a:pPr marL="457200" indent="-457200" algn="just">
              <a:buClr>
                <a:schemeClr val="tx2"/>
              </a:buClr>
              <a:buSzPct val="90000"/>
              <a:buFont typeface="+mj-lt"/>
              <a:buAutoNum type="arabicPeriod"/>
              <a:defRPr/>
            </a:pPr>
            <a:r>
              <a:rPr lang="el-GR" sz="1200" dirty="0" smtClean="0"/>
              <a:t>Αύξηση του αριθμού διαθέσιμων θέσεων πρακτικής άσκησης στους φοιτητές ΑΕΙ</a:t>
            </a:r>
          </a:p>
          <a:p>
            <a:pPr marL="457200" indent="-457200" algn="just">
              <a:buClr>
                <a:schemeClr val="tx2"/>
              </a:buClr>
              <a:buSzPct val="90000"/>
              <a:buFont typeface="+mj-lt"/>
              <a:buAutoNum type="arabicPeriod"/>
              <a:defRPr/>
            </a:pPr>
            <a:r>
              <a:rPr lang="el-GR" sz="1200" dirty="0" smtClean="0"/>
              <a:t>Απλοποίηση της επικοινωνίας των φορέων υποδοχής ΠΑ με τα επιμέρους Ιδρύματα</a:t>
            </a:r>
          </a:p>
          <a:p>
            <a:pPr marL="457200" indent="-457200" algn="just">
              <a:buClr>
                <a:schemeClr val="tx2"/>
              </a:buClr>
              <a:buSzPct val="90000"/>
              <a:buFont typeface="+mj-lt"/>
              <a:buAutoNum type="arabicPeriod"/>
              <a:defRPr/>
            </a:pPr>
            <a:r>
              <a:rPr lang="el-GR" sz="1200" dirty="0" smtClean="0"/>
              <a:t>Άμεση ενημέρωση των Ιδρυμάτων για τις διαθέσιμες θέσεις και δυνατότητα άμεσης δέσμευσής τους</a:t>
            </a:r>
          </a:p>
          <a:p>
            <a:pPr marL="457200" indent="-457200" algn="just">
              <a:buClr>
                <a:schemeClr val="tx2"/>
              </a:buClr>
              <a:buSzPct val="90000"/>
              <a:buFont typeface="+mj-lt"/>
              <a:buAutoNum type="arabicPeriod"/>
              <a:defRPr/>
            </a:pPr>
            <a:r>
              <a:rPr lang="el-GR" sz="1200" dirty="0" smtClean="0"/>
              <a:t>Δημιουργία κεντρικής βάσης διαθέσιμων θέσεων ΠΑ</a:t>
            </a:r>
          </a:p>
          <a:p>
            <a:pPr marL="457200" indent="-457200" algn="just">
              <a:buClr>
                <a:schemeClr val="tx2"/>
              </a:buClr>
              <a:buSzPct val="90000"/>
              <a:buFont typeface="+mj-lt"/>
              <a:buAutoNum type="arabicPeriod"/>
              <a:defRPr/>
            </a:pPr>
            <a:r>
              <a:rPr lang="el-GR" sz="1200" dirty="0" smtClean="0"/>
              <a:t>Άμεσος έλεγχος της ποιότητας κατάρτισης και των γνώσεων που αποκομίζουν οι φοιτητές μέσω υποβολής αξιολόγησης από τους ίδιους και από τα αντίστοιχα όργανα των Ιδρυμάτων</a:t>
            </a:r>
          </a:p>
          <a:p>
            <a:pPr marL="457200" indent="-457200" algn="just">
              <a:buClr>
                <a:schemeClr val="tx2"/>
              </a:buClr>
              <a:buSzPct val="90000"/>
              <a:buFont typeface="+mj-lt"/>
              <a:buAutoNum type="arabicPeriod"/>
              <a:defRPr/>
            </a:pPr>
            <a:r>
              <a:rPr lang="el-GR" sz="1200" dirty="0" smtClean="0"/>
              <a:t>Περιορισμός της γραφειοκρατίας που συνοδεύει την εκτέλεση πρακτικής άσκησης</a:t>
            </a:r>
          </a:p>
          <a:p>
            <a:endParaRPr lang="el-GR" dirty="0"/>
          </a:p>
        </p:txBody>
      </p:sp>
      <p:sp>
        <p:nvSpPr>
          <p:cNvPr id="4" name="3 - Θέση αριθμού διαφάνειας"/>
          <p:cNvSpPr>
            <a:spLocks noGrp="1"/>
          </p:cNvSpPr>
          <p:nvPr>
            <p:ph type="sldNum" sz="quarter" idx="10"/>
          </p:nvPr>
        </p:nvSpPr>
        <p:spPr/>
        <p:txBody>
          <a:bodyPr/>
          <a:lstStyle/>
          <a:p>
            <a:pPr>
              <a:defRPr/>
            </a:pPr>
            <a:fld id="{D7970EA2-2892-4DED-9D80-471331C18D33}" type="slidenum">
              <a:rPr lang="el-GR" smtClean="0"/>
              <a:pPr>
                <a:defRPr/>
              </a:pPr>
              <a:t>25</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Θέση εικόνας διαφάνειας"/>
          <p:cNvSpPr>
            <a:spLocks noGrp="1" noRot="1" noChangeAspect="1" noTextEdit="1"/>
          </p:cNvSpPr>
          <p:nvPr>
            <p:ph type="sldImg"/>
          </p:nvPr>
        </p:nvSpPr>
        <p:spPr>
          <a:ln/>
        </p:spPr>
      </p:sp>
      <p:sp>
        <p:nvSpPr>
          <p:cNvPr id="25603" name="2 - Θέση σημειώσεων"/>
          <p:cNvSpPr>
            <a:spLocks noGrp="1"/>
          </p:cNvSpPr>
          <p:nvPr>
            <p:ph type="body" idx="1"/>
          </p:nvPr>
        </p:nvSpPr>
        <p:spPr>
          <a:noFill/>
          <a:ln/>
        </p:spPr>
        <p:txBody>
          <a:bodyPr/>
          <a:lstStyle/>
          <a:p>
            <a:pPr eaLnBrk="1" hangingPunct="1"/>
            <a:endParaRPr lang="el-GR" smtClean="0"/>
          </a:p>
        </p:txBody>
      </p:sp>
      <p:sp>
        <p:nvSpPr>
          <p:cNvPr id="23556" name="3 - Θέση αριθμού διαφάνειας"/>
          <p:cNvSpPr>
            <a:spLocks noGrp="1"/>
          </p:cNvSpPr>
          <p:nvPr>
            <p:ph type="sldNum" sz="quarter" idx="5"/>
          </p:nvPr>
        </p:nvSpPr>
        <p:spPr/>
        <p:txBody>
          <a:bodyPr/>
          <a:lstStyle/>
          <a:p>
            <a:pPr defTabSz="912813">
              <a:defRPr/>
            </a:pPr>
            <a:fld id="{0CC52B63-A8B8-43A8-9B28-3981E41A51E2}" type="slidenum">
              <a:rPr lang="el-GR" smtClean="0"/>
              <a:pPr defTabSz="912813">
                <a:defRPr/>
              </a:pPr>
              <a:t>28</a:t>
            </a:fld>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200" kern="1200" dirty="0">
              <a:solidFill>
                <a:schemeClr val="tx1"/>
              </a:solidFill>
              <a:latin typeface="Arial" charset="0"/>
              <a:ea typeface="+mn-ea"/>
              <a:cs typeface="+mn-cs"/>
            </a:endParaRPr>
          </a:p>
        </p:txBody>
      </p:sp>
      <p:sp>
        <p:nvSpPr>
          <p:cNvPr id="4" name="3 - Θέση αριθμού διαφάνειας"/>
          <p:cNvSpPr>
            <a:spLocks noGrp="1"/>
          </p:cNvSpPr>
          <p:nvPr>
            <p:ph type="sldNum" sz="quarter" idx="10"/>
          </p:nvPr>
        </p:nvSpPr>
        <p:spPr/>
        <p:txBody>
          <a:bodyPr/>
          <a:lstStyle/>
          <a:p>
            <a:pPr>
              <a:defRPr/>
            </a:pPr>
            <a:fld id="{D7970EA2-2892-4DED-9D80-471331C18D33}" type="slidenum">
              <a:rPr lang="el-GR" smtClean="0"/>
              <a:pPr>
                <a:defRPr/>
              </a:pPr>
              <a:t>29</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BUSINESS RECOVERY IN TIMES OF TURBULENCE</a:t>
            </a:r>
            <a:endParaRPr lang="el-GR"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a:t>
            </a:r>
            <a:endParaRPr lang="el-GR"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PAN – EUROPEAN INTRODUCTION OF A NEW PRODUCT</a:t>
            </a:r>
            <a:endParaRPr lang="el-GR" sz="1200" kern="1200" dirty="0">
              <a:solidFill>
                <a:schemeClr val="tx1"/>
              </a:solidFill>
              <a:latin typeface="Arial" charset="0"/>
              <a:ea typeface="+mn-ea"/>
              <a:cs typeface="+mn-cs"/>
            </a:endParaRPr>
          </a:p>
        </p:txBody>
      </p:sp>
      <p:sp>
        <p:nvSpPr>
          <p:cNvPr id="4" name="3 - Θέση αριθμού διαφάνειας"/>
          <p:cNvSpPr>
            <a:spLocks noGrp="1"/>
          </p:cNvSpPr>
          <p:nvPr>
            <p:ph type="sldNum" sz="quarter" idx="10"/>
          </p:nvPr>
        </p:nvSpPr>
        <p:spPr/>
        <p:txBody>
          <a:bodyPr/>
          <a:lstStyle/>
          <a:p>
            <a:pPr>
              <a:defRPr/>
            </a:pPr>
            <a:fld id="{D7970EA2-2892-4DED-9D80-471331C18D33}" type="slidenum">
              <a:rPr lang="el-GR" smtClean="0"/>
              <a:pPr>
                <a:defRPr/>
              </a:pPr>
              <a:t>30</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Arial" charset="0"/>
                <a:ea typeface="+mn-ea"/>
                <a:cs typeface="+mn-cs"/>
              </a:rPr>
              <a:t>Η ΚΑΘΗΜΕΡΙΝΟΤΗΤΑ ΤΗΣ ΔΙΑΧΕΙΡΙΣΗΣ ΤΟΥ ΑΝΘΡΩΠΙΝΟΥ ΔΥΝΑΜΙΚΟΥ ΣΕ ΜΙΚΡΟΜΕΣΑΙΕΣ ΕΛΛΗΝΙΚΕΣ ΕΠΙΧΕΙΡΗΣΕΙΣ </a:t>
            </a:r>
            <a:endParaRPr lang="el-GR" dirty="0"/>
          </a:p>
        </p:txBody>
      </p:sp>
      <p:sp>
        <p:nvSpPr>
          <p:cNvPr id="4" name="3 - Θέση αριθμού διαφάνειας"/>
          <p:cNvSpPr>
            <a:spLocks noGrp="1"/>
          </p:cNvSpPr>
          <p:nvPr>
            <p:ph type="sldNum" sz="quarter" idx="10"/>
          </p:nvPr>
        </p:nvSpPr>
        <p:spPr/>
        <p:txBody>
          <a:bodyPr/>
          <a:lstStyle/>
          <a:p>
            <a:pPr>
              <a:defRPr/>
            </a:pPr>
            <a:fld id="{D7970EA2-2892-4DED-9D80-471331C18D33}" type="slidenum">
              <a:rPr lang="el-GR" smtClean="0"/>
              <a:pPr>
                <a:defRPr/>
              </a:pPr>
              <a:t>31</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Θέση εικόνας διαφάνειας"/>
          <p:cNvSpPr>
            <a:spLocks noGrp="1" noRot="1" noChangeAspect="1" noTextEdit="1"/>
          </p:cNvSpPr>
          <p:nvPr>
            <p:ph type="sldImg"/>
          </p:nvPr>
        </p:nvSpPr>
        <p:spPr>
          <a:ln/>
        </p:spPr>
      </p:sp>
      <p:sp>
        <p:nvSpPr>
          <p:cNvPr id="25603" name="2 - Θέση σημειώσεων"/>
          <p:cNvSpPr>
            <a:spLocks noGrp="1"/>
          </p:cNvSpPr>
          <p:nvPr>
            <p:ph type="body" idx="1"/>
          </p:nvPr>
        </p:nvSpPr>
        <p:spPr>
          <a:noFill/>
          <a:ln/>
        </p:spPr>
        <p:txBody>
          <a:bodyPr/>
          <a:lstStyle/>
          <a:p>
            <a:pPr eaLnBrk="1" hangingPunct="1"/>
            <a:endParaRPr lang="el-GR" smtClean="0"/>
          </a:p>
        </p:txBody>
      </p:sp>
      <p:sp>
        <p:nvSpPr>
          <p:cNvPr id="23556" name="3 - Θέση αριθμού διαφάνειας"/>
          <p:cNvSpPr>
            <a:spLocks noGrp="1"/>
          </p:cNvSpPr>
          <p:nvPr>
            <p:ph type="sldNum" sz="quarter" idx="5"/>
          </p:nvPr>
        </p:nvSpPr>
        <p:spPr/>
        <p:txBody>
          <a:bodyPr/>
          <a:lstStyle/>
          <a:p>
            <a:pPr defTabSz="912813">
              <a:defRPr/>
            </a:pPr>
            <a:fld id="{0CC52B63-A8B8-43A8-9B28-3981E41A51E2}" type="slidenum">
              <a:rPr lang="el-GR" smtClean="0"/>
              <a:pPr defTabSz="912813">
                <a:defRPr/>
              </a:pPr>
              <a:t>33</a:t>
            </a:fld>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Θέση εικόνας διαφάνειας"/>
          <p:cNvSpPr>
            <a:spLocks noGrp="1" noRot="1" noChangeAspect="1" noTextEdit="1"/>
          </p:cNvSpPr>
          <p:nvPr>
            <p:ph type="sldImg"/>
          </p:nvPr>
        </p:nvSpPr>
        <p:spPr>
          <a:ln/>
        </p:spPr>
      </p:sp>
      <p:sp>
        <p:nvSpPr>
          <p:cNvPr id="17410" name="2 - Θέση σημειώσεων"/>
          <p:cNvSpPr>
            <a:spLocks noGrp="1"/>
          </p:cNvSpPr>
          <p:nvPr>
            <p:ph type="body" idx="1"/>
          </p:nvPr>
        </p:nvSpPr>
        <p:spPr>
          <a:noFill/>
          <a:ln/>
        </p:spPr>
        <p:txBody>
          <a:bodyPr/>
          <a:lstStyle/>
          <a:p>
            <a:pPr eaLnBrk="1" hangingPunct="1"/>
            <a:endParaRPr lang="el-GR" smtClean="0"/>
          </a:p>
        </p:txBody>
      </p:sp>
      <p:sp>
        <p:nvSpPr>
          <p:cNvPr id="17411" name="3 - Θέση αριθμού διαφάνειας"/>
          <p:cNvSpPr>
            <a:spLocks noGrp="1"/>
          </p:cNvSpPr>
          <p:nvPr>
            <p:ph type="sldNum" sz="quarter" idx="5"/>
          </p:nvPr>
        </p:nvSpPr>
        <p:spPr>
          <a:noFill/>
        </p:spPr>
        <p:txBody>
          <a:bodyPr/>
          <a:lstStyle/>
          <a:p>
            <a:pPr defTabSz="912813"/>
            <a:fld id="{FD15EABB-01B4-461D-B02F-64BAFFAD8C83}" type="slidenum">
              <a:rPr lang="el-GR" smtClean="0"/>
              <a:pPr defTabSz="912813"/>
              <a:t>4</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Θέση εικόνας διαφάνειας"/>
          <p:cNvSpPr>
            <a:spLocks noGrp="1" noRot="1" noChangeAspect="1" noTextEdit="1"/>
          </p:cNvSpPr>
          <p:nvPr>
            <p:ph type="sldImg"/>
          </p:nvPr>
        </p:nvSpPr>
        <p:spPr>
          <a:ln/>
        </p:spPr>
      </p:sp>
      <p:sp>
        <p:nvSpPr>
          <p:cNvPr id="25603" name="2 - Θέση σημειώσεων"/>
          <p:cNvSpPr>
            <a:spLocks noGrp="1"/>
          </p:cNvSpPr>
          <p:nvPr>
            <p:ph type="body" idx="1"/>
          </p:nvPr>
        </p:nvSpPr>
        <p:spPr>
          <a:noFill/>
          <a:ln/>
        </p:spPr>
        <p:txBody>
          <a:bodyPr/>
          <a:lstStyle/>
          <a:p>
            <a:pPr eaLnBrk="1" hangingPunct="1"/>
            <a:endParaRPr lang="el-GR" smtClean="0"/>
          </a:p>
        </p:txBody>
      </p:sp>
      <p:sp>
        <p:nvSpPr>
          <p:cNvPr id="23556" name="3 - Θέση αριθμού διαφάνειας"/>
          <p:cNvSpPr>
            <a:spLocks noGrp="1"/>
          </p:cNvSpPr>
          <p:nvPr>
            <p:ph type="sldNum" sz="quarter" idx="5"/>
          </p:nvPr>
        </p:nvSpPr>
        <p:spPr/>
        <p:txBody>
          <a:bodyPr/>
          <a:lstStyle/>
          <a:p>
            <a:pPr defTabSz="912813">
              <a:defRPr/>
            </a:pPr>
            <a:fld id="{0CC52B63-A8B8-43A8-9B28-3981E41A51E2}" type="slidenum">
              <a:rPr lang="el-GR" smtClean="0"/>
              <a:pPr defTabSz="912813">
                <a:defRPr/>
              </a:pPr>
              <a:t>6</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Θέση εικόνας διαφάνειας"/>
          <p:cNvSpPr>
            <a:spLocks noGrp="1" noRot="1" noChangeAspect="1" noTextEdit="1"/>
          </p:cNvSpPr>
          <p:nvPr>
            <p:ph type="sldImg"/>
          </p:nvPr>
        </p:nvSpPr>
        <p:spPr>
          <a:ln/>
        </p:spPr>
      </p:sp>
      <p:sp>
        <p:nvSpPr>
          <p:cNvPr id="26627" name="2 - Θέση σημειώσεων"/>
          <p:cNvSpPr>
            <a:spLocks noGrp="1"/>
          </p:cNvSpPr>
          <p:nvPr>
            <p:ph type="body" idx="1"/>
          </p:nvPr>
        </p:nvSpPr>
        <p:spPr>
          <a:noFill/>
          <a:ln/>
        </p:spPr>
        <p:txBody>
          <a:bodyPr/>
          <a:lstStyle/>
          <a:p>
            <a:pPr eaLnBrk="1" hangingPunct="1"/>
            <a:endParaRPr lang="el-GR" smtClean="0"/>
          </a:p>
        </p:txBody>
      </p:sp>
      <p:sp>
        <p:nvSpPr>
          <p:cNvPr id="24580" name="3 - Θέση αριθμού διαφάνειας"/>
          <p:cNvSpPr>
            <a:spLocks noGrp="1"/>
          </p:cNvSpPr>
          <p:nvPr>
            <p:ph type="sldNum" sz="quarter" idx="5"/>
          </p:nvPr>
        </p:nvSpPr>
        <p:spPr/>
        <p:txBody>
          <a:bodyPr/>
          <a:lstStyle/>
          <a:p>
            <a:pPr defTabSz="912813">
              <a:defRPr/>
            </a:pPr>
            <a:fld id="{4F58C3C1-3581-4403-A14D-8FE3424219CB}" type="slidenum">
              <a:rPr lang="el-GR" smtClean="0"/>
              <a:pPr defTabSz="912813">
                <a:defRPr/>
              </a:pPr>
              <a:t>7</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Θέση εικόνας διαφάνειας"/>
          <p:cNvSpPr>
            <a:spLocks noGrp="1" noRot="1" noChangeAspect="1" noTextEdit="1"/>
          </p:cNvSpPr>
          <p:nvPr>
            <p:ph type="sldImg"/>
          </p:nvPr>
        </p:nvSpPr>
        <p:spPr>
          <a:ln/>
        </p:spPr>
      </p:sp>
      <p:sp>
        <p:nvSpPr>
          <p:cNvPr id="27651" name="2 - Θέση σημειώσεων"/>
          <p:cNvSpPr>
            <a:spLocks noGrp="1"/>
          </p:cNvSpPr>
          <p:nvPr>
            <p:ph type="body" idx="1"/>
          </p:nvPr>
        </p:nvSpPr>
        <p:spPr>
          <a:noFill/>
          <a:ln/>
        </p:spPr>
        <p:txBody>
          <a:bodyPr/>
          <a:lstStyle/>
          <a:p>
            <a:pPr eaLnBrk="1" hangingPunct="1"/>
            <a:endParaRPr lang="el-GR" smtClean="0"/>
          </a:p>
        </p:txBody>
      </p:sp>
      <p:sp>
        <p:nvSpPr>
          <p:cNvPr id="25604" name="3 - Θέση αριθμού διαφάνειας"/>
          <p:cNvSpPr>
            <a:spLocks noGrp="1"/>
          </p:cNvSpPr>
          <p:nvPr>
            <p:ph type="sldNum" sz="quarter" idx="5"/>
          </p:nvPr>
        </p:nvSpPr>
        <p:spPr/>
        <p:txBody>
          <a:bodyPr/>
          <a:lstStyle/>
          <a:p>
            <a:pPr defTabSz="912813">
              <a:defRPr/>
            </a:pPr>
            <a:fld id="{CC9AA7C0-1E3C-4EE0-9E4F-A75572FEAACD}" type="slidenum">
              <a:rPr lang="el-GR" smtClean="0"/>
              <a:pPr defTabSz="912813">
                <a:defRPr/>
              </a:pPr>
              <a:t>8</a:t>
            </a:fld>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Arial" pitchFamily="34" charset="0"/>
              <a:buChar char="•"/>
            </a:pPr>
            <a:r>
              <a:rPr lang="el-GR" dirty="0" smtClean="0"/>
              <a:t> ΕΠΕΑΕΚ</a:t>
            </a:r>
            <a:r>
              <a:rPr lang="el-GR" baseline="0" dirty="0" smtClean="0"/>
              <a:t>: Επιχειρησιακό Πρόγραμμα Εκπαίδευσης και Αρχικής Επαγγελματικής Κατάρτισης</a:t>
            </a:r>
          </a:p>
          <a:p>
            <a:pPr>
              <a:buFont typeface="Arial" pitchFamily="34" charset="0"/>
              <a:buChar char="•"/>
            </a:pPr>
            <a:r>
              <a:rPr lang="el-GR" baseline="0" dirty="0" smtClean="0"/>
              <a:t> ΕΣΠΑ    : Εθνικό Στρατηγικό Πλαίσιο Αναφοράς</a:t>
            </a:r>
            <a:endParaRPr lang="el-GR" dirty="0"/>
          </a:p>
        </p:txBody>
      </p:sp>
      <p:sp>
        <p:nvSpPr>
          <p:cNvPr id="4" name="3 - Θέση αριθμού διαφάνειας"/>
          <p:cNvSpPr>
            <a:spLocks noGrp="1"/>
          </p:cNvSpPr>
          <p:nvPr>
            <p:ph type="sldNum" sz="quarter" idx="10"/>
          </p:nvPr>
        </p:nvSpPr>
        <p:spPr/>
        <p:txBody>
          <a:bodyPr/>
          <a:lstStyle/>
          <a:p>
            <a:pPr>
              <a:defRPr/>
            </a:pPr>
            <a:fld id="{D7970EA2-2892-4DED-9D80-471331C18D33}" type="slidenum">
              <a:rPr lang="el-GR" smtClean="0"/>
              <a:pPr>
                <a:defRPr/>
              </a:pPr>
              <a:t>11</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Θέση εικόνας διαφάνειας"/>
          <p:cNvSpPr>
            <a:spLocks noGrp="1" noRot="1" noChangeAspect="1" noTextEdit="1"/>
          </p:cNvSpPr>
          <p:nvPr>
            <p:ph type="sldImg"/>
          </p:nvPr>
        </p:nvSpPr>
        <p:spPr>
          <a:ln/>
        </p:spPr>
      </p:sp>
      <p:sp>
        <p:nvSpPr>
          <p:cNvPr id="28675" name="2 - Θέση σημειώσεων"/>
          <p:cNvSpPr>
            <a:spLocks noGrp="1"/>
          </p:cNvSpPr>
          <p:nvPr>
            <p:ph type="body" idx="1"/>
          </p:nvPr>
        </p:nvSpPr>
        <p:spPr>
          <a:noFill/>
          <a:ln/>
        </p:spPr>
        <p:txBody>
          <a:bodyPr/>
          <a:lstStyle/>
          <a:p>
            <a:pPr eaLnBrk="1" hangingPunct="1"/>
            <a:endParaRPr lang="el-GR" smtClean="0"/>
          </a:p>
        </p:txBody>
      </p:sp>
      <p:sp>
        <p:nvSpPr>
          <p:cNvPr id="26628" name="3 - Θέση αριθμού διαφάνειας"/>
          <p:cNvSpPr>
            <a:spLocks noGrp="1"/>
          </p:cNvSpPr>
          <p:nvPr>
            <p:ph type="sldNum" sz="quarter" idx="5"/>
          </p:nvPr>
        </p:nvSpPr>
        <p:spPr/>
        <p:txBody>
          <a:bodyPr/>
          <a:lstStyle/>
          <a:p>
            <a:pPr defTabSz="912813">
              <a:defRPr/>
            </a:pPr>
            <a:fld id="{03F7ACDB-B64E-4203-BB61-751F2742F091}" type="slidenum">
              <a:rPr lang="el-GR" smtClean="0"/>
              <a:pPr defTabSz="912813">
                <a:defRPr/>
              </a:pPr>
              <a:t>12</a:t>
            </a:fld>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Θέση εικόνας διαφάνειας"/>
          <p:cNvSpPr>
            <a:spLocks noGrp="1" noRot="1" noChangeAspect="1" noTextEdit="1"/>
          </p:cNvSpPr>
          <p:nvPr>
            <p:ph type="sldImg"/>
          </p:nvPr>
        </p:nvSpPr>
        <p:spPr>
          <a:ln/>
        </p:spPr>
      </p:sp>
      <p:sp>
        <p:nvSpPr>
          <p:cNvPr id="29699" name="2 - Θέση σημειώσεων"/>
          <p:cNvSpPr>
            <a:spLocks noGrp="1"/>
          </p:cNvSpPr>
          <p:nvPr>
            <p:ph type="body" idx="1"/>
          </p:nvPr>
        </p:nvSpPr>
        <p:spPr>
          <a:noFill/>
          <a:ln/>
        </p:spPr>
        <p:txBody>
          <a:bodyPr/>
          <a:lstStyle/>
          <a:p>
            <a:r>
              <a:rPr lang="el-GR" dirty="0" smtClean="0"/>
              <a:t>Να αναφερθούμε στο Νόμο των </a:t>
            </a:r>
            <a:r>
              <a:rPr lang="el-GR" dirty="0" err="1" smtClean="0"/>
              <a:t>τριτέκνων</a:t>
            </a:r>
            <a:r>
              <a:rPr lang="el-GR" dirty="0" smtClean="0"/>
              <a:t> που οφείλεται </a:t>
            </a:r>
            <a:r>
              <a:rPr lang="el-GR" smtClean="0"/>
              <a:t>και για </a:t>
            </a:r>
            <a:r>
              <a:rPr lang="el-GR" dirty="0" smtClean="0"/>
              <a:t>το μειωμένο αριθμό ασκουμένων</a:t>
            </a:r>
          </a:p>
        </p:txBody>
      </p:sp>
      <p:sp>
        <p:nvSpPr>
          <p:cNvPr id="27652" name="3 - Θέση αριθμού διαφάνειας"/>
          <p:cNvSpPr>
            <a:spLocks noGrp="1"/>
          </p:cNvSpPr>
          <p:nvPr>
            <p:ph type="sldNum" sz="quarter" idx="5"/>
          </p:nvPr>
        </p:nvSpPr>
        <p:spPr/>
        <p:txBody>
          <a:bodyPr/>
          <a:lstStyle/>
          <a:p>
            <a:pPr defTabSz="914400">
              <a:defRPr/>
            </a:pPr>
            <a:fld id="{6C08EB5B-724F-4210-B322-A79499C8A890}" type="slidenum">
              <a:rPr lang="el-GR" smtClean="0"/>
              <a:pPr defTabSz="914400">
                <a:defRPr/>
              </a:pPr>
              <a:t>16</a:t>
            </a:fld>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Θέση εικόνας διαφάνειας"/>
          <p:cNvSpPr>
            <a:spLocks noGrp="1" noRot="1" noChangeAspect="1" noTextEdit="1"/>
          </p:cNvSpPr>
          <p:nvPr>
            <p:ph type="sldImg"/>
          </p:nvPr>
        </p:nvSpPr>
        <p:spPr>
          <a:ln/>
        </p:spPr>
      </p:sp>
      <p:sp>
        <p:nvSpPr>
          <p:cNvPr id="30723" name="2 - Θέση σημειώσεων"/>
          <p:cNvSpPr>
            <a:spLocks noGrp="1"/>
          </p:cNvSpPr>
          <p:nvPr>
            <p:ph type="body" idx="1"/>
          </p:nvPr>
        </p:nvSpPr>
        <p:spPr>
          <a:noFill/>
          <a:ln/>
        </p:spPr>
        <p:txBody>
          <a:bodyPr/>
          <a:lstStyle/>
          <a:p>
            <a:r>
              <a:rPr lang="el-GR" smtClean="0"/>
              <a:t>Να αναφερθούμε στην αύξηση του αριθμού των εισακτέων, που προκάλεσε και αύξηση του αριθμού ασκουμένων</a:t>
            </a:r>
          </a:p>
        </p:txBody>
      </p:sp>
      <p:sp>
        <p:nvSpPr>
          <p:cNvPr id="28676" name="3 - Θέση αριθμού διαφάνειας"/>
          <p:cNvSpPr>
            <a:spLocks noGrp="1"/>
          </p:cNvSpPr>
          <p:nvPr>
            <p:ph type="sldNum" sz="quarter" idx="5"/>
          </p:nvPr>
        </p:nvSpPr>
        <p:spPr/>
        <p:txBody>
          <a:bodyPr/>
          <a:lstStyle/>
          <a:p>
            <a:pPr defTabSz="914400">
              <a:defRPr/>
            </a:pPr>
            <a:fld id="{061497B8-CA06-49E8-9720-1295AA7B8920}" type="slidenum">
              <a:rPr lang="el-GR" smtClean="0"/>
              <a:pPr defTabSz="914400">
                <a:defRPr/>
              </a:pPr>
              <a:t>17</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defRPr/>
            </a:pPr>
            <a:endParaRPr lang="el-GR" sz="2400">
              <a:latin typeface="Times New Roman"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defRPr/>
            </a:pPr>
            <a:endParaRPr lang="el-GR" sz="2400">
              <a:latin typeface="Times New Roman"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defRPr/>
            </a:pPr>
            <a:endParaRPr lang="el-GR">
              <a:latin typeface="Arial" charset="0"/>
            </a:endParaRPr>
          </a:p>
        </p:txBody>
      </p:sp>
      <p:sp>
        <p:nvSpPr>
          <p:cNvPr id="66565" name="Rectangle 5"/>
          <p:cNvSpPr>
            <a:spLocks noGrp="1" noChangeArrowheads="1"/>
          </p:cNvSpPr>
          <p:nvPr>
            <p:ph type="ctrTitle"/>
          </p:nvPr>
        </p:nvSpPr>
        <p:spPr>
          <a:xfrm>
            <a:off x="685800" y="857250"/>
            <a:ext cx="7772400" cy="2266950"/>
          </a:xfrm>
        </p:spPr>
        <p:txBody>
          <a:bodyPr anchor="ctr" anchorCtr="1"/>
          <a:lstStyle>
            <a:lvl1pPr algn="ctr">
              <a:defRPr sz="3600" i="1"/>
            </a:lvl1pPr>
          </a:lstStyle>
          <a:p>
            <a:r>
              <a:rPr lang="el-GR"/>
              <a:t>Κάντε κλικ για επεξεργασία του τίτλου</a:t>
            </a:r>
          </a:p>
        </p:txBody>
      </p:sp>
      <p:sp>
        <p:nvSpPr>
          <p:cNvPr id="66566"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1900"/>
            </a:lvl1pPr>
          </a:lstStyle>
          <a:p>
            <a:r>
              <a:rPr lang="el-GR"/>
              <a:t>Κάντε κλικ για να επεξεργαστείτε τον υπότιτλο του υποδείγματος</a:t>
            </a:r>
          </a:p>
        </p:txBody>
      </p:sp>
      <p:sp>
        <p:nvSpPr>
          <p:cNvPr id="7" name="Rectangle 7"/>
          <p:cNvSpPr>
            <a:spLocks noGrp="1" noChangeArrowheads="1"/>
          </p:cNvSpPr>
          <p:nvPr>
            <p:ph type="dt" sz="half" idx="10"/>
          </p:nvPr>
        </p:nvSpPr>
        <p:spPr/>
        <p:txBody>
          <a:bodyPr/>
          <a:lstStyle>
            <a:lvl1pPr>
              <a:defRPr/>
            </a:lvl1pPr>
          </a:lstStyle>
          <a:p>
            <a:pPr>
              <a:defRPr/>
            </a:pPr>
            <a:endParaRPr lang="el-GR"/>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r>
              <a:rPr lang="el-GR" smtClean="0"/>
              <a:t>Τμήμα Διοίκησης Επιχειρήσεων</a:t>
            </a:r>
            <a:endParaRPr lang="el-GR"/>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747A5C10-5CB1-48BD-9F2C-A8B248267BCD}"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F36F848-E1B9-41CC-BBF2-683D511BC76A}"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27800" y="333375"/>
            <a:ext cx="1924050" cy="575945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755650" y="333375"/>
            <a:ext cx="5619750" cy="575945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B0DEF195-2946-4121-99D9-B13113C7EC7D}"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8380442E-37A4-4FFA-AD97-F1CCA2660F65}"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25414D96-5197-4AAB-AF13-193CDE5C9C30}"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755650" y="1916113"/>
            <a:ext cx="37719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79950" y="1916113"/>
            <a:ext cx="37719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6099E23-EF05-481A-9C5E-33496B66FBF0}"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774B8559-B0D2-4CA0-820D-5AF8C8E9503E}"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13D89E85-01EA-48CF-8F5A-16B6239F1003}"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9A5B9DB5-78BC-4071-A7F1-241523D44E43}"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6B4DF823-CB44-42AF-AA7F-08234F5B3B8E}"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B36C1B13-6613-4948-8E71-C8356C2E71CE}"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650" y="333375"/>
            <a:ext cx="7696200" cy="863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l-GR" smtClean="0"/>
              <a:t>Κάντε κλικ για επεξεργασία του τίτλου</a:t>
            </a:r>
          </a:p>
        </p:txBody>
      </p:sp>
      <p:sp>
        <p:nvSpPr>
          <p:cNvPr id="1027" name="Rectangle 3"/>
          <p:cNvSpPr>
            <a:spLocks noGrp="1" noChangeArrowheads="1"/>
          </p:cNvSpPr>
          <p:nvPr>
            <p:ph type="body" idx="1"/>
          </p:nvPr>
        </p:nvSpPr>
        <p:spPr bwMode="auto">
          <a:xfrm>
            <a:off x="755650" y="1916113"/>
            <a:ext cx="7696200" cy="4176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5540"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el-GR"/>
          </a:p>
        </p:txBody>
      </p:sp>
      <p:sp>
        <p:nvSpPr>
          <p:cNvPr id="65541"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r>
              <a:rPr lang="el-GR" smtClean="0"/>
              <a:t>Τμήμα Διοίκησης Επιχειρήσεων</a:t>
            </a:r>
            <a:endParaRPr lang="el-GR"/>
          </a:p>
        </p:txBody>
      </p:sp>
      <p:sp>
        <p:nvSpPr>
          <p:cNvPr id="65542"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fld id="{CD217DEE-F51D-4C4E-B111-9B85317456BE}" type="slidenum">
              <a:rPr lang="el-GR"/>
              <a:pPr>
                <a:defRPr/>
              </a:pPr>
              <a:t>‹#›</a:t>
            </a:fld>
            <a:endParaRPr lang="el-GR"/>
          </a:p>
        </p:txBody>
      </p:sp>
      <p:sp>
        <p:nvSpPr>
          <p:cNvPr id="65544" name="AutoShape 8"/>
          <p:cNvSpPr>
            <a:spLocks noChangeArrowheads="1"/>
          </p:cNvSpPr>
          <p:nvPr userDrawn="1"/>
        </p:nvSpPr>
        <p:spPr bwMode="auto">
          <a:xfrm>
            <a:off x="179388" y="188913"/>
            <a:ext cx="8823325" cy="6096000"/>
          </a:xfrm>
          <a:prstGeom prst="roundRect">
            <a:avLst>
              <a:gd name="adj" fmla="val 11046"/>
            </a:avLst>
          </a:prstGeom>
          <a:noFill/>
          <a:ln w="28575">
            <a:solidFill>
              <a:schemeClr val="folHlink"/>
            </a:solidFill>
            <a:round/>
            <a:headEnd/>
            <a:tailEnd/>
          </a:ln>
          <a:effectLst/>
        </p:spPr>
        <p:txBody>
          <a:bodyPr wrap="none" anchor="ctr"/>
          <a:lstStyle/>
          <a:p>
            <a:pPr algn="ctr">
              <a:defRPr/>
            </a:pPr>
            <a:endParaRPr lang="el-GR" sz="2400">
              <a:latin typeface="Times New Roman" pitchFamily="18" charset="0"/>
            </a:endParaRPr>
          </a:p>
        </p:txBody>
      </p:sp>
      <p:sp>
        <p:nvSpPr>
          <p:cNvPr id="65545" name="Line 9"/>
          <p:cNvSpPr>
            <a:spLocks noChangeShapeType="1"/>
          </p:cNvSpPr>
          <p:nvPr userDrawn="1"/>
        </p:nvSpPr>
        <p:spPr bwMode="auto">
          <a:xfrm>
            <a:off x="755650" y="1341438"/>
            <a:ext cx="7696200" cy="0"/>
          </a:xfrm>
          <a:prstGeom prst="line">
            <a:avLst/>
          </a:prstGeom>
          <a:noFill/>
          <a:ln w="38100">
            <a:solidFill>
              <a:schemeClr val="folHlink"/>
            </a:solidFill>
            <a:round/>
            <a:headEnd/>
            <a:tailEnd/>
          </a:ln>
          <a:effectLst/>
        </p:spPr>
        <p:txBody>
          <a:bodyPr/>
          <a:lstStyle/>
          <a:p>
            <a:pPr>
              <a:defRPr/>
            </a:pPr>
            <a:endParaRPr lang="el-GR" b="1"/>
          </a:p>
        </p:txBody>
      </p:sp>
    </p:spTree>
  </p:cSld>
  <p:clrMap bg1="lt1" tx1="dk1" bg2="lt2" tx2="dk2" accent1="accent1" accent2="accent2" accent3="accent3" accent4="accent4" accent5="accent5" accent6="accent6" hlink="hlink" folHlink="folHlink"/>
  <p:sldLayoutIdLst>
    <p:sldLayoutId id="2147483714" r:id="rId1"/>
    <p:sldLayoutId id="2147483713" r:id="rId2"/>
    <p:sldLayoutId id="2147483712" r:id="rId3"/>
    <p:sldLayoutId id="2147483711" r:id="rId4"/>
    <p:sldLayoutId id="2147483710" r:id="rId5"/>
    <p:sldLayoutId id="2147483709" r:id="rId6"/>
    <p:sldLayoutId id="2147483708" r:id="rId7"/>
    <p:sldLayoutId id="2147483707" r:id="rId8"/>
    <p:sldLayoutId id="2147483706" r:id="rId9"/>
    <p:sldLayoutId id="2147483705" r:id="rId10"/>
    <p:sldLayoutId id="2147483704" r:id="rId11"/>
  </p:sldLayoutIdLst>
  <p:hf hd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Cambria" pitchFamily="18" charset="0"/>
        </a:defRPr>
      </a:lvl2pPr>
      <a:lvl3pPr algn="l" rtl="0" eaLnBrk="0" fontAlgn="base" hangingPunct="0">
        <a:spcBef>
          <a:spcPct val="0"/>
        </a:spcBef>
        <a:spcAft>
          <a:spcPct val="0"/>
        </a:spcAft>
        <a:defRPr sz="2800">
          <a:solidFill>
            <a:schemeClr val="tx2"/>
          </a:solidFill>
          <a:latin typeface="Cambria" pitchFamily="18" charset="0"/>
        </a:defRPr>
      </a:lvl3pPr>
      <a:lvl4pPr algn="l" rtl="0" eaLnBrk="0" fontAlgn="base" hangingPunct="0">
        <a:spcBef>
          <a:spcPct val="0"/>
        </a:spcBef>
        <a:spcAft>
          <a:spcPct val="0"/>
        </a:spcAft>
        <a:defRPr sz="2800">
          <a:solidFill>
            <a:schemeClr val="tx2"/>
          </a:solidFill>
          <a:latin typeface="Cambria" pitchFamily="18" charset="0"/>
        </a:defRPr>
      </a:lvl4pPr>
      <a:lvl5pPr algn="l" rtl="0" eaLnBrk="0" fontAlgn="base" hangingPunct="0">
        <a:spcBef>
          <a:spcPct val="0"/>
        </a:spcBef>
        <a:spcAft>
          <a:spcPct val="0"/>
        </a:spcAft>
        <a:defRPr sz="2800">
          <a:solidFill>
            <a:schemeClr val="tx2"/>
          </a:solidFill>
          <a:latin typeface="Cambria" pitchFamily="18" charset="0"/>
        </a:defRPr>
      </a:lvl5pPr>
      <a:lvl6pPr marL="457200" algn="l" rtl="0" fontAlgn="base">
        <a:spcBef>
          <a:spcPct val="0"/>
        </a:spcBef>
        <a:spcAft>
          <a:spcPct val="0"/>
        </a:spcAft>
        <a:defRPr sz="2800">
          <a:solidFill>
            <a:schemeClr val="tx2"/>
          </a:solidFill>
          <a:latin typeface="Cambria" pitchFamily="18" charset="0"/>
        </a:defRPr>
      </a:lvl6pPr>
      <a:lvl7pPr marL="914400" algn="l" rtl="0" fontAlgn="base">
        <a:spcBef>
          <a:spcPct val="0"/>
        </a:spcBef>
        <a:spcAft>
          <a:spcPct val="0"/>
        </a:spcAft>
        <a:defRPr sz="2800">
          <a:solidFill>
            <a:schemeClr val="tx2"/>
          </a:solidFill>
          <a:latin typeface="Cambria" pitchFamily="18" charset="0"/>
        </a:defRPr>
      </a:lvl7pPr>
      <a:lvl8pPr marL="1371600" algn="l" rtl="0" fontAlgn="base">
        <a:spcBef>
          <a:spcPct val="0"/>
        </a:spcBef>
        <a:spcAft>
          <a:spcPct val="0"/>
        </a:spcAft>
        <a:defRPr sz="2800">
          <a:solidFill>
            <a:schemeClr val="tx2"/>
          </a:solidFill>
          <a:latin typeface="Cambria" pitchFamily="18" charset="0"/>
        </a:defRPr>
      </a:lvl8pPr>
      <a:lvl9pPr marL="1828800" algn="l" rtl="0" fontAlgn="base">
        <a:spcBef>
          <a:spcPct val="0"/>
        </a:spcBef>
        <a:spcAft>
          <a:spcPct val="0"/>
        </a:spcAft>
        <a:defRPr sz="2800">
          <a:solidFill>
            <a:schemeClr val="tx2"/>
          </a:solidFill>
          <a:latin typeface="Cambria" pitchFamily="18"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a:solidFill>
            <a:schemeClr val="tx1"/>
          </a:solidFill>
          <a:latin typeface="+mn-lt"/>
        </a:defRPr>
      </a:lvl6pPr>
      <a:lvl7pPr marL="2971800" indent="-228600" algn="l" rtl="0" fontAlgn="base">
        <a:spcBef>
          <a:spcPct val="20000"/>
        </a:spcBef>
        <a:spcAft>
          <a:spcPct val="0"/>
        </a:spcAft>
        <a:buClr>
          <a:schemeClr val="folHlink"/>
        </a:buClr>
        <a:buSzPct val="150000"/>
        <a:buChar char="•"/>
        <a:defRPr>
          <a:solidFill>
            <a:schemeClr val="tx1"/>
          </a:solidFill>
          <a:latin typeface="+mn-lt"/>
        </a:defRPr>
      </a:lvl7pPr>
      <a:lvl8pPr marL="3429000" indent="-228600" algn="l" rtl="0" fontAlgn="base">
        <a:spcBef>
          <a:spcPct val="20000"/>
        </a:spcBef>
        <a:spcAft>
          <a:spcPct val="0"/>
        </a:spcAft>
        <a:buClr>
          <a:schemeClr val="folHlink"/>
        </a:buClr>
        <a:buSzPct val="150000"/>
        <a:buChar char="•"/>
        <a:defRPr>
          <a:solidFill>
            <a:schemeClr val="tx1"/>
          </a:solidFill>
          <a:latin typeface="+mn-lt"/>
        </a:defRPr>
      </a:lvl8pPr>
      <a:lvl9pPr marL="3886200" indent="-228600" algn="l" rtl="0" fontAlgn="base">
        <a:spcBef>
          <a:spcPct val="20000"/>
        </a:spcBef>
        <a:spcAft>
          <a:spcPct val="0"/>
        </a:spcAft>
        <a:buClr>
          <a:schemeClr val="folHlink"/>
        </a:buClr>
        <a:buSzPct val="150000"/>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pa.aegean.g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atlas.grnet.g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4.wdp"/></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Grp="1" noChangeArrowheads="1"/>
          </p:cNvSpPr>
          <p:nvPr>
            <p:ph type="subTitle" idx="1"/>
          </p:nvPr>
        </p:nvSpPr>
        <p:spPr>
          <a:xfrm>
            <a:off x="1835696" y="3645024"/>
            <a:ext cx="5410200" cy="1905000"/>
          </a:xfrm>
        </p:spPr>
        <p:txBody>
          <a:bodyPr/>
          <a:lstStyle/>
          <a:p>
            <a:pPr eaLnBrk="1" hangingPunct="1">
              <a:lnSpc>
                <a:spcPct val="80000"/>
              </a:lnSpc>
            </a:pPr>
            <a:r>
              <a:rPr lang="el-GR" sz="3200" b="1" dirty="0" smtClean="0">
                <a:solidFill>
                  <a:srgbClr val="800000"/>
                </a:solidFill>
                <a:effectLst>
                  <a:outerShdw blurRad="38100" dist="38100" dir="2700000" algn="tl">
                    <a:srgbClr val="000000">
                      <a:alpha val="43137"/>
                    </a:srgbClr>
                  </a:outerShdw>
                </a:effectLst>
              </a:rPr>
              <a:t>«Διασύνδεση Τμήματος με τον </a:t>
            </a:r>
            <a:r>
              <a:rPr lang="el-GR" sz="3200" b="1" dirty="0">
                <a:solidFill>
                  <a:srgbClr val="800000"/>
                </a:solidFill>
                <a:effectLst>
                  <a:outerShdw blurRad="38100" dist="38100" dir="2700000" algn="tl">
                    <a:srgbClr val="000000">
                      <a:alpha val="43137"/>
                    </a:srgbClr>
                  </a:outerShdw>
                </a:effectLst>
              </a:rPr>
              <a:t>Ε</a:t>
            </a:r>
            <a:r>
              <a:rPr lang="el-GR" sz="3200" b="1" dirty="0" smtClean="0">
                <a:solidFill>
                  <a:srgbClr val="800000"/>
                </a:solidFill>
                <a:effectLst>
                  <a:outerShdw blurRad="38100" dist="38100" dir="2700000" algn="tl">
                    <a:srgbClr val="000000">
                      <a:alpha val="43137"/>
                    </a:srgbClr>
                  </a:outerShdw>
                </a:effectLst>
              </a:rPr>
              <a:t>πιχειρηματικό Κόσμο»</a:t>
            </a:r>
          </a:p>
          <a:p>
            <a:pPr eaLnBrk="1" hangingPunct="1">
              <a:lnSpc>
                <a:spcPct val="80000"/>
              </a:lnSpc>
            </a:pPr>
            <a:endParaRPr lang="el-GR" sz="3200" dirty="0" smtClean="0"/>
          </a:p>
          <a:p>
            <a:pPr eaLnBrk="1" hangingPunct="1">
              <a:lnSpc>
                <a:spcPct val="80000"/>
              </a:lnSpc>
            </a:pPr>
            <a:r>
              <a:rPr lang="el-GR" sz="2000" dirty="0" smtClean="0"/>
              <a:t>Χίος</a:t>
            </a:r>
            <a:r>
              <a:rPr lang="el-GR" sz="2000" dirty="0"/>
              <a:t>, Δεκέμβριος 2013</a:t>
            </a:r>
          </a:p>
          <a:p>
            <a:pPr eaLnBrk="1" hangingPunct="1">
              <a:lnSpc>
                <a:spcPct val="80000"/>
              </a:lnSpc>
            </a:pPr>
            <a:endParaRPr lang="el-GR" sz="3200" dirty="0" smtClean="0"/>
          </a:p>
        </p:txBody>
      </p:sp>
      <p:pic>
        <p:nvPicPr>
          <p:cNvPr id="4" name="Εικόνα 13" descr="Περιγραφή: aegeansign_m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502220"/>
            <a:ext cx="1152128" cy="104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ctrTitle"/>
          </p:nvPr>
        </p:nvSpPr>
        <p:spPr>
          <a:xfrm>
            <a:off x="838200" y="1412776"/>
            <a:ext cx="7772400" cy="1443428"/>
          </a:xfrm>
        </p:spPr>
        <p:txBody>
          <a:bodyPr/>
          <a:lstStyle/>
          <a:p>
            <a:r>
              <a:rPr lang="el-GR" sz="2400" dirty="0">
                <a:latin typeface="Palatino Linotype" panose="02040502050505030304" pitchFamily="18" charset="0"/>
              </a:rPr>
              <a:t>ΠΑΝΕΠΙΣΤΗΜΙΟ ΑΙΓΑΙΟΥ</a:t>
            </a:r>
            <a:br>
              <a:rPr lang="el-GR" sz="2400" dirty="0">
                <a:latin typeface="Palatino Linotype" panose="02040502050505030304" pitchFamily="18" charset="0"/>
              </a:rPr>
            </a:br>
            <a:r>
              <a:rPr lang="el-GR" sz="2400" dirty="0">
                <a:latin typeface="Palatino Linotype" panose="02040502050505030304" pitchFamily="18" charset="0"/>
              </a:rPr>
              <a:t>ΣΧΟΛΗ ΕΠΙΣΤΗΜΩΝ ΤΗΣ ΔΙΟΙΚΗΣΗΣ</a:t>
            </a:r>
            <a:br>
              <a:rPr lang="el-GR" sz="2400" dirty="0">
                <a:latin typeface="Palatino Linotype" panose="02040502050505030304" pitchFamily="18" charset="0"/>
              </a:rPr>
            </a:br>
            <a:r>
              <a:rPr lang="el-GR" sz="2400" b="1" dirty="0">
                <a:latin typeface="Palatino Linotype" panose="02040502050505030304" pitchFamily="18" charset="0"/>
              </a:rPr>
              <a:t>ΤΜΗΜΑ ΔΙΟΙΚΗΣΗΣ </a:t>
            </a:r>
            <a:r>
              <a:rPr lang="el-GR" sz="2400" b="1" dirty="0" smtClean="0">
                <a:latin typeface="Palatino Linotype" panose="02040502050505030304" pitchFamily="18" charset="0"/>
              </a:rPr>
              <a:t>ΕΠΙΧΕΙΡΗΣΕΩΝ</a:t>
            </a:r>
            <a:endParaRPr lang="el-GR" sz="2400" dirty="0">
              <a:latin typeface="Palatino Linotype" panose="02040502050505030304" pitchFamily="18" charset="0"/>
            </a:endParaRPr>
          </a:p>
        </p:txBody>
      </p:sp>
      <p:sp>
        <p:nvSpPr>
          <p:cNvPr id="7" name="Υπότιτλος 2"/>
          <p:cNvSpPr txBox="1">
            <a:spLocks/>
          </p:cNvSpPr>
          <p:nvPr/>
        </p:nvSpPr>
        <p:spPr>
          <a:xfrm>
            <a:off x="1524000" y="5301208"/>
            <a:ext cx="6400800" cy="10081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lstStyle/>
          <a:p>
            <a:pPr algn="ctr"/>
            <a:r>
              <a:rPr lang="el-GR" smtClean="0"/>
              <a:t>Στάδια υλοποίησης της Πρακτικής Άσκησης </a:t>
            </a:r>
          </a:p>
        </p:txBody>
      </p:sp>
      <p:sp>
        <p:nvSpPr>
          <p:cNvPr id="3" name="2 - Θέση περιεχομένου"/>
          <p:cNvSpPr>
            <a:spLocks noGrp="1"/>
          </p:cNvSpPr>
          <p:nvPr>
            <p:ph idx="1"/>
          </p:nvPr>
        </p:nvSpPr>
        <p:spPr>
          <a:xfrm>
            <a:off x="755650" y="1700213"/>
            <a:ext cx="7696200" cy="4392612"/>
          </a:xfrm>
        </p:spPr>
        <p:txBody>
          <a:bodyPr/>
          <a:lstStyle/>
          <a:p>
            <a:pPr marL="457200" indent="-457200" algn="just">
              <a:buClr>
                <a:schemeClr val="tx2"/>
              </a:buClr>
              <a:buSzPct val="90000"/>
              <a:buFont typeface="+mj-lt"/>
              <a:buAutoNum type="arabicPeriod"/>
              <a:defRPr/>
            </a:pPr>
            <a:r>
              <a:rPr lang="el-GR" sz="2100" dirty="0" smtClean="0"/>
              <a:t>Αναζήτηση θέσεων Πρακτικής Άσκησης από το Γραφείο Πρακτικής Άσκηση</a:t>
            </a:r>
          </a:p>
          <a:p>
            <a:pPr marL="457200" indent="-457200" algn="just">
              <a:buClr>
                <a:schemeClr val="tx2"/>
              </a:buClr>
              <a:buSzPct val="90000"/>
              <a:buFont typeface="+mj-lt"/>
              <a:buAutoNum type="arabicPeriod"/>
              <a:defRPr/>
            </a:pPr>
            <a:r>
              <a:rPr lang="el-GR" sz="2100" dirty="0" smtClean="0"/>
              <a:t>Ανακοίνωση των προσφερομένων θέσεων στους φοιτητές</a:t>
            </a:r>
          </a:p>
          <a:p>
            <a:pPr marL="457200" indent="-457200" algn="just">
              <a:buClr>
                <a:schemeClr val="tx2"/>
              </a:buClr>
              <a:buSzPct val="90000"/>
              <a:buFont typeface="+mj-lt"/>
              <a:buAutoNum type="arabicPeriod"/>
              <a:defRPr/>
            </a:pPr>
            <a:r>
              <a:rPr lang="el-GR" sz="2100" dirty="0" smtClean="0"/>
              <a:t>Εκδήλωση ενδιαφέροντος από τους φοιτητές σχετικά με τις θέσεις προτίμησής τους</a:t>
            </a:r>
          </a:p>
          <a:p>
            <a:pPr marL="457200" indent="-457200" algn="just">
              <a:buClr>
                <a:schemeClr val="tx2"/>
              </a:buClr>
              <a:buSzPct val="90000"/>
              <a:buFont typeface="+mj-lt"/>
              <a:buAutoNum type="arabicPeriod"/>
              <a:defRPr/>
            </a:pPr>
            <a:r>
              <a:rPr lang="el-GR" sz="2100" dirty="0" smtClean="0"/>
              <a:t>Τοποθέτηση ασκουμένων στις θέσεις</a:t>
            </a:r>
          </a:p>
          <a:p>
            <a:pPr marL="457200" indent="-457200" algn="just">
              <a:buClr>
                <a:schemeClr val="tx2"/>
              </a:buClr>
              <a:buSzPct val="90000"/>
              <a:buFont typeface="+mj-lt"/>
              <a:buAutoNum type="arabicPeriod"/>
              <a:defRPr/>
            </a:pPr>
            <a:r>
              <a:rPr lang="el-GR" sz="2100" dirty="0" smtClean="0"/>
              <a:t>Πραγματοποίηση της Πρακτικής Άσκησης από τους ασκούμενους</a:t>
            </a:r>
          </a:p>
          <a:p>
            <a:pPr marL="457200" indent="-457200" algn="just">
              <a:buClr>
                <a:schemeClr val="tx2"/>
              </a:buClr>
              <a:buSzPct val="90000"/>
              <a:buFont typeface="+mj-lt"/>
              <a:buAutoNum type="arabicPeriod"/>
              <a:defRPr/>
            </a:pPr>
            <a:r>
              <a:rPr lang="el-GR" sz="2100" dirty="0" smtClean="0"/>
              <a:t>Επιστροφή ασκουμένων. Παράδοση Εκθέσεων Πεπραγμένων/ Εργασιών</a:t>
            </a:r>
          </a:p>
          <a:p>
            <a:pPr marL="457200" indent="-457200" algn="just">
              <a:buClr>
                <a:schemeClr val="tx2"/>
              </a:buClr>
              <a:buSzPct val="90000"/>
              <a:buFont typeface="+mj-lt"/>
              <a:buAutoNum type="arabicPeriod"/>
              <a:defRPr/>
            </a:pPr>
            <a:r>
              <a:rPr lang="el-GR" sz="2100" dirty="0" smtClean="0"/>
              <a:t>Αξιολόγηση ασκουμένων από τις επιχειρήσεις</a:t>
            </a:r>
          </a:p>
          <a:p>
            <a:pPr marL="457200" indent="-457200" algn="just">
              <a:buClr>
                <a:schemeClr val="tx2"/>
              </a:buClr>
              <a:buSzPct val="90000"/>
              <a:buFont typeface="+mj-lt"/>
              <a:buAutoNum type="arabicPeriod"/>
              <a:defRPr/>
            </a:pPr>
            <a:r>
              <a:rPr lang="el-GR" sz="2100" dirty="0" smtClean="0"/>
              <a:t>Αξιολόγηση ασκουμένων από τους επόπτες καθηγητές</a:t>
            </a:r>
          </a:p>
          <a:p>
            <a:pPr algn="just">
              <a:defRPr/>
            </a:pPr>
            <a:endParaRPr lang="el-GR" dirty="0"/>
          </a:p>
        </p:txBody>
      </p:sp>
      <p:sp>
        <p:nvSpPr>
          <p:cNvPr id="16388" name="3 - Θέση υποσέλιδου"/>
          <p:cNvSpPr>
            <a:spLocks noGrp="1"/>
          </p:cNvSpPr>
          <p:nvPr>
            <p:ph type="ftr" sz="quarter" idx="11"/>
          </p:nvPr>
        </p:nvSpPr>
        <p:spPr/>
        <p:txBody>
          <a:bodyPr/>
          <a:lstStyle/>
          <a:p>
            <a:pPr>
              <a:defRPr/>
            </a:pPr>
            <a:r>
              <a:rPr lang="el-GR" smtClean="0"/>
              <a:t>Τμήμα Διοίκησης Επιχειρήσεων</a:t>
            </a:r>
          </a:p>
        </p:txBody>
      </p:sp>
      <p:sp>
        <p:nvSpPr>
          <p:cNvPr id="16389" name="4 - Θέση αριθμού διαφάνειας"/>
          <p:cNvSpPr>
            <a:spLocks noGrp="1"/>
          </p:cNvSpPr>
          <p:nvPr>
            <p:ph type="sldNum" sz="quarter" idx="12"/>
          </p:nvPr>
        </p:nvSpPr>
        <p:spPr/>
        <p:txBody>
          <a:bodyPr/>
          <a:lstStyle/>
          <a:p>
            <a:pPr>
              <a:defRPr/>
            </a:pPr>
            <a:fld id="{B23636D7-4B11-4932-8C2A-F024EA5ACE1D}" type="slidenum">
              <a:rPr lang="el-GR" smtClean="0"/>
              <a:pPr>
                <a:defRPr/>
              </a:pPr>
              <a:t>10</a:t>
            </a:fld>
            <a:endParaRPr lang="el-GR" smtClean="0"/>
          </a:p>
        </p:txBody>
      </p:sp>
    </p:spTree>
    <p:extLst>
      <p:ext uri="{BB962C8B-B14F-4D97-AF65-F5344CB8AC3E}">
        <p14:creationId xmlns:p14="http://schemas.microsoft.com/office/powerpoint/2010/main" val="3429483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Χρηματοδότηση Πρακτικής Άσκησης</a:t>
            </a:r>
            <a:endParaRPr lang="el-GR" dirty="0"/>
          </a:p>
        </p:txBody>
      </p:sp>
      <p:sp>
        <p:nvSpPr>
          <p:cNvPr id="3" name="2 - Θέση περιεχομένου"/>
          <p:cNvSpPr>
            <a:spLocks noGrp="1"/>
          </p:cNvSpPr>
          <p:nvPr>
            <p:ph idx="1"/>
          </p:nvPr>
        </p:nvSpPr>
        <p:spPr>
          <a:xfrm>
            <a:off x="4283968" y="3645024"/>
            <a:ext cx="4248472" cy="1080839"/>
          </a:xfrm>
        </p:spPr>
        <p:txBody>
          <a:bodyPr/>
          <a:lstStyle/>
          <a:p>
            <a:pPr>
              <a:buClr>
                <a:srgbClr val="3A4B54"/>
              </a:buClr>
            </a:pPr>
            <a:r>
              <a:rPr lang="el-GR" sz="2400" dirty="0" smtClean="0"/>
              <a:t>Αυτοχρηματοδοτούμενα Προγράμματα</a:t>
            </a:r>
            <a:endParaRPr lang="el-GR" sz="2400" dirty="0"/>
          </a:p>
        </p:txBody>
      </p:sp>
      <p:sp>
        <p:nvSpPr>
          <p:cNvPr id="4" name="3 - Θέση υποσέλιδου"/>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4 - Θέση αριθμού διαφάνειας"/>
          <p:cNvSpPr>
            <a:spLocks noGrp="1"/>
          </p:cNvSpPr>
          <p:nvPr>
            <p:ph type="sldNum" sz="quarter" idx="12"/>
          </p:nvPr>
        </p:nvSpPr>
        <p:spPr/>
        <p:txBody>
          <a:bodyPr/>
          <a:lstStyle/>
          <a:p>
            <a:pPr>
              <a:defRPr/>
            </a:pPr>
            <a:fld id="{1EB35574-113F-48EB-BEB9-04C3E0D1A551}" type="slidenum">
              <a:rPr lang="el-GR" smtClean="0"/>
              <a:pPr>
                <a:defRPr/>
              </a:pPr>
              <a:t>11</a:t>
            </a:fld>
            <a:endParaRPr lang="el-GR"/>
          </a:p>
        </p:txBody>
      </p:sp>
      <p:sp>
        <p:nvSpPr>
          <p:cNvPr id="6" name="2 - Θέση περιεχομένου"/>
          <p:cNvSpPr txBox="1">
            <a:spLocks/>
          </p:cNvSpPr>
          <p:nvPr/>
        </p:nvSpPr>
        <p:spPr bwMode="auto">
          <a:xfrm>
            <a:off x="4283968" y="1772816"/>
            <a:ext cx="4320480" cy="10808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536C79"/>
              </a:buClr>
              <a:buSzPct val="70000"/>
              <a:buFont typeface="Wingdings" pitchFamily="2" charset="2"/>
              <a:buChar char="l"/>
              <a:tabLst/>
              <a:defRPr/>
            </a:pPr>
            <a:r>
              <a:rPr kumimoji="0" lang="el-GR" sz="2400" b="0" i="0" u="none" strike="noStrike" kern="0" cap="none" spc="0" normalizeH="0" baseline="0" noProof="0" dirty="0" smtClean="0">
                <a:ln>
                  <a:noFill/>
                </a:ln>
                <a:solidFill>
                  <a:schemeClr val="tx1"/>
                </a:solidFill>
                <a:effectLst/>
                <a:uLnTx/>
                <a:uFillTx/>
                <a:latin typeface="+mn-lt"/>
                <a:ea typeface="+mn-ea"/>
                <a:cs typeface="+mn-cs"/>
              </a:rPr>
              <a:t>Επιδοτούμενα Προγράμματα</a:t>
            </a:r>
          </a:p>
          <a:p>
            <a:pPr marL="342900" marR="0" lvl="0" indent="-342900" algn="l" defTabSz="914400" rtl="0" eaLnBrk="0" fontAlgn="base" latinLnBrk="0" hangingPunct="0">
              <a:lnSpc>
                <a:spcPct val="100000"/>
              </a:lnSpc>
              <a:spcBef>
                <a:spcPct val="20000"/>
              </a:spcBef>
              <a:spcAft>
                <a:spcPct val="0"/>
              </a:spcAft>
              <a:buClr>
                <a:schemeClr val="bg2"/>
              </a:buClr>
              <a:buSzPct val="70000"/>
              <a:tabLst/>
              <a:defRPr/>
            </a:pPr>
            <a:r>
              <a:rPr lang="el-GR" sz="2400" kern="0" dirty="0" smtClean="0">
                <a:latin typeface="+mn-lt"/>
                <a:cs typeface="+mn-cs"/>
              </a:rPr>
              <a:t>     (ΕΠΕΑΕΚ Ι, ΕΠΕΑΕΚ ΙΙ, ΕΣΠΑ 2007-2013)</a:t>
            </a:r>
            <a:endParaRPr kumimoji="0" lang="el-GR" sz="2400" b="0" i="0" u="none" strike="noStrike" kern="0" cap="none" spc="0" normalizeH="0" baseline="0" noProof="0" dirty="0">
              <a:ln>
                <a:noFill/>
              </a:ln>
              <a:solidFill>
                <a:schemeClr val="tx1"/>
              </a:solidFill>
              <a:effectLst/>
              <a:uLnTx/>
              <a:uFillTx/>
              <a:latin typeface="+mn-lt"/>
              <a:ea typeface="+mn-ea"/>
              <a:cs typeface="+mn-cs"/>
            </a:endParaRPr>
          </a:p>
        </p:txBody>
      </p:sp>
      <p:sp>
        <p:nvSpPr>
          <p:cNvPr id="8" name="7 - TextBox"/>
          <p:cNvSpPr txBox="1"/>
          <p:nvPr/>
        </p:nvSpPr>
        <p:spPr>
          <a:xfrm>
            <a:off x="4788024" y="4725144"/>
            <a:ext cx="2016224" cy="369332"/>
          </a:xfrm>
          <a:prstGeom prst="rect">
            <a:avLst/>
          </a:prstGeom>
          <a:noFill/>
        </p:spPr>
        <p:txBody>
          <a:bodyPr wrap="square" rtlCol="0">
            <a:spAutoFit/>
          </a:bodyPr>
          <a:lstStyle/>
          <a:p>
            <a:r>
              <a:rPr lang="el-GR" b="1" dirty="0" smtClean="0">
                <a:solidFill>
                  <a:srgbClr val="C00000"/>
                </a:solidFill>
              </a:rPr>
              <a:t>ΠΛΕΟΝΕΚΤΗΜΑ </a:t>
            </a:r>
            <a:endParaRPr lang="el-GR" b="1" dirty="0">
              <a:solidFill>
                <a:srgbClr val="C00000"/>
              </a:solidFill>
            </a:endParaRPr>
          </a:p>
        </p:txBody>
      </p:sp>
      <p:sp>
        <p:nvSpPr>
          <p:cNvPr id="9" name="8 - TextBox"/>
          <p:cNvSpPr txBox="1"/>
          <p:nvPr/>
        </p:nvSpPr>
        <p:spPr>
          <a:xfrm>
            <a:off x="4716016" y="5373216"/>
            <a:ext cx="3744416" cy="923330"/>
          </a:xfrm>
          <a:prstGeom prst="rect">
            <a:avLst/>
          </a:prstGeom>
          <a:noFill/>
        </p:spPr>
        <p:txBody>
          <a:bodyPr wrap="square" rtlCol="0">
            <a:spAutoFit/>
          </a:bodyPr>
          <a:lstStyle/>
          <a:p>
            <a:pPr algn="ctr"/>
            <a:r>
              <a:rPr lang="el-GR" dirty="0" smtClean="0"/>
              <a:t>Βιωσιμότητα του θεσμού Πρακτικής Άσκησης για τα επόμενα χρόνια</a:t>
            </a:r>
            <a:endParaRPr lang="el-GR" dirty="0"/>
          </a:p>
        </p:txBody>
      </p:sp>
      <p:sp>
        <p:nvSpPr>
          <p:cNvPr id="11" name="10 - Λυγισμένο βέλος"/>
          <p:cNvSpPr/>
          <p:nvPr/>
        </p:nvSpPr>
        <p:spPr bwMode="auto">
          <a:xfrm rot="5400000">
            <a:off x="6480212" y="4473116"/>
            <a:ext cx="1152128" cy="648072"/>
          </a:xfrm>
          <a:prstGeom prst="bentArrow">
            <a:avLst/>
          </a:prstGeom>
          <a:solidFill>
            <a:srgbClr val="536C7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smtClean="0">
              <a:ln>
                <a:noFill/>
              </a:ln>
              <a:solidFill>
                <a:schemeClr val="tx1"/>
              </a:solidFill>
              <a:effectLst/>
              <a:latin typeface="Cambria" pitchFamily="18" charset="0"/>
            </a:endParaRPr>
          </a:p>
        </p:txBody>
      </p:sp>
      <p:sp>
        <p:nvSpPr>
          <p:cNvPr id="12" name="11 - Κύβος"/>
          <p:cNvSpPr/>
          <p:nvPr/>
        </p:nvSpPr>
        <p:spPr bwMode="auto">
          <a:xfrm>
            <a:off x="1043608" y="2420888"/>
            <a:ext cx="2952328" cy="2232248"/>
          </a:xfrm>
          <a:prstGeom prst="cube">
            <a:avLst/>
          </a:prstGeom>
          <a:solidFill>
            <a:schemeClr val="bg2"/>
          </a:solidFill>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a:outerShdw blurRad="50800" dist="50800" dir="5400000" algn="ctr" rotWithShape="0">
              <a:schemeClr val="tx2">
                <a:lumMod val="40000"/>
                <a:lumOff val="60000"/>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tx1"/>
              </a:solidFill>
              <a:effectLst/>
              <a:latin typeface="Cambria"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l-GR" b="1" dirty="0" smtClean="0"/>
          </a:p>
          <a:p>
            <a:pPr marL="0" marR="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Cambria" pitchFamily="18" charset="0"/>
              </a:rPr>
              <a:t>ΧΡΗΜΑΤΟΔΟΤΗΣΗ</a:t>
            </a:r>
          </a:p>
        </p:txBody>
      </p:sp>
    </p:spTree>
    <p:extLst>
      <p:ext uri="{BB962C8B-B14F-4D97-AF65-F5344CB8AC3E}">
        <p14:creationId xmlns:p14="http://schemas.microsoft.com/office/powerpoint/2010/main" val="149457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l-GR" smtClean="0"/>
              <a:t>Η εξέλιξη της Πρακτικής Άσκησης</a:t>
            </a:r>
          </a:p>
        </p:txBody>
      </p:sp>
      <p:sp>
        <p:nvSpPr>
          <p:cNvPr id="6147" name="Rectangle 3"/>
          <p:cNvSpPr>
            <a:spLocks noGrp="1" noChangeArrowheads="1"/>
          </p:cNvSpPr>
          <p:nvPr>
            <p:ph type="body" idx="1"/>
          </p:nvPr>
        </p:nvSpPr>
        <p:spPr>
          <a:xfrm>
            <a:off x="684213" y="1700213"/>
            <a:ext cx="7920037" cy="4176712"/>
          </a:xfrm>
        </p:spPr>
        <p:txBody>
          <a:bodyPr/>
          <a:lstStyle/>
          <a:p>
            <a:pPr marL="0" indent="0" algn="just">
              <a:lnSpc>
                <a:spcPct val="150000"/>
              </a:lnSpc>
              <a:spcBef>
                <a:spcPct val="0"/>
              </a:spcBef>
              <a:buClr>
                <a:schemeClr val="tx2"/>
              </a:buClr>
            </a:pPr>
            <a:r>
              <a:rPr lang="el-GR" sz="2100" dirty="0" smtClean="0"/>
              <a:t> </a:t>
            </a:r>
            <a:r>
              <a:rPr lang="el-GR" sz="2100" dirty="0" smtClean="0">
                <a:solidFill>
                  <a:srgbClr val="FF0000"/>
                </a:solidFill>
              </a:rPr>
              <a:t>1986 – 1995</a:t>
            </a:r>
            <a:r>
              <a:rPr lang="el-GR" sz="2100" dirty="0" smtClean="0"/>
              <a:t>: Οι αποζημιώσεις των ασκουμένων καλύπτονταν από τις συνεργαζόμενες/ους επιχειρήσεις/οργανισμούς (αυτοχρηματοδοτούμενα προγράμματα)</a:t>
            </a:r>
          </a:p>
          <a:p>
            <a:pPr marL="0" indent="0" algn="just">
              <a:lnSpc>
                <a:spcPct val="150000"/>
              </a:lnSpc>
              <a:spcBef>
                <a:spcPct val="0"/>
              </a:spcBef>
              <a:buClr>
                <a:schemeClr val="tx2"/>
              </a:buClr>
            </a:pPr>
            <a:r>
              <a:rPr lang="el-GR" sz="2100" dirty="0" smtClean="0">
                <a:solidFill>
                  <a:srgbClr val="FF0000"/>
                </a:solidFill>
              </a:rPr>
              <a:t> 1996 – 2001</a:t>
            </a:r>
            <a:r>
              <a:rPr lang="el-GR" sz="2100" dirty="0" smtClean="0"/>
              <a:t>: Η Πρακτική Άσκηση επιδοτήθηκε από το ΕΠΕΑΕΚ Ι</a:t>
            </a:r>
          </a:p>
          <a:p>
            <a:pPr marL="0" indent="0" algn="just">
              <a:lnSpc>
                <a:spcPct val="150000"/>
              </a:lnSpc>
              <a:spcBef>
                <a:spcPct val="0"/>
              </a:spcBef>
              <a:buClr>
                <a:schemeClr val="tx2"/>
              </a:buClr>
            </a:pPr>
            <a:r>
              <a:rPr lang="el-GR" sz="2100" dirty="0" smtClean="0">
                <a:solidFill>
                  <a:srgbClr val="FF0000"/>
                </a:solidFill>
              </a:rPr>
              <a:t> 2001 – 2008</a:t>
            </a:r>
            <a:r>
              <a:rPr lang="el-GR" sz="2100" dirty="0" smtClean="0"/>
              <a:t>: Η Πρακτική Άσκηση επιδοτήθηκε από το ΕΠΕΑΕΚ ΙΙ</a:t>
            </a:r>
          </a:p>
          <a:p>
            <a:pPr marL="0" indent="0" algn="just">
              <a:lnSpc>
                <a:spcPct val="150000"/>
              </a:lnSpc>
              <a:spcBef>
                <a:spcPct val="0"/>
              </a:spcBef>
              <a:buClr>
                <a:schemeClr val="tx2"/>
              </a:buClr>
            </a:pPr>
            <a:r>
              <a:rPr lang="el-GR" sz="2100" dirty="0" smtClean="0">
                <a:solidFill>
                  <a:srgbClr val="FF0000"/>
                </a:solidFill>
              </a:rPr>
              <a:t> 2009 – σήμερα</a:t>
            </a:r>
            <a:r>
              <a:rPr lang="el-GR" sz="2100" dirty="0" smtClean="0"/>
              <a:t>: Η Πρακτική Άσκηση επιδοτείται από το Πρόγραμμα «ΕΣΠΑ 2007-2013»</a:t>
            </a:r>
            <a:r>
              <a:rPr lang="en-US" sz="2100" dirty="0" smtClean="0"/>
              <a:t> (</a:t>
            </a:r>
            <a:r>
              <a:rPr lang="el-GR" sz="2100" dirty="0" smtClean="0"/>
              <a:t>λήξη έργου 31.10.2015)</a:t>
            </a:r>
          </a:p>
          <a:p>
            <a:pPr marL="0" indent="0">
              <a:lnSpc>
                <a:spcPct val="150000"/>
              </a:lnSpc>
              <a:spcBef>
                <a:spcPct val="0"/>
              </a:spcBef>
              <a:buClr>
                <a:schemeClr val="tx1"/>
              </a:buClr>
              <a:buFont typeface="Wingdings" pitchFamily="2" charset="2"/>
              <a:buNone/>
            </a:pPr>
            <a:endParaRPr lang="el-GR" sz="2100" dirty="0" smtClean="0"/>
          </a:p>
          <a:p>
            <a:pPr marL="0" indent="0">
              <a:lnSpc>
                <a:spcPct val="150000"/>
              </a:lnSpc>
              <a:spcBef>
                <a:spcPct val="0"/>
              </a:spcBef>
              <a:buClr>
                <a:schemeClr val="tx1"/>
              </a:buClr>
            </a:pPr>
            <a:endParaRPr lang="el-GR" sz="2100" dirty="0" smtClean="0"/>
          </a:p>
        </p:txBody>
      </p:sp>
      <p:sp>
        <p:nvSpPr>
          <p:cNvPr id="6148" name="Θέση υποσέλιδου 1"/>
          <p:cNvSpPr>
            <a:spLocks noGrp="1"/>
          </p:cNvSpPr>
          <p:nvPr>
            <p:ph type="ftr" sz="quarter" idx="11"/>
          </p:nvPr>
        </p:nvSpPr>
        <p:spPr>
          <a:xfrm>
            <a:off x="250825" y="6400800"/>
            <a:ext cx="2895600" cy="457200"/>
          </a:xfrm>
        </p:spPr>
        <p:txBody>
          <a:bodyPr/>
          <a:lstStyle/>
          <a:p>
            <a:pPr>
              <a:defRPr/>
            </a:pPr>
            <a:r>
              <a:rPr lang="el-GR" sz="1200" i="1" smtClean="0">
                <a:latin typeface="Palatino Linotype" pitchFamily="18" charset="0"/>
              </a:rPr>
              <a:t>Τμήμα Διοίκησης Επιχειρήσεων</a:t>
            </a:r>
          </a:p>
        </p:txBody>
      </p:sp>
      <p:sp>
        <p:nvSpPr>
          <p:cNvPr id="6149" name="Θέση αριθμού διαφάνειας 2"/>
          <p:cNvSpPr>
            <a:spLocks noGrp="1"/>
          </p:cNvSpPr>
          <p:nvPr>
            <p:ph type="sldNum" sz="quarter" idx="12"/>
          </p:nvPr>
        </p:nvSpPr>
        <p:spPr>
          <a:xfrm>
            <a:off x="7451725" y="6308725"/>
            <a:ext cx="1600200" cy="457200"/>
          </a:xfrm>
        </p:spPr>
        <p:txBody>
          <a:bodyPr/>
          <a:lstStyle/>
          <a:p>
            <a:pPr>
              <a:defRPr/>
            </a:pPr>
            <a:fld id="{6EC36F34-7F31-4BD1-A51F-656ACC093FB6}" type="slidenum">
              <a:rPr lang="el-GR" sz="1200" i="1" smtClean="0">
                <a:latin typeface="Palatino Linotype" pitchFamily="18" charset="0"/>
              </a:rPr>
              <a:pPr>
                <a:defRPr/>
              </a:pPr>
              <a:t>12</a:t>
            </a:fld>
            <a:endParaRPr lang="el-GR" sz="1200" i="1" smtClean="0">
              <a:latin typeface="Palatino Linotype" pitchFamily="18" charset="0"/>
            </a:endParaRPr>
          </a:p>
        </p:txBody>
      </p:sp>
    </p:spTree>
    <p:extLst>
      <p:ext uri="{BB962C8B-B14F-4D97-AF65-F5344CB8AC3E}">
        <p14:creationId xmlns:p14="http://schemas.microsoft.com/office/powerpoint/2010/main" val="556343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p:txBody>
          <a:bodyPr/>
          <a:lstStyle/>
          <a:p>
            <a:pPr algn="ctr"/>
            <a:r>
              <a:rPr lang="el-GR" smtClean="0"/>
              <a:t>Αριθμός ασκουμένων 1986 - 2013</a:t>
            </a:r>
          </a:p>
        </p:txBody>
      </p:sp>
      <p:sp>
        <p:nvSpPr>
          <p:cNvPr id="7171" name="3 - Θέση υποσέλιδου"/>
          <p:cNvSpPr>
            <a:spLocks noGrp="1"/>
          </p:cNvSpPr>
          <p:nvPr>
            <p:ph type="ftr" sz="quarter" idx="11"/>
          </p:nvPr>
        </p:nvSpPr>
        <p:spPr/>
        <p:txBody>
          <a:bodyPr/>
          <a:lstStyle/>
          <a:p>
            <a:pPr>
              <a:defRPr/>
            </a:pPr>
            <a:r>
              <a:rPr lang="el-GR" smtClean="0"/>
              <a:t>Τμήμα Διοίκησης Επιχειρήσεων</a:t>
            </a:r>
          </a:p>
        </p:txBody>
      </p:sp>
      <p:sp>
        <p:nvSpPr>
          <p:cNvPr id="7172" name="4 - Θέση αριθμού διαφάνειας"/>
          <p:cNvSpPr>
            <a:spLocks noGrp="1"/>
          </p:cNvSpPr>
          <p:nvPr>
            <p:ph type="sldNum" sz="quarter" idx="12"/>
          </p:nvPr>
        </p:nvSpPr>
        <p:spPr/>
        <p:txBody>
          <a:bodyPr/>
          <a:lstStyle/>
          <a:p>
            <a:pPr>
              <a:defRPr/>
            </a:pPr>
            <a:fld id="{83E62F7A-B2B9-44A6-8344-0A4C0438C1F7}" type="slidenum">
              <a:rPr lang="el-GR" smtClean="0"/>
              <a:pPr>
                <a:defRPr/>
              </a:pPr>
              <a:t>13</a:t>
            </a:fld>
            <a:endParaRPr lang="el-GR" smtClean="0"/>
          </a:p>
        </p:txBody>
      </p:sp>
      <p:graphicFrame>
        <p:nvGraphicFramePr>
          <p:cNvPr id="7" name="6 - Πίνακας"/>
          <p:cNvGraphicFramePr>
            <a:graphicFrameLocks noGrp="1"/>
          </p:cNvGraphicFramePr>
          <p:nvPr/>
        </p:nvGraphicFramePr>
        <p:xfrm>
          <a:off x="2771775" y="1412875"/>
          <a:ext cx="3528392" cy="4857800"/>
        </p:xfrm>
        <a:graphic>
          <a:graphicData uri="http://schemas.openxmlformats.org/drawingml/2006/table">
            <a:tbl>
              <a:tblPr/>
              <a:tblGrid>
                <a:gridCol w="648072"/>
                <a:gridCol w="864096"/>
                <a:gridCol w="1080120"/>
                <a:gridCol w="936104"/>
              </a:tblGrid>
              <a:tr h="163880">
                <a:tc>
                  <a:txBody>
                    <a:bodyPr/>
                    <a:lstStyle/>
                    <a:p>
                      <a:pPr algn="ctr" fontAlgn="b"/>
                      <a:r>
                        <a:rPr lang="el-GR" sz="1000" b="1" i="0" u="none" strike="noStrike" dirty="0">
                          <a:solidFill>
                            <a:srgbClr val="000000"/>
                          </a:solidFill>
                          <a:latin typeface="Calibri"/>
                        </a:rPr>
                        <a:t>ΕΤΟΣ</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1" i="0" u="none" strike="noStrike" dirty="0">
                          <a:solidFill>
                            <a:srgbClr val="000000"/>
                          </a:solidFill>
                          <a:latin typeface="Calibri"/>
                        </a:rPr>
                        <a:t>ΦΟΙΤΗΤΕΣ</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1" i="0" u="none" strike="noStrike">
                          <a:solidFill>
                            <a:srgbClr val="000000"/>
                          </a:solidFill>
                          <a:latin typeface="Calibri"/>
                        </a:rPr>
                        <a:t>ΦΟΙΤΗΤΟΜΗΝΕΣ</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1" i="0" u="none" strike="noStrike" dirty="0" smtClean="0">
                          <a:solidFill>
                            <a:srgbClr val="000000"/>
                          </a:solidFill>
                          <a:latin typeface="Calibri"/>
                        </a:rPr>
                        <a:t>ΕΠΙΧΕΙΡΗΣΕΙΣ</a:t>
                      </a:r>
                      <a:endParaRPr lang="el-GR" sz="10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t"/>
                      <a:r>
                        <a:rPr lang="el-GR" sz="1100" b="0" i="0" u="none" strike="noStrike" dirty="0">
                          <a:solidFill>
                            <a:srgbClr val="000000"/>
                          </a:solidFill>
                          <a:latin typeface="Calibri"/>
                        </a:rPr>
                        <a:t>1986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20</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30</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14</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t"/>
                      <a:r>
                        <a:rPr lang="el-GR" sz="1100" b="0" i="0" u="none" strike="noStrike" dirty="0">
                          <a:solidFill>
                            <a:srgbClr val="000000"/>
                          </a:solidFill>
                          <a:latin typeface="Calibri"/>
                        </a:rPr>
                        <a:t>1987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79</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119</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44</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t"/>
                      <a:r>
                        <a:rPr lang="el-GR" sz="1100" b="0" i="0" u="none" strike="noStrike">
                          <a:solidFill>
                            <a:srgbClr val="000000"/>
                          </a:solidFill>
                          <a:latin typeface="Calibri"/>
                        </a:rPr>
                        <a:t>1988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131</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197</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62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t"/>
                      <a:r>
                        <a:rPr lang="el-GR" sz="1100" b="0" i="0" u="none" strike="noStrike">
                          <a:solidFill>
                            <a:srgbClr val="000000"/>
                          </a:solidFill>
                          <a:latin typeface="Calibri"/>
                        </a:rPr>
                        <a:t>1989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102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153</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49</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t"/>
                      <a:r>
                        <a:rPr lang="el-GR" sz="1100" b="0" i="0" u="none" strike="noStrike">
                          <a:solidFill>
                            <a:srgbClr val="000000"/>
                          </a:solidFill>
                          <a:latin typeface="Calibri"/>
                        </a:rPr>
                        <a:t>1990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100</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150</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54</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t"/>
                      <a:r>
                        <a:rPr lang="el-GR" sz="1100" b="0" i="0" u="none" strike="noStrike">
                          <a:solidFill>
                            <a:srgbClr val="000000"/>
                          </a:solidFill>
                          <a:latin typeface="Calibri"/>
                        </a:rPr>
                        <a:t>1991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88</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132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43</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t"/>
                      <a:r>
                        <a:rPr lang="el-GR" sz="1100" b="0" i="0" u="none" strike="noStrike">
                          <a:solidFill>
                            <a:srgbClr val="000000"/>
                          </a:solidFill>
                          <a:latin typeface="Calibri"/>
                        </a:rPr>
                        <a:t>1992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75</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113</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34</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t"/>
                      <a:r>
                        <a:rPr lang="el-GR" sz="1100" b="0" i="0" u="none" strike="noStrike">
                          <a:solidFill>
                            <a:srgbClr val="000000"/>
                          </a:solidFill>
                          <a:latin typeface="Calibri"/>
                        </a:rPr>
                        <a:t>1993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78</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117</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31</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t"/>
                      <a:r>
                        <a:rPr lang="el-GR" sz="1100" b="0" i="0" u="none" strike="noStrike">
                          <a:solidFill>
                            <a:srgbClr val="000000"/>
                          </a:solidFill>
                          <a:latin typeface="Calibri"/>
                        </a:rPr>
                        <a:t>1994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100</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150</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46</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t"/>
                      <a:r>
                        <a:rPr lang="el-GR" sz="1100" b="0" i="0" u="none" strike="noStrike">
                          <a:solidFill>
                            <a:srgbClr val="000000"/>
                          </a:solidFill>
                          <a:latin typeface="Calibri"/>
                        </a:rPr>
                        <a:t>1995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101</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152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44</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t"/>
                      <a:r>
                        <a:rPr lang="el-GR" sz="1100" b="0" i="0" u="none" strike="noStrike">
                          <a:solidFill>
                            <a:srgbClr val="000000"/>
                          </a:solidFill>
                          <a:latin typeface="Calibri"/>
                        </a:rPr>
                        <a:t>1996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107</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168</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36</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t"/>
                      <a:r>
                        <a:rPr lang="el-GR" sz="1100" b="0" i="0" u="none" strike="noStrike">
                          <a:solidFill>
                            <a:srgbClr val="000000"/>
                          </a:solidFill>
                          <a:latin typeface="Calibri"/>
                        </a:rPr>
                        <a:t>1997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97</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145</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39</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t"/>
                      <a:r>
                        <a:rPr lang="el-GR" sz="1100" b="0" i="0" u="none" strike="noStrike">
                          <a:solidFill>
                            <a:srgbClr val="000000"/>
                          </a:solidFill>
                          <a:latin typeface="Calibri"/>
                        </a:rPr>
                        <a:t>1998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106</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158</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42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t"/>
                      <a:r>
                        <a:rPr lang="el-GR" sz="1100" b="0" i="0" u="none" strike="noStrike">
                          <a:solidFill>
                            <a:srgbClr val="000000"/>
                          </a:solidFill>
                          <a:latin typeface="Calibri"/>
                        </a:rPr>
                        <a:t>1999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162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274</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67</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t"/>
                      <a:r>
                        <a:rPr lang="el-GR" sz="1100" b="0" i="0" u="none" strike="noStrike">
                          <a:solidFill>
                            <a:srgbClr val="000000"/>
                          </a:solidFill>
                          <a:latin typeface="Calibri"/>
                        </a:rPr>
                        <a:t>2000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195</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284</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82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t"/>
                      <a:r>
                        <a:rPr lang="el-GR" sz="1100" b="0" i="0" u="none" strike="noStrike">
                          <a:solidFill>
                            <a:srgbClr val="000000"/>
                          </a:solidFill>
                          <a:latin typeface="Calibri"/>
                        </a:rPr>
                        <a:t>2001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186</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258</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72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t"/>
                      <a:r>
                        <a:rPr lang="el-GR" sz="1100" b="0" i="0" u="none" strike="noStrike">
                          <a:solidFill>
                            <a:srgbClr val="000000"/>
                          </a:solidFill>
                          <a:latin typeface="Calibri"/>
                        </a:rPr>
                        <a:t>2002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112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a:solidFill>
                            <a:srgbClr val="000000"/>
                          </a:solidFill>
                          <a:latin typeface="Calibri"/>
                        </a:rPr>
                        <a:t>180,5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31</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t"/>
                      <a:r>
                        <a:rPr lang="el-GR" sz="1100" b="0" i="0" u="none" strike="noStrike">
                          <a:solidFill>
                            <a:srgbClr val="000000"/>
                          </a:solidFill>
                          <a:latin typeface="Calibri"/>
                        </a:rPr>
                        <a:t>2003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92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143</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23</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t"/>
                      <a:r>
                        <a:rPr lang="el-GR" sz="1100" b="0" i="0" u="none" strike="noStrike">
                          <a:solidFill>
                            <a:srgbClr val="000000"/>
                          </a:solidFill>
                          <a:latin typeface="Calibri"/>
                        </a:rPr>
                        <a:t>2004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85</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132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25</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b"/>
                      <a:r>
                        <a:rPr lang="el-GR" sz="1100" b="0" i="0" u="none" strike="noStrike">
                          <a:solidFill>
                            <a:srgbClr val="000000"/>
                          </a:solidFill>
                          <a:latin typeface="Calibri"/>
                        </a:rPr>
                        <a:t>2005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69</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a:solidFill>
                            <a:srgbClr val="000000"/>
                          </a:solidFill>
                          <a:latin typeface="Calibri"/>
                        </a:rPr>
                        <a:t>109,5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26</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b"/>
                      <a:r>
                        <a:rPr lang="el-GR" sz="1100" b="0" i="0" u="none" strike="noStrike">
                          <a:solidFill>
                            <a:srgbClr val="000000"/>
                          </a:solidFill>
                          <a:latin typeface="Calibri"/>
                        </a:rPr>
                        <a:t>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88</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134</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40</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b"/>
                      <a:r>
                        <a:rPr lang="el-GR" sz="1100" b="0" i="0" u="none" strike="noStrike">
                          <a:solidFill>
                            <a:srgbClr val="000000"/>
                          </a:solidFill>
                          <a:latin typeface="Calibri"/>
                        </a:rPr>
                        <a:t>2007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32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49</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19</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b"/>
                      <a:r>
                        <a:rPr lang="el-GR" sz="1100" b="0" i="0" u="none" strike="noStrike">
                          <a:solidFill>
                            <a:srgbClr val="000000"/>
                          </a:solidFill>
                          <a:latin typeface="Calibri"/>
                        </a:rPr>
                        <a:t>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53</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84</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21</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t"/>
                      <a:r>
                        <a:rPr lang="el-GR" sz="1100" b="0" i="0" u="none" strike="noStrike">
                          <a:solidFill>
                            <a:srgbClr val="000000"/>
                          </a:solidFill>
                          <a:latin typeface="Calibri"/>
                        </a:rPr>
                        <a:t>2009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47</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a:solidFill>
                            <a:srgbClr val="000000"/>
                          </a:solidFill>
                          <a:latin typeface="Calibri"/>
                        </a:rPr>
                        <a:t>70,5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19</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t"/>
                      <a:r>
                        <a:rPr lang="el-GR" sz="1100" b="0" i="0" u="none" strike="noStrike">
                          <a:solidFill>
                            <a:srgbClr val="000000"/>
                          </a:solidFill>
                          <a:latin typeface="Calibri"/>
                        </a:rPr>
                        <a:t>2010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50</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75</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26</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t"/>
                      <a:r>
                        <a:rPr lang="el-GR" sz="1100" b="0" i="0" u="none" strike="noStrike">
                          <a:solidFill>
                            <a:srgbClr val="000000"/>
                          </a:solidFill>
                          <a:latin typeface="Calibri"/>
                        </a:rPr>
                        <a:t>2011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61</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a:solidFill>
                            <a:srgbClr val="000000"/>
                          </a:solidFill>
                          <a:latin typeface="Calibri"/>
                        </a:rPr>
                        <a:t>98,5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30</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t"/>
                      <a:r>
                        <a:rPr lang="el-GR" sz="1100" b="0" i="0" u="none" strike="noStrike">
                          <a:solidFill>
                            <a:srgbClr val="000000"/>
                          </a:solidFill>
                          <a:latin typeface="Calibri"/>
                        </a:rPr>
                        <a:t>2012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103</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167</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51</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0">
                <a:tc>
                  <a:txBody>
                    <a:bodyPr/>
                    <a:lstStyle/>
                    <a:p>
                      <a:pPr algn="ctr" fontAlgn="t"/>
                      <a:r>
                        <a:rPr lang="el-GR" sz="1100" b="0" i="0" u="none" strike="noStrike">
                          <a:solidFill>
                            <a:srgbClr val="000000"/>
                          </a:solidFill>
                          <a:latin typeface="Calibri"/>
                        </a:rPr>
                        <a:t>2013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110</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a:solidFill>
                            <a:srgbClr val="000000"/>
                          </a:solidFill>
                          <a:latin typeface="Calibri"/>
                        </a:rPr>
                        <a:t>165,5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62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12457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lstStyle/>
          <a:p>
            <a:pPr algn="ctr"/>
            <a:r>
              <a:rPr lang="el-GR" smtClean="0"/>
              <a:t>Αριθμός ασκουμένων 1986 - 2013</a:t>
            </a:r>
          </a:p>
        </p:txBody>
      </p:sp>
      <p:sp>
        <p:nvSpPr>
          <p:cNvPr id="8195" name="3 - Θέση υποσέλιδου"/>
          <p:cNvSpPr>
            <a:spLocks noGrp="1"/>
          </p:cNvSpPr>
          <p:nvPr>
            <p:ph type="ftr" sz="quarter" idx="11"/>
          </p:nvPr>
        </p:nvSpPr>
        <p:spPr/>
        <p:txBody>
          <a:bodyPr/>
          <a:lstStyle/>
          <a:p>
            <a:pPr>
              <a:defRPr/>
            </a:pPr>
            <a:r>
              <a:rPr lang="el-GR" smtClean="0"/>
              <a:t>Τμήμα Διοίκησης Επιχειρήσεων</a:t>
            </a:r>
          </a:p>
        </p:txBody>
      </p:sp>
      <p:sp>
        <p:nvSpPr>
          <p:cNvPr id="8196" name="4 - Θέση αριθμού διαφάνειας"/>
          <p:cNvSpPr>
            <a:spLocks noGrp="1"/>
          </p:cNvSpPr>
          <p:nvPr>
            <p:ph type="sldNum" sz="quarter" idx="12"/>
          </p:nvPr>
        </p:nvSpPr>
        <p:spPr/>
        <p:txBody>
          <a:bodyPr/>
          <a:lstStyle/>
          <a:p>
            <a:pPr>
              <a:defRPr/>
            </a:pPr>
            <a:fld id="{E0ECD91B-F97C-46F4-87DF-46AD41D139C2}" type="slidenum">
              <a:rPr lang="el-GR" smtClean="0"/>
              <a:pPr>
                <a:defRPr/>
              </a:pPr>
              <a:t>14</a:t>
            </a:fld>
            <a:endParaRPr lang="el-GR" smtClean="0"/>
          </a:p>
        </p:txBody>
      </p:sp>
      <p:graphicFrame>
        <p:nvGraphicFramePr>
          <p:cNvPr id="8" name="9 - Γράφημα"/>
          <p:cNvGraphicFramePr/>
          <p:nvPr/>
        </p:nvGraphicFramePr>
        <p:xfrm>
          <a:off x="1043608" y="1772816"/>
          <a:ext cx="7292340" cy="38785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2287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lstStyle/>
          <a:p>
            <a:pPr algn="ctr"/>
            <a:r>
              <a:rPr lang="el-GR" smtClean="0"/>
              <a:t>Αριθμός ασκουμένων 1986 – 1995 </a:t>
            </a:r>
            <a:br>
              <a:rPr lang="el-GR" smtClean="0"/>
            </a:br>
            <a:r>
              <a:rPr lang="el-GR" smtClean="0"/>
              <a:t>(</a:t>
            </a:r>
            <a:r>
              <a:rPr lang="el-GR" sz="2000" smtClean="0"/>
              <a:t>Χρηματοδότηση από επιχειρήσεις)</a:t>
            </a:r>
            <a:endParaRPr lang="el-GR" smtClean="0"/>
          </a:p>
        </p:txBody>
      </p:sp>
      <p:sp>
        <p:nvSpPr>
          <p:cNvPr id="9219" name="3 - Θέση υποσέλιδου"/>
          <p:cNvSpPr>
            <a:spLocks noGrp="1"/>
          </p:cNvSpPr>
          <p:nvPr>
            <p:ph type="ftr" sz="quarter" idx="11"/>
          </p:nvPr>
        </p:nvSpPr>
        <p:spPr/>
        <p:txBody>
          <a:bodyPr/>
          <a:lstStyle/>
          <a:p>
            <a:pPr>
              <a:defRPr/>
            </a:pPr>
            <a:r>
              <a:rPr lang="el-GR" smtClean="0"/>
              <a:t>Τμήμα Διοίκησης Επιχειρήσεων</a:t>
            </a:r>
          </a:p>
        </p:txBody>
      </p:sp>
      <p:sp>
        <p:nvSpPr>
          <p:cNvPr id="9220" name="4 - Θέση αριθμού διαφάνειας"/>
          <p:cNvSpPr>
            <a:spLocks noGrp="1"/>
          </p:cNvSpPr>
          <p:nvPr>
            <p:ph type="sldNum" sz="quarter" idx="12"/>
          </p:nvPr>
        </p:nvSpPr>
        <p:spPr/>
        <p:txBody>
          <a:bodyPr/>
          <a:lstStyle/>
          <a:p>
            <a:pPr>
              <a:defRPr/>
            </a:pPr>
            <a:fld id="{C80C338B-1BBF-4246-80CC-3EC6BFD03902}" type="slidenum">
              <a:rPr lang="el-GR" smtClean="0"/>
              <a:pPr>
                <a:defRPr/>
              </a:pPr>
              <a:t>15</a:t>
            </a:fld>
            <a:endParaRPr lang="el-GR" smtClean="0"/>
          </a:p>
        </p:txBody>
      </p:sp>
      <p:graphicFrame>
        <p:nvGraphicFramePr>
          <p:cNvPr id="6" name="5 - Πίνακας"/>
          <p:cNvGraphicFramePr>
            <a:graphicFrameLocks noGrp="1"/>
          </p:cNvGraphicFramePr>
          <p:nvPr/>
        </p:nvGraphicFramePr>
        <p:xfrm>
          <a:off x="323850" y="2349500"/>
          <a:ext cx="3162300" cy="2011680"/>
        </p:xfrm>
        <a:graphic>
          <a:graphicData uri="http://schemas.openxmlformats.org/drawingml/2006/table">
            <a:tbl>
              <a:tblPr/>
              <a:tblGrid>
                <a:gridCol w="504056"/>
                <a:gridCol w="720080"/>
                <a:gridCol w="1080120"/>
                <a:gridCol w="858044"/>
              </a:tblGrid>
              <a:tr h="182880">
                <a:tc>
                  <a:txBody>
                    <a:bodyPr/>
                    <a:lstStyle/>
                    <a:p>
                      <a:pPr algn="ctr" fontAlgn="b"/>
                      <a:r>
                        <a:rPr lang="el-GR" sz="1100" b="1" i="0" u="none" strike="noStrike" dirty="0">
                          <a:solidFill>
                            <a:srgbClr val="000000"/>
                          </a:solidFill>
                          <a:latin typeface="Calibri"/>
                        </a:rPr>
                        <a:t>ΕΤΟΣ</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1" i="0" u="none" strike="noStrike">
                          <a:solidFill>
                            <a:srgbClr val="000000"/>
                          </a:solidFill>
                          <a:latin typeface="Calibri"/>
                        </a:rPr>
                        <a:t>ΦΟΙΤΗΤΕΣ</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1" i="0" u="none" strike="noStrike">
                          <a:solidFill>
                            <a:srgbClr val="000000"/>
                          </a:solidFill>
                          <a:latin typeface="Calibri"/>
                        </a:rPr>
                        <a:t>ΦΟΙΤΗΤΟΜΗΝΕΣ</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l-GR" sz="1100" b="1" i="0" u="none" strike="noStrike" dirty="0" smtClean="0">
                          <a:solidFill>
                            <a:srgbClr val="000000"/>
                          </a:solidFill>
                          <a:latin typeface="Calibri"/>
                        </a:rPr>
                        <a:t>ΕΠΙΧΕΙΡΗΣΕΙΣ</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t"/>
                      <a:r>
                        <a:rPr lang="el-GR" sz="1100" b="0" i="0" u="none" strike="noStrike" dirty="0">
                          <a:solidFill>
                            <a:srgbClr val="000000"/>
                          </a:solidFill>
                          <a:latin typeface="Calibri"/>
                        </a:rPr>
                        <a:t>1986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20</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30</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14</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t"/>
                      <a:r>
                        <a:rPr lang="el-GR" sz="1100" b="0" i="0" u="none" strike="noStrike">
                          <a:solidFill>
                            <a:srgbClr val="000000"/>
                          </a:solidFill>
                          <a:latin typeface="Calibri"/>
                        </a:rPr>
                        <a:t>1987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79</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119</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44</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t"/>
                      <a:r>
                        <a:rPr lang="el-GR" sz="1100" b="0" i="0" u="none" strike="noStrike">
                          <a:solidFill>
                            <a:srgbClr val="000000"/>
                          </a:solidFill>
                          <a:latin typeface="Calibri"/>
                        </a:rPr>
                        <a:t>1988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13</a:t>
                      </a:r>
                      <a:r>
                        <a:rPr lang="en-US" sz="1100" b="0" i="0" u="none" strike="noStrike" dirty="0" smtClean="0">
                          <a:solidFill>
                            <a:srgbClr val="000000"/>
                          </a:solidFill>
                          <a:latin typeface="Calibri"/>
                        </a:rPr>
                        <a:t>1</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197</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62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t"/>
                      <a:r>
                        <a:rPr lang="el-GR" sz="1100" b="0" i="0" u="none" strike="noStrike">
                          <a:solidFill>
                            <a:srgbClr val="000000"/>
                          </a:solidFill>
                          <a:latin typeface="Calibri"/>
                        </a:rPr>
                        <a:t>1989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10</a:t>
                      </a:r>
                      <a:r>
                        <a:rPr lang="en-US" sz="1100" b="0" i="0" u="none" strike="noStrike" dirty="0" smtClean="0">
                          <a:solidFill>
                            <a:srgbClr val="000000"/>
                          </a:solidFill>
                          <a:latin typeface="Calibri"/>
                        </a:rPr>
                        <a:t>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153</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49</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t"/>
                      <a:r>
                        <a:rPr lang="el-GR" sz="1100" b="0" i="0" u="none" strike="noStrike">
                          <a:solidFill>
                            <a:srgbClr val="000000"/>
                          </a:solidFill>
                          <a:latin typeface="Calibri"/>
                        </a:rPr>
                        <a:t>1990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100</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150</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54</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t"/>
                      <a:r>
                        <a:rPr lang="el-GR" sz="1100" b="0" i="0" u="none" strike="noStrike">
                          <a:solidFill>
                            <a:srgbClr val="000000"/>
                          </a:solidFill>
                          <a:latin typeface="Calibri"/>
                        </a:rPr>
                        <a:t>1991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88</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132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43</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t"/>
                      <a:r>
                        <a:rPr lang="el-GR" sz="1100" b="0" i="0" u="none" strike="noStrike">
                          <a:solidFill>
                            <a:srgbClr val="000000"/>
                          </a:solidFill>
                          <a:latin typeface="Calibri"/>
                        </a:rPr>
                        <a:t>1992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75</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113</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34</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t"/>
                      <a:r>
                        <a:rPr lang="el-GR" sz="1100" b="0" i="0" u="none" strike="noStrike">
                          <a:solidFill>
                            <a:srgbClr val="000000"/>
                          </a:solidFill>
                          <a:latin typeface="Calibri"/>
                        </a:rPr>
                        <a:t>1993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78</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117</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31</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t"/>
                      <a:r>
                        <a:rPr lang="el-GR" sz="1100" b="0" i="0" u="none" strike="noStrike">
                          <a:solidFill>
                            <a:srgbClr val="000000"/>
                          </a:solidFill>
                          <a:latin typeface="Calibri"/>
                        </a:rPr>
                        <a:t>1994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100</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150</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46</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t"/>
                      <a:r>
                        <a:rPr lang="el-GR" sz="1100" b="0" i="0" u="none" strike="noStrike">
                          <a:solidFill>
                            <a:srgbClr val="000000"/>
                          </a:solidFill>
                          <a:latin typeface="Calibri"/>
                        </a:rPr>
                        <a:t>1995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101</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152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44</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5 - Γράφημα"/>
          <p:cNvGraphicFramePr/>
          <p:nvPr/>
        </p:nvGraphicFramePr>
        <p:xfrm>
          <a:off x="3635896" y="1916832"/>
          <a:ext cx="5256584"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1984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lstStyle/>
          <a:p>
            <a:pPr algn="ctr"/>
            <a:r>
              <a:rPr lang="el-GR" smtClean="0"/>
              <a:t>Αριθμός ασκουμένων 1996 – 2008</a:t>
            </a:r>
            <a:br>
              <a:rPr lang="el-GR" smtClean="0"/>
            </a:br>
            <a:r>
              <a:rPr lang="el-GR" smtClean="0"/>
              <a:t>(</a:t>
            </a:r>
            <a:r>
              <a:rPr lang="el-GR" sz="2000" smtClean="0"/>
              <a:t>Χρηματοδότηση από το ΕΠΕΑΚ Ι &amp; ΕΠΕΑΕΚ ΙΙ)</a:t>
            </a:r>
            <a:endParaRPr lang="el-GR" smtClean="0"/>
          </a:p>
        </p:txBody>
      </p:sp>
      <p:sp>
        <p:nvSpPr>
          <p:cNvPr id="10243" name="3 - Θέση υποσέλιδου"/>
          <p:cNvSpPr>
            <a:spLocks noGrp="1"/>
          </p:cNvSpPr>
          <p:nvPr>
            <p:ph type="ftr" sz="quarter" idx="11"/>
          </p:nvPr>
        </p:nvSpPr>
        <p:spPr/>
        <p:txBody>
          <a:bodyPr/>
          <a:lstStyle/>
          <a:p>
            <a:pPr>
              <a:defRPr/>
            </a:pPr>
            <a:r>
              <a:rPr lang="el-GR" smtClean="0"/>
              <a:t>Τμήμα Διοίκησης Επιχειρήσεων</a:t>
            </a:r>
          </a:p>
        </p:txBody>
      </p:sp>
      <p:sp>
        <p:nvSpPr>
          <p:cNvPr id="10244" name="4 - Θέση αριθμού διαφάνειας"/>
          <p:cNvSpPr>
            <a:spLocks noGrp="1"/>
          </p:cNvSpPr>
          <p:nvPr>
            <p:ph type="sldNum" sz="quarter" idx="12"/>
          </p:nvPr>
        </p:nvSpPr>
        <p:spPr/>
        <p:txBody>
          <a:bodyPr/>
          <a:lstStyle/>
          <a:p>
            <a:pPr>
              <a:defRPr/>
            </a:pPr>
            <a:fld id="{64AE1C90-E4F9-428B-8585-0E6F4FCB2C13}" type="slidenum">
              <a:rPr lang="el-GR" smtClean="0"/>
              <a:pPr>
                <a:defRPr/>
              </a:pPr>
              <a:t>16</a:t>
            </a:fld>
            <a:endParaRPr lang="el-GR" smtClean="0"/>
          </a:p>
        </p:txBody>
      </p:sp>
      <p:graphicFrame>
        <p:nvGraphicFramePr>
          <p:cNvPr id="6" name="5 - Πίνακας"/>
          <p:cNvGraphicFramePr>
            <a:graphicFrameLocks noGrp="1"/>
          </p:cNvGraphicFramePr>
          <p:nvPr/>
        </p:nvGraphicFramePr>
        <p:xfrm>
          <a:off x="250825" y="2133600"/>
          <a:ext cx="3096344" cy="2560320"/>
        </p:xfrm>
        <a:graphic>
          <a:graphicData uri="http://schemas.openxmlformats.org/drawingml/2006/table">
            <a:tbl>
              <a:tblPr/>
              <a:tblGrid>
                <a:gridCol w="504056"/>
                <a:gridCol w="648072"/>
                <a:gridCol w="1080120"/>
                <a:gridCol w="864096"/>
              </a:tblGrid>
              <a:tr h="182880">
                <a:tc>
                  <a:txBody>
                    <a:bodyPr/>
                    <a:lstStyle/>
                    <a:p>
                      <a:pPr algn="ctr" fontAlgn="b"/>
                      <a:r>
                        <a:rPr lang="el-GR" sz="1100" b="1" i="0" u="none" strike="noStrike" dirty="0">
                          <a:solidFill>
                            <a:srgbClr val="000000"/>
                          </a:solidFill>
                          <a:latin typeface="Calibri"/>
                        </a:rPr>
                        <a:t>ΕΤΟΣ</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1" i="0" u="none" strike="noStrike" dirty="0">
                          <a:solidFill>
                            <a:srgbClr val="000000"/>
                          </a:solidFill>
                          <a:latin typeface="Calibri"/>
                        </a:rPr>
                        <a:t>ΦΟΙΤΗΤΕΣ</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1" i="0" u="none" strike="noStrike">
                          <a:solidFill>
                            <a:srgbClr val="000000"/>
                          </a:solidFill>
                          <a:latin typeface="Calibri"/>
                        </a:rPr>
                        <a:t>ΦΟΙΤΗΤΟΜΗΝΕΣ</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1" i="0" u="none" strike="noStrike" dirty="0" smtClean="0">
                          <a:solidFill>
                            <a:srgbClr val="000000"/>
                          </a:solidFill>
                          <a:latin typeface="Calibri"/>
                        </a:rPr>
                        <a:t>ΕΠΙΧΕΙΡΗΣΕΙΣ</a:t>
                      </a:r>
                      <a:endParaRPr lang="el-GR"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marL="0" algn="ctr" defTabSz="914400" rtl="0" eaLnBrk="1" fontAlgn="b" latinLnBrk="0" hangingPunct="1"/>
                      <a:r>
                        <a:rPr lang="el-GR" sz="1100" b="0" i="0" u="none" strike="noStrike" kern="1200" dirty="0">
                          <a:solidFill>
                            <a:srgbClr val="000000"/>
                          </a:solidFill>
                          <a:latin typeface="Calibri"/>
                          <a:ea typeface="+mn-ea"/>
                          <a:cs typeface="+mn-cs"/>
                        </a:rPr>
                        <a:t>1996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107</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168</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36</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marL="0" algn="ctr" defTabSz="914400" rtl="0" eaLnBrk="1" fontAlgn="b" latinLnBrk="0" hangingPunct="1"/>
                      <a:r>
                        <a:rPr lang="el-GR" sz="1100" b="0" i="0" u="none" strike="noStrike" kern="1200" dirty="0">
                          <a:solidFill>
                            <a:srgbClr val="000000"/>
                          </a:solidFill>
                          <a:latin typeface="Calibri"/>
                          <a:ea typeface="+mn-ea"/>
                          <a:cs typeface="+mn-cs"/>
                        </a:rPr>
                        <a:t>1997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97</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145</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39</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marL="0" algn="ctr" defTabSz="914400" rtl="0" eaLnBrk="1" fontAlgn="b" latinLnBrk="0" hangingPunct="1"/>
                      <a:r>
                        <a:rPr lang="el-GR" sz="1100" b="0" i="0" u="none" strike="noStrike" kern="1200" dirty="0">
                          <a:solidFill>
                            <a:srgbClr val="000000"/>
                          </a:solidFill>
                          <a:latin typeface="Calibri"/>
                          <a:ea typeface="+mn-ea"/>
                          <a:cs typeface="+mn-cs"/>
                        </a:rPr>
                        <a:t>1998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106</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158</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42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marL="0" algn="ctr" defTabSz="914400" rtl="0" eaLnBrk="1" fontAlgn="b" latinLnBrk="0" hangingPunct="1"/>
                      <a:r>
                        <a:rPr lang="el-GR" sz="1100" b="0" i="0" u="none" strike="noStrike" kern="1200" dirty="0">
                          <a:solidFill>
                            <a:srgbClr val="000000"/>
                          </a:solidFill>
                          <a:latin typeface="Calibri"/>
                          <a:ea typeface="+mn-ea"/>
                          <a:cs typeface="+mn-cs"/>
                        </a:rPr>
                        <a:t>1999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162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274</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67</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marL="0" algn="ctr" defTabSz="914400" rtl="0" eaLnBrk="1" fontAlgn="b" latinLnBrk="0" hangingPunct="1"/>
                      <a:r>
                        <a:rPr lang="el-GR" sz="1100" b="0" i="0" u="none" strike="noStrike" kern="1200" dirty="0">
                          <a:solidFill>
                            <a:srgbClr val="000000"/>
                          </a:solidFill>
                          <a:latin typeface="Calibri"/>
                          <a:ea typeface="+mn-ea"/>
                          <a:cs typeface="+mn-cs"/>
                        </a:rPr>
                        <a:t>2000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195</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284</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82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marL="0" algn="ctr" defTabSz="914400" rtl="0" eaLnBrk="1" fontAlgn="b" latinLnBrk="0" hangingPunct="1"/>
                      <a:r>
                        <a:rPr lang="el-GR" sz="1100" b="0" i="0" u="none" strike="noStrike" kern="1200" dirty="0">
                          <a:solidFill>
                            <a:srgbClr val="000000"/>
                          </a:solidFill>
                          <a:latin typeface="Calibri"/>
                          <a:ea typeface="+mn-ea"/>
                          <a:cs typeface="+mn-cs"/>
                        </a:rPr>
                        <a:t>2001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186</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258</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72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marL="0" algn="ctr" defTabSz="914400" rtl="0" eaLnBrk="1" fontAlgn="b" latinLnBrk="0" hangingPunct="1"/>
                      <a:r>
                        <a:rPr lang="el-GR" sz="1100" b="0" i="0" u="none" strike="noStrike" kern="1200" dirty="0">
                          <a:solidFill>
                            <a:srgbClr val="000000"/>
                          </a:solidFill>
                          <a:latin typeface="Calibri"/>
                          <a:ea typeface="+mn-ea"/>
                          <a:cs typeface="+mn-cs"/>
                        </a:rPr>
                        <a:t>2002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112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180</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31</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marL="0" algn="ctr" defTabSz="914400" rtl="0" eaLnBrk="1" fontAlgn="b" latinLnBrk="0" hangingPunct="1"/>
                      <a:r>
                        <a:rPr lang="el-GR" sz="1100" b="0" i="0" u="none" strike="noStrike" kern="1200" dirty="0">
                          <a:solidFill>
                            <a:srgbClr val="000000"/>
                          </a:solidFill>
                          <a:latin typeface="Calibri"/>
                          <a:ea typeface="+mn-ea"/>
                          <a:cs typeface="+mn-cs"/>
                        </a:rPr>
                        <a:t>2003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92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143</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23</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marL="0" algn="ctr" defTabSz="914400" rtl="0" eaLnBrk="1" fontAlgn="b" latinLnBrk="0" hangingPunct="1"/>
                      <a:r>
                        <a:rPr lang="el-GR" sz="1100" b="0" i="0" u="none" strike="noStrike" kern="1200" dirty="0">
                          <a:solidFill>
                            <a:srgbClr val="000000"/>
                          </a:solidFill>
                          <a:latin typeface="Calibri"/>
                          <a:ea typeface="+mn-ea"/>
                          <a:cs typeface="+mn-cs"/>
                        </a:rPr>
                        <a:t>2004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85</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132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25</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marL="0" algn="ctr" defTabSz="914400" rtl="0" eaLnBrk="1" fontAlgn="b" latinLnBrk="0" hangingPunct="1"/>
                      <a:r>
                        <a:rPr lang="el-GR" sz="1100" b="0" i="0" u="none" strike="noStrike" kern="1200" dirty="0">
                          <a:solidFill>
                            <a:srgbClr val="000000"/>
                          </a:solidFill>
                          <a:latin typeface="Calibri"/>
                          <a:ea typeface="+mn-ea"/>
                          <a:cs typeface="+mn-cs"/>
                        </a:rPr>
                        <a:t>2005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69</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109</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26</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marL="0" algn="ctr" defTabSz="914400" rtl="0" eaLnBrk="1" fontAlgn="b" latinLnBrk="0" hangingPunct="1"/>
                      <a:r>
                        <a:rPr lang="el-GR" sz="1100" b="0" i="0" u="none" strike="noStrike" kern="1200" dirty="0">
                          <a:solidFill>
                            <a:srgbClr val="000000"/>
                          </a:solidFill>
                          <a:latin typeface="Calibri"/>
                          <a:ea typeface="+mn-ea"/>
                          <a:cs typeface="+mn-cs"/>
                        </a:rPr>
                        <a:t>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88</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134</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40</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marL="0" algn="ctr" defTabSz="914400" rtl="0" eaLnBrk="1" fontAlgn="b" latinLnBrk="0" hangingPunct="1"/>
                      <a:r>
                        <a:rPr lang="el-GR" sz="1100" b="0" i="0" u="none" strike="noStrike" kern="1200" dirty="0">
                          <a:solidFill>
                            <a:srgbClr val="000000"/>
                          </a:solidFill>
                          <a:latin typeface="Calibri"/>
                          <a:ea typeface="+mn-ea"/>
                          <a:cs typeface="+mn-cs"/>
                        </a:rPr>
                        <a:t>2007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32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49</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19</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marL="0" algn="ctr" defTabSz="914400" rtl="0" eaLnBrk="1" fontAlgn="b" latinLnBrk="0" hangingPunct="1"/>
                      <a:r>
                        <a:rPr lang="el-GR" sz="1100" b="0" i="0" u="none" strike="noStrike" kern="1200" dirty="0">
                          <a:solidFill>
                            <a:srgbClr val="000000"/>
                          </a:solidFill>
                          <a:latin typeface="Calibri"/>
                          <a:ea typeface="+mn-ea"/>
                          <a:cs typeface="+mn-cs"/>
                        </a:rPr>
                        <a:t>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53</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84</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21</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6 - Γράφημα"/>
          <p:cNvGraphicFramePr/>
          <p:nvPr/>
        </p:nvGraphicFramePr>
        <p:xfrm>
          <a:off x="3491880" y="1844824"/>
          <a:ext cx="5400600" cy="3384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2151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lstStyle/>
          <a:p>
            <a:pPr algn="ctr"/>
            <a:r>
              <a:rPr lang="el-GR" smtClean="0"/>
              <a:t>Αριθμός ασκουμένων 2009 – σήμερα</a:t>
            </a:r>
            <a:br>
              <a:rPr lang="el-GR" smtClean="0"/>
            </a:br>
            <a:r>
              <a:rPr lang="el-GR" smtClean="0"/>
              <a:t>(</a:t>
            </a:r>
            <a:r>
              <a:rPr lang="el-GR" sz="2000" smtClean="0"/>
              <a:t>Χρηματοδότηση από το «ΕΣΠΑ 2007-2013</a:t>
            </a:r>
            <a:r>
              <a:rPr lang="el-GR" smtClean="0"/>
              <a:t>)</a:t>
            </a:r>
          </a:p>
        </p:txBody>
      </p:sp>
      <p:sp>
        <p:nvSpPr>
          <p:cNvPr id="11267" name="3 - Θέση υποσέλιδου"/>
          <p:cNvSpPr>
            <a:spLocks noGrp="1"/>
          </p:cNvSpPr>
          <p:nvPr>
            <p:ph type="ftr" sz="quarter" idx="11"/>
          </p:nvPr>
        </p:nvSpPr>
        <p:spPr/>
        <p:txBody>
          <a:bodyPr/>
          <a:lstStyle/>
          <a:p>
            <a:pPr>
              <a:defRPr/>
            </a:pPr>
            <a:r>
              <a:rPr lang="el-GR" smtClean="0"/>
              <a:t>Τμήμα Διοίκησης Επιχειρήσεων</a:t>
            </a:r>
          </a:p>
        </p:txBody>
      </p:sp>
      <p:sp>
        <p:nvSpPr>
          <p:cNvPr id="11268" name="4 - Θέση αριθμού διαφάνειας"/>
          <p:cNvSpPr>
            <a:spLocks noGrp="1"/>
          </p:cNvSpPr>
          <p:nvPr>
            <p:ph type="sldNum" sz="quarter" idx="12"/>
          </p:nvPr>
        </p:nvSpPr>
        <p:spPr/>
        <p:txBody>
          <a:bodyPr/>
          <a:lstStyle/>
          <a:p>
            <a:pPr>
              <a:defRPr/>
            </a:pPr>
            <a:fld id="{EA956E71-69DF-40AD-9CC6-297651DE817B}" type="slidenum">
              <a:rPr lang="el-GR" smtClean="0"/>
              <a:pPr>
                <a:defRPr/>
              </a:pPr>
              <a:t>17</a:t>
            </a:fld>
            <a:endParaRPr lang="el-GR" smtClean="0"/>
          </a:p>
        </p:txBody>
      </p:sp>
      <p:graphicFrame>
        <p:nvGraphicFramePr>
          <p:cNvPr id="6" name="5 - Πίνακας"/>
          <p:cNvGraphicFramePr>
            <a:graphicFrameLocks noGrp="1"/>
          </p:cNvGraphicFramePr>
          <p:nvPr/>
        </p:nvGraphicFramePr>
        <p:xfrm>
          <a:off x="323850" y="2781300"/>
          <a:ext cx="3234308" cy="1097280"/>
        </p:xfrm>
        <a:graphic>
          <a:graphicData uri="http://schemas.openxmlformats.org/drawingml/2006/table">
            <a:tbl>
              <a:tblPr/>
              <a:tblGrid>
                <a:gridCol w="504056"/>
                <a:gridCol w="720080"/>
                <a:gridCol w="1080120"/>
                <a:gridCol w="930052"/>
              </a:tblGrid>
              <a:tr h="182880">
                <a:tc>
                  <a:txBody>
                    <a:bodyPr/>
                    <a:lstStyle/>
                    <a:p>
                      <a:pPr algn="ctr" fontAlgn="b"/>
                      <a:r>
                        <a:rPr lang="el-GR" sz="1100" b="1" i="0" u="none" strike="noStrike" dirty="0">
                          <a:solidFill>
                            <a:srgbClr val="000000"/>
                          </a:solidFill>
                          <a:latin typeface="Calibri"/>
                        </a:rPr>
                        <a:t>ΕΤΟΣ</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1" i="0" u="none" strike="noStrike">
                          <a:solidFill>
                            <a:srgbClr val="000000"/>
                          </a:solidFill>
                          <a:latin typeface="Calibri"/>
                        </a:rPr>
                        <a:t>ΦΟΙΤΗΤΕΣ</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1" i="0" u="none" strike="noStrike">
                          <a:solidFill>
                            <a:srgbClr val="000000"/>
                          </a:solidFill>
                          <a:latin typeface="Calibri"/>
                        </a:rPr>
                        <a:t>ΦΟΙΤΗΤΟΜΗΝΕΣ</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1" i="0" u="none" strike="noStrike" dirty="0" smtClean="0">
                          <a:solidFill>
                            <a:srgbClr val="000000"/>
                          </a:solidFill>
                          <a:latin typeface="Calibri"/>
                        </a:rPr>
                        <a:t>ΕΠΙΧΕΙΡΗΣΕΙΣ</a:t>
                      </a:r>
                      <a:endParaRPr lang="el-GR"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t"/>
                      <a:r>
                        <a:rPr lang="el-GR" sz="1100" b="0" i="0" u="none" strike="noStrike">
                          <a:solidFill>
                            <a:srgbClr val="000000"/>
                          </a:solidFill>
                          <a:latin typeface="Calibri"/>
                        </a:rPr>
                        <a:t>2009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47</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a:solidFill>
                            <a:srgbClr val="000000"/>
                          </a:solidFill>
                          <a:latin typeface="Calibri"/>
                        </a:rPr>
                        <a:t>70,5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19</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t"/>
                      <a:r>
                        <a:rPr lang="el-GR" sz="1100" b="0" i="0" u="none" strike="noStrike">
                          <a:solidFill>
                            <a:srgbClr val="000000"/>
                          </a:solidFill>
                          <a:latin typeface="Calibri"/>
                        </a:rPr>
                        <a:t>2010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50</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75</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26</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t"/>
                      <a:r>
                        <a:rPr lang="el-GR" sz="1100" b="0" i="0" u="none" strike="noStrike">
                          <a:solidFill>
                            <a:srgbClr val="000000"/>
                          </a:solidFill>
                          <a:latin typeface="Calibri"/>
                        </a:rPr>
                        <a:t>2011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61</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a:solidFill>
                            <a:srgbClr val="000000"/>
                          </a:solidFill>
                          <a:latin typeface="Calibri"/>
                        </a:rPr>
                        <a:t>98,5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30</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t"/>
                      <a:r>
                        <a:rPr lang="el-GR" sz="1100" b="0" i="0" u="none" strike="noStrike">
                          <a:solidFill>
                            <a:srgbClr val="000000"/>
                          </a:solidFill>
                          <a:latin typeface="Calibri"/>
                        </a:rPr>
                        <a:t>2012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103</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167</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51</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t"/>
                      <a:r>
                        <a:rPr lang="el-GR" sz="1100" b="0" i="0" u="none" strike="noStrike">
                          <a:solidFill>
                            <a:srgbClr val="000000"/>
                          </a:solidFill>
                          <a:latin typeface="Calibri"/>
                        </a:rPr>
                        <a:t>2013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110</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a:solidFill>
                            <a:srgbClr val="000000"/>
                          </a:solidFill>
                          <a:latin typeface="Calibri"/>
                        </a:rPr>
                        <a:t>165,5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smtClean="0">
                          <a:solidFill>
                            <a:srgbClr val="000000"/>
                          </a:solidFill>
                          <a:latin typeface="Calibri"/>
                        </a:rPr>
                        <a:t>62</a:t>
                      </a:r>
                      <a:endParaRPr lang="el-G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2 - Γράφημα"/>
          <p:cNvGraphicFramePr/>
          <p:nvPr/>
        </p:nvGraphicFramePr>
        <p:xfrm>
          <a:off x="3707904" y="2060848"/>
          <a:ext cx="5112568" cy="2880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2208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lstStyle/>
          <a:p>
            <a:pPr algn="ctr"/>
            <a:r>
              <a:rPr lang="el-GR" dirty="0" smtClean="0"/>
              <a:t>Αποζημιώσεις ασκουμένων 2005-2013</a:t>
            </a:r>
          </a:p>
        </p:txBody>
      </p:sp>
      <p:sp>
        <p:nvSpPr>
          <p:cNvPr id="12291" name="3 - Θέση υποσέλιδου"/>
          <p:cNvSpPr>
            <a:spLocks noGrp="1"/>
          </p:cNvSpPr>
          <p:nvPr>
            <p:ph type="ftr" sz="quarter" idx="11"/>
          </p:nvPr>
        </p:nvSpPr>
        <p:spPr/>
        <p:txBody>
          <a:bodyPr/>
          <a:lstStyle/>
          <a:p>
            <a:pPr>
              <a:defRPr/>
            </a:pPr>
            <a:r>
              <a:rPr lang="el-GR" smtClean="0"/>
              <a:t>Τμήμα Διοίκησης Επιχειρήσεων</a:t>
            </a:r>
          </a:p>
        </p:txBody>
      </p:sp>
      <p:sp>
        <p:nvSpPr>
          <p:cNvPr id="12292" name="4 - Θέση αριθμού διαφάνειας"/>
          <p:cNvSpPr>
            <a:spLocks noGrp="1"/>
          </p:cNvSpPr>
          <p:nvPr>
            <p:ph type="sldNum" sz="quarter" idx="12"/>
          </p:nvPr>
        </p:nvSpPr>
        <p:spPr/>
        <p:txBody>
          <a:bodyPr/>
          <a:lstStyle/>
          <a:p>
            <a:pPr>
              <a:defRPr/>
            </a:pPr>
            <a:fld id="{F4D9CA15-6E8E-442C-A6A8-283231E11D5E}" type="slidenum">
              <a:rPr lang="el-GR" smtClean="0"/>
              <a:pPr>
                <a:defRPr/>
              </a:pPr>
              <a:t>18</a:t>
            </a:fld>
            <a:endParaRPr lang="el-GR" smtClean="0"/>
          </a:p>
        </p:txBody>
      </p:sp>
      <p:graphicFrame>
        <p:nvGraphicFramePr>
          <p:cNvPr id="7" name="6 - Πίνακας"/>
          <p:cNvGraphicFramePr>
            <a:graphicFrameLocks noGrp="1"/>
          </p:cNvGraphicFramePr>
          <p:nvPr/>
        </p:nvGraphicFramePr>
        <p:xfrm>
          <a:off x="611560" y="1916832"/>
          <a:ext cx="7344816" cy="3236955"/>
        </p:xfrm>
        <a:graphic>
          <a:graphicData uri="http://schemas.openxmlformats.org/drawingml/2006/table">
            <a:tbl>
              <a:tblPr/>
              <a:tblGrid>
                <a:gridCol w="1080120"/>
                <a:gridCol w="1152128"/>
                <a:gridCol w="1728192"/>
                <a:gridCol w="2160240"/>
                <a:gridCol w="1224136"/>
              </a:tblGrid>
              <a:tr h="936105">
                <a:tc>
                  <a:txBody>
                    <a:bodyPr/>
                    <a:lstStyle/>
                    <a:p>
                      <a:pPr algn="ctr" fontAlgn="ctr"/>
                      <a:r>
                        <a:rPr lang="el-GR" sz="1400" b="1" i="0" u="none" strike="noStrike" dirty="0">
                          <a:solidFill>
                            <a:srgbClr val="000000"/>
                          </a:solidFill>
                          <a:latin typeface="Calibri"/>
                        </a:rPr>
                        <a:t>ΕΤΟΣ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l-GR" sz="1400" b="1" i="0" u="none" strike="noStrike" dirty="0">
                          <a:solidFill>
                            <a:srgbClr val="000000"/>
                          </a:solidFill>
                          <a:latin typeface="Calibri"/>
                        </a:rPr>
                        <a:t>ΦΟΙΤΗΤΕΣ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l-GR" sz="1400" b="1" i="0" u="none" strike="noStrike" dirty="0">
                          <a:solidFill>
                            <a:srgbClr val="000000"/>
                          </a:solidFill>
                          <a:latin typeface="Calibri"/>
                        </a:rPr>
                        <a:t>ΑΠΟΖΗΜΙΩΣΕΙΣ ΑΠΟ </a:t>
                      </a:r>
                      <a:r>
                        <a:rPr lang="el-GR" sz="1400" b="1" i="0" u="none" strike="noStrike" dirty="0" smtClean="0">
                          <a:solidFill>
                            <a:srgbClr val="000000"/>
                          </a:solidFill>
                          <a:latin typeface="Calibri"/>
                        </a:rPr>
                        <a:t>«ΕΠΕΑΚ ΙΙ»</a:t>
                      </a:r>
                    </a:p>
                    <a:p>
                      <a:pPr algn="ctr" fontAlgn="ctr"/>
                      <a:r>
                        <a:rPr lang="el-GR" sz="1400" b="1" i="0" u="none" strike="noStrike" dirty="0" smtClean="0">
                          <a:solidFill>
                            <a:srgbClr val="000000"/>
                          </a:solidFill>
                          <a:latin typeface="Calibri"/>
                        </a:rPr>
                        <a:t> &amp; </a:t>
                      </a:r>
                    </a:p>
                    <a:p>
                      <a:pPr algn="ctr" fontAlgn="ctr"/>
                      <a:r>
                        <a:rPr lang="el-GR" sz="1400" b="1" i="0" u="none" strike="noStrike" dirty="0" smtClean="0">
                          <a:solidFill>
                            <a:srgbClr val="000000"/>
                          </a:solidFill>
                          <a:latin typeface="Calibri"/>
                        </a:rPr>
                        <a:t>«ΕΣΠΑ 2007-2013»</a:t>
                      </a:r>
                      <a:endParaRPr lang="el-GR" sz="14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l-GR" sz="1400" b="1" i="0" u="none" strike="noStrike" dirty="0">
                          <a:solidFill>
                            <a:srgbClr val="000000"/>
                          </a:solidFill>
                          <a:latin typeface="Calibri"/>
                        </a:rPr>
                        <a:t>ΑΠΟΖΗΜΙΩΣΕΙΣ ΑΠΟ </a:t>
                      </a:r>
                      <a:r>
                        <a:rPr lang="el-GR" sz="1400" b="1" i="0" u="none" strike="noStrike" dirty="0" smtClean="0">
                          <a:solidFill>
                            <a:srgbClr val="000000"/>
                          </a:solidFill>
                          <a:latin typeface="Calibri"/>
                        </a:rPr>
                        <a:t>ΑΥΤΟΧΡΗΜΑΤΟΔΟΤΟΥΜΕΝΑ ΠΡΟΓΡΑΜΜΑΤΑ</a:t>
                      </a:r>
                      <a:endParaRPr lang="el-GR" sz="14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l-GR" sz="1400" b="1" i="0" u="none" strike="noStrike" dirty="0">
                          <a:solidFill>
                            <a:srgbClr val="000000"/>
                          </a:solidFill>
                          <a:latin typeface="Calibri"/>
                        </a:rPr>
                        <a:t>ΣΥΝΟΛΟ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55650">
                <a:tc>
                  <a:txBody>
                    <a:bodyPr/>
                    <a:lstStyle/>
                    <a:p>
                      <a:pPr algn="ctr" fontAlgn="b"/>
                      <a:r>
                        <a:rPr lang="el-GR" sz="1400" b="0" i="0" u="none" strike="noStrike" dirty="0">
                          <a:solidFill>
                            <a:srgbClr val="000000"/>
                          </a:solidFill>
                          <a:latin typeface="Calibri"/>
                        </a:rPr>
                        <a:t>2005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smtClean="0">
                          <a:solidFill>
                            <a:srgbClr val="000000"/>
                          </a:solidFill>
                          <a:latin typeface="Calibri"/>
                        </a:rPr>
                        <a:t>69</a:t>
                      </a:r>
                      <a:endParaRPr lang="el-GR"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a:solidFill>
                            <a:srgbClr val="000000"/>
                          </a:solidFill>
                          <a:latin typeface="Calibri"/>
                        </a:rPr>
                        <a:t>14.901,08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19.414,06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34.315,14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50">
                <a:tc>
                  <a:txBody>
                    <a:bodyPr/>
                    <a:lstStyle/>
                    <a:p>
                      <a:pPr algn="ctr" fontAlgn="b"/>
                      <a:r>
                        <a:rPr lang="el-GR" sz="1400" b="0" i="0" u="none" strike="noStrike" dirty="0">
                          <a:solidFill>
                            <a:srgbClr val="000000"/>
                          </a:solidFill>
                          <a:latin typeface="Calibri"/>
                        </a:rPr>
                        <a:t>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smtClean="0">
                          <a:solidFill>
                            <a:srgbClr val="000000"/>
                          </a:solidFill>
                          <a:latin typeface="Calibri"/>
                        </a:rPr>
                        <a:t>88</a:t>
                      </a:r>
                      <a:endParaRPr lang="el-GR"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a:solidFill>
                            <a:srgbClr val="000000"/>
                          </a:solidFill>
                          <a:latin typeface="Calibri"/>
                        </a:rPr>
                        <a:t>29.772,29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20.202,43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49.974,72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50">
                <a:tc>
                  <a:txBody>
                    <a:bodyPr/>
                    <a:lstStyle/>
                    <a:p>
                      <a:pPr algn="ctr" fontAlgn="b"/>
                      <a:r>
                        <a:rPr lang="el-GR" sz="1400" b="0" i="0" u="none" strike="noStrike">
                          <a:solidFill>
                            <a:srgbClr val="000000"/>
                          </a:solidFill>
                          <a:latin typeface="Calibri"/>
                        </a:rPr>
                        <a:t>2007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smtClean="0">
                          <a:solidFill>
                            <a:srgbClr val="000000"/>
                          </a:solidFill>
                          <a:latin typeface="Calibri"/>
                        </a:rPr>
                        <a:t>32</a:t>
                      </a:r>
                      <a:endParaRPr lang="el-GR"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a:solidFill>
                            <a:srgbClr val="000000"/>
                          </a:solidFill>
                          <a:latin typeface="Calibri"/>
                        </a:rPr>
                        <a:t>10.176,63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smtClean="0">
                          <a:solidFill>
                            <a:srgbClr val="000000"/>
                          </a:solidFill>
                          <a:latin typeface="Calibri"/>
                        </a:rPr>
                        <a:t>  7.833,00</a:t>
                      </a:r>
                      <a:endParaRPr lang="el-GR"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18.009,63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50">
                <a:tc>
                  <a:txBody>
                    <a:bodyPr/>
                    <a:lstStyle/>
                    <a:p>
                      <a:pPr algn="ctr" fontAlgn="b"/>
                      <a:r>
                        <a:rPr lang="el-GR" sz="1400" b="0" i="0" u="none" strike="noStrike" dirty="0">
                          <a:solidFill>
                            <a:srgbClr val="000000"/>
                          </a:solidFill>
                          <a:latin typeface="Calibri"/>
                        </a:rPr>
                        <a:t>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smtClean="0">
                          <a:solidFill>
                            <a:srgbClr val="000000"/>
                          </a:solidFill>
                          <a:latin typeface="Calibri"/>
                        </a:rPr>
                        <a:t>53</a:t>
                      </a:r>
                      <a:endParaRPr lang="el-GR"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19.415,08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a:solidFill>
                            <a:srgbClr val="000000"/>
                          </a:solidFill>
                          <a:latin typeface="Calibri"/>
                        </a:rPr>
                        <a:t>12.050,00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31.465,08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50">
                <a:tc>
                  <a:txBody>
                    <a:bodyPr/>
                    <a:lstStyle/>
                    <a:p>
                      <a:pPr algn="ctr" fontAlgn="b"/>
                      <a:r>
                        <a:rPr lang="el-GR" sz="1400" b="0" i="0" u="none" strike="noStrike">
                          <a:solidFill>
                            <a:srgbClr val="000000"/>
                          </a:solidFill>
                          <a:latin typeface="Calibri"/>
                        </a:rPr>
                        <a:t>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smtClean="0">
                          <a:solidFill>
                            <a:srgbClr val="000000"/>
                          </a:solidFill>
                          <a:latin typeface="Calibri"/>
                        </a:rPr>
                        <a:t>47</a:t>
                      </a:r>
                      <a:endParaRPr lang="el-GR"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smtClean="0">
                          <a:solidFill>
                            <a:srgbClr val="000000"/>
                          </a:solidFill>
                          <a:latin typeface="Calibri"/>
                        </a:rPr>
                        <a:t>   8.775,31</a:t>
                      </a:r>
                      <a:endParaRPr lang="el-GR"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a:solidFill>
                            <a:srgbClr val="000000"/>
                          </a:solidFill>
                          <a:latin typeface="Calibri"/>
                        </a:rPr>
                        <a:t>11.370,00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20.145,31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50">
                <a:tc>
                  <a:txBody>
                    <a:bodyPr/>
                    <a:lstStyle/>
                    <a:p>
                      <a:pPr algn="ctr" fontAlgn="b"/>
                      <a:r>
                        <a:rPr lang="el-GR" sz="1400" b="0" i="0" u="none" strike="noStrike">
                          <a:solidFill>
                            <a:srgbClr val="000000"/>
                          </a:solidFill>
                          <a:latin typeface="Calibri"/>
                        </a:rPr>
                        <a:t>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smtClean="0">
                          <a:solidFill>
                            <a:srgbClr val="000000"/>
                          </a:solidFill>
                          <a:latin typeface="Calibri"/>
                        </a:rPr>
                        <a:t>50</a:t>
                      </a:r>
                      <a:endParaRPr lang="el-GR"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11.996,83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smtClean="0">
                          <a:solidFill>
                            <a:srgbClr val="000000"/>
                          </a:solidFill>
                          <a:latin typeface="Calibri"/>
                        </a:rPr>
                        <a:t>  7.650,00</a:t>
                      </a:r>
                      <a:endParaRPr lang="el-GR"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a:solidFill>
                            <a:srgbClr val="000000"/>
                          </a:solidFill>
                          <a:latin typeface="Calibri"/>
                        </a:rPr>
                        <a:t>19.646,83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50">
                <a:tc>
                  <a:txBody>
                    <a:bodyPr/>
                    <a:lstStyle/>
                    <a:p>
                      <a:pPr algn="ctr" fontAlgn="b"/>
                      <a:r>
                        <a:rPr lang="el-GR" sz="1400" b="0" i="0" u="none" strike="noStrike">
                          <a:solidFill>
                            <a:srgbClr val="000000"/>
                          </a:solidFill>
                          <a:latin typeface="Calibri"/>
                        </a:rPr>
                        <a:t>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smtClean="0">
                          <a:solidFill>
                            <a:srgbClr val="000000"/>
                          </a:solidFill>
                          <a:latin typeface="Calibri"/>
                        </a:rPr>
                        <a:t>61</a:t>
                      </a:r>
                      <a:endParaRPr lang="el-GR"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27.031,95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smtClean="0">
                          <a:solidFill>
                            <a:srgbClr val="000000"/>
                          </a:solidFill>
                          <a:latin typeface="Calibri"/>
                        </a:rPr>
                        <a:t>  6.729,22</a:t>
                      </a:r>
                      <a:endParaRPr lang="el-GR"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a:solidFill>
                            <a:srgbClr val="000000"/>
                          </a:solidFill>
                          <a:latin typeface="Calibri"/>
                        </a:rPr>
                        <a:t>33.761,17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50">
                <a:tc>
                  <a:txBody>
                    <a:bodyPr/>
                    <a:lstStyle/>
                    <a:p>
                      <a:pPr algn="ctr" fontAlgn="b"/>
                      <a:r>
                        <a:rPr lang="el-GR" sz="1400" b="0" i="0" u="none" strike="noStrike">
                          <a:solidFill>
                            <a:srgbClr val="000000"/>
                          </a:solidFill>
                          <a:latin typeface="Calibri"/>
                        </a:rPr>
                        <a:t>2012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smtClean="0">
                          <a:solidFill>
                            <a:srgbClr val="000000"/>
                          </a:solidFill>
                          <a:latin typeface="Calibri"/>
                        </a:rPr>
                        <a:t>103</a:t>
                      </a:r>
                      <a:endParaRPr lang="el-GR"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48.332,95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10.010,39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a:solidFill>
                            <a:srgbClr val="000000"/>
                          </a:solidFill>
                          <a:latin typeface="Calibri"/>
                        </a:rPr>
                        <a:t>58.343,34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50">
                <a:tc>
                  <a:txBody>
                    <a:bodyPr/>
                    <a:lstStyle/>
                    <a:p>
                      <a:pPr algn="ctr" fontAlgn="b"/>
                      <a:r>
                        <a:rPr lang="el-GR" sz="1400" b="0" i="0" u="none" strike="noStrike">
                          <a:solidFill>
                            <a:srgbClr val="000000"/>
                          </a:solidFill>
                          <a:latin typeface="Calibri"/>
                        </a:rPr>
                        <a:t>2013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smtClean="0">
                          <a:solidFill>
                            <a:srgbClr val="000000"/>
                          </a:solidFill>
                          <a:latin typeface="Calibri"/>
                        </a:rPr>
                        <a:t>110</a:t>
                      </a:r>
                      <a:endParaRPr lang="el-GR"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36.548,65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17.491,07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a:solidFill>
                            <a:srgbClr val="000000"/>
                          </a:solidFill>
                          <a:latin typeface="Calibri"/>
                        </a:rPr>
                        <a:t>54.039,72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60409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pPr algn="ctr"/>
            <a:r>
              <a:rPr lang="el-GR" smtClean="0"/>
              <a:t>Αποζημιώσεις ασκουμένων 2005-2013</a:t>
            </a:r>
          </a:p>
        </p:txBody>
      </p:sp>
      <p:sp>
        <p:nvSpPr>
          <p:cNvPr id="13315" name="3 - Θέση υποσέλιδου"/>
          <p:cNvSpPr>
            <a:spLocks noGrp="1"/>
          </p:cNvSpPr>
          <p:nvPr>
            <p:ph type="ftr" sz="quarter" idx="11"/>
          </p:nvPr>
        </p:nvSpPr>
        <p:spPr/>
        <p:txBody>
          <a:bodyPr/>
          <a:lstStyle/>
          <a:p>
            <a:pPr>
              <a:defRPr/>
            </a:pPr>
            <a:r>
              <a:rPr lang="el-GR" smtClean="0"/>
              <a:t>Τμήμα Διοίκησης Επιχειρήσεων</a:t>
            </a:r>
          </a:p>
        </p:txBody>
      </p:sp>
      <p:sp>
        <p:nvSpPr>
          <p:cNvPr id="13316" name="4 - Θέση αριθμού διαφάνειας"/>
          <p:cNvSpPr>
            <a:spLocks noGrp="1"/>
          </p:cNvSpPr>
          <p:nvPr>
            <p:ph type="sldNum" sz="quarter" idx="12"/>
          </p:nvPr>
        </p:nvSpPr>
        <p:spPr/>
        <p:txBody>
          <a:bodyPr/>
          <a:lstStyle/>
          <a:p>
            <a:pPr>
              <a:defRPr/>
            </a:pPr>
            <a:fld id="{C1664318-43DC-4274-933A-E83C1D443EC9}" type="slidenum">
              <a:rPr lang="el-GR" smtClean="0"/>
              <a:pPr>
                <a:defRPr/>
              </a:pPr>
              <a:t>19</a:t>
            </a:fld>
            <a:endParaRPr lang="el-GR" smtClean="0"/>
          </a:p>
        </p:txBody>
      </p:sp>
      <p:graphicFrame>
        <p:nvGraphicFramePr>
          <p:cNvPr id="8" name="6 - Γράφημα"/>
          <p:cNvGraphicFramePr/>
          <p:nvPr/>
        </p:nvGraphicFramePr>
        <p:xfrm>
          <a:off x="1043608" y="1556792"/>
          <a:ext cx="7416824"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4686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Πανεπιστήμιο Αιγαίου</a:t>
            </a:r>
            <a:br>
              <a:rPr lang="el-GR" dirty="0"/>
            </a:br>
            <a:r>
              <a:rPr lang="el-GR" dirty="0"/>
              <a:t>Δομή Απασχόλησης &amp; Σταδιοδρομίας (Δ.Α.ΣΤΑ.)</a:t>
            </a:r>
          </a:p>
        </p:txBody>
      </p:sp>
      <p:sp>
        <p:nvSpPr>
          <p:cNvPr id="3" name="Θέση περιεχομένου 2"/>
          <p:cNvSpPr>
            <a:spLocks noGrp="1"/>
          </p:cNvSpPr>
          <p:nvPr>
            <p:ph idx="1"/>
          </p:nvPr>
        </p:nvSpPr>
        <p:spPr/>
        <p:txBody>
          <a:bodyPr/>
          <a:lstStyle/>
          <a:p>
            <a:pPr marL="0" indent="0" algn="just">
              <a:buNone/>
            </a:pPr>
            <a:r>
              <a:rPr lang="el-GR" sz="2000" dirty="0"/>
              <a:t>Η Δομή Απασχόλησης και </a:t>
            </a:r>
            <a:r>
              <a:rPr lang="el-GR" sz="2000" dirty="0" err="1"/>
              <a:t>ΣΤΑδιοδρομίας</a:t>
            </a:r>
            <a:r>
              <a:rPr lang="el-GR" sz="2000" dirty="0"/>
              <a:t> (Δ.Α.ΣΤΑ.) αποτελεί μια νέα, καινοτόμα δομή, η οποία έχει ως στόχο να ενισχύσει τη σύνδεση του Πανεπιστημίου Αιγαίου με την αγορά εργασίας. </a:t>
            </a:r>
          </a:p>
          <a:p>
            <a:pPr marL="0" indent="0" algn="just">
              <a:buNone/>
            </a:pPr>
            <a:r>
              <a:rPr lang="el-GR" sz="2000" dirty="0"/>
              <a:t>Βασικοί Στόχοι της Δομής είναι :</a:t>
            </a:r>
          </a:p>
          <a:p>
            <a:pPr algn="just"/>
            <a:r>
              <a:rPr lang="el-GR" sz="2000" dirty="0"/>
              <a:t>Η δημιουργία μιας υπηρεσίας, όπου οι φοιτητές/</a:t>
            </a:r>
            <a:r>
              <a:rPr lang="el-GR" sz="2000" dirty="0" err="1"/>
              <a:t>τριες</a:t>
            </a:r>
            <a:r>
              <a:rPr lang="el-GR" sz="2000" dirty="0"/>
              <a:t> και οι απόφοιτοι του ιδρύματος θα μπορούν να απευθύνονται για τη μελλοντική τους σταδιοδρομία. </a:t>
            </a:r>
          </a:p>
          <a:p>
            <a:pPr algn="just"/>
            <a:r>
              <a:rPr lang="el-GR" sz="2000" dirty="0"/>
              <a:t>Προώθηση  και  ενίσχυση της δικτύωσης με άλλα Ιδρύματα, την αγορά εργασίας και τους πιστοποιημένους φορείς προώθησης της απασχόλησης</a:t>
            </a:r>
          </a:p>
          <a:p>
            <a:pPr algn="just"/>
            <a:r>
              <a:rPr lang="el-GR" sz="2000" dirty="0"/>
              <a:t>Αποτελεσματική και αποδοτική υλοποίηση των δράσεων σύνδεσης του Πανεπιστημίου Αιγαίου με την αγορά εργασίας σε τοπικό και εθνικό επίπεδο.</a:t>
            </a:r>
          </a:p>
          <a:p>
            <a:endParaRPr lang="el-GR" dirty="0"/>
          </a:p>
        </p:txBody>
      </p:sp>
      <p:sp>
        <p:nvSpPr>
          <p:cNvPr id="4" name="Θέση υποσέλιδου 3"/>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Θέση αριθμού διαφάνειας 4"/>
          <p:cNvSpPr>
            <a:spLocks noGrp="1"/>
          </p:cNvSpPr>
          <p:nvPr>
            <p:ph type="sldNum" sz="quarter" idx="12"/>
          </p:nvPr>
        </p:nvSpPr>
        <p:spPr/>
        <p:txBody>
          <a:bodyPr/>
          <a:lstStyle/>
          <a:p>
            <a:pPr>
              <a:defRPr/>
            </a:pPr>
            <a:fld id="{8380442E-37A4-4FFA-AD97-F1CCA2660F65}" type="slidenum">
              <a:rPr lang="el-GR" smtClean="0"/>
              <a:pPr>
                <a:defRPr/>
              </a:pPr>
              <a:t>2</a:t>
            </a:fld>
            <a:endParaRPr lang="el-GR"/>
          </a:p>
        </p:txBody>
      </p:sp>
    </p:spTree>
    <p:extLst>
      <p:ext uri="{BB962C8B-B14F-4D97-AF65-F5344CB8AC3E}">
        <p14:creationId xmlns:p14="http://schemas.microsoft.com/office/powerpoint/2010/main" val="3033911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Αποζημιώσεις ασκουμένων 2005-2013</a:t>
            </a:r>
            <a:br>
              <a:rPr lang="el-GR" dirty="0" smtClean="0"/>
            </a:br>
            <a:r>
              <a:rPr lang="el-GR" dirty="0" smtClean="0"/>
              <a:t>(σε ποσοστά %)</a:t>
            </a:r>
            <a:endParaRPr lang="el-GR" dirty="0"/>
          </a:p>
        </p:txBody>
      </p:sp>
      <p:sp>
        <p:nvSpPr>
          <p:cNvPr id="4" name="3 - Θέση υποσέλιδου"/>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4 - Θέση αριθμού διαφάνειας"/>
          <p:cNvSpPr>
            <a:spLocks noGrp="1"/>
          </p:cNvSpPr>
          <p:nvPr>
            <p:ph type="sldNum" sz="quarter" idx="12"/>
          </p:nvPr>
        </p:nvSpPr>
        <p:spPr/>
        <p:txBody>
          <a:bodyPr/>
          <a:lstStyle/>
          <a:p>
            <a:pPr>
              <a:defRPr/>
            </a:pPr>
            <a:fld id="{1EB35574-113F-48EB-BEB9-04C3E0D1A551}" type="slidenum">
              <a:rPr lang="el-GR" smtClean="0"/>
              <a:pPr>
                <a:defRPr/>
              </a:pPr>
              <a:t>20</a:t>
            </a:fld>
            <a:endParaRPr lang="el-GR"/>
          </a:p>
        </p:txBody>
      </p:sp>
      <p:graphicFrame>
        <p:nvGraphicFramePr>
          <p:cNvPr id="6" name="5 - Πίνακας"/>
          <p:cNvGraphicFramePr>
            <a:graphicFrameLocks noGrp="1"/>
          </p:cNvGraphicFramePr>
          <p:nvPr/>
        </p:nvGraphicFramePr>
        <p:xfrm>
          <a:off x="827584" y="1916828"/>
          <a:ext cx="7704855" cy="3816427"/>
        </p:xfrm>
        <a:graphic>
          <a:graphicData uri="http://schemas.openxmlformats.org/drawingml/2006/table">
            <a:tbl>
              <a:tblPr/>
              <a:tblGrid>
                <a:gridCol w="1021638"/>
                <a:gridCol w="1298332"/>
                <a:gridCol w="1745299"/>
                <a:gridCol w="2192265"/>
                <a:gridCol w="1447321"/>
              </a:tblGrid>
              <a:tr h="1052806">
                <a:tc>
                  <a:txBody>
                    <a:bodyPr/>
                    <a:lstStyle/>
                    <a:p>
                      <a:pPr algn="ctr" fontAlgn="ctr"/>
                      <a:r>
                        <a:rPr lang="el-GR" sz="1400" b="1" i="0" u="none" strike="noStrike" dirty="0">
                          <a:solidFill>
                            <a:srgbClr val="000000"/>
                          </a:solidFill>
                          <a:latin typeface="Calibri"/>
                        </a:rPr>
                        <a:t>ΕΤΟΣ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l-GR" sz="1400" b="1" i="0" u="none" strike="noStrike" dirty="0">
                          <a:solidFill>
                            <a:srgbClr val="000000"/>
                          </a:solidFill>
                          <a:latin typeface="Calibri"/>
                        </a:rPr>
                        <a:t>ΦΟΙΤΗΤΕΣ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l-GR" sz="1400" b="1" i="0" u="none" strike="noStrike" dirty="0">
                          <a:solidFill>
                            <a:srgbClr val="000000"/>
                          </a:solidFill>
                          <a:latin typeface="Calibri"/>
                        </a:rPr>
                        <a:t>ΑΠΟΖΗΜΙΩΣΕΙΣ ΑΠΟ «ΕΠΕΑΚ ΙΙ» </a:t>
                      </a:r>
                      <a:endParaRPr lang="el-GR" sz="1400" b="1" i="0" u="none" strike="noStrike" dirty="0" smtClean="0">
                        <a:solidFill>
                          <a:srgbClr val="000000"/>
                        </a:solidFill>
                        <a:latin typeface="Calibri"/>
                      </a:endParaRPr>
                    </a:p>
                    <a:p>
                      <a:pPr algn="ctr" fontAlgn="ctr"/>
                      <a:r>
                        <a:rPr lang="el-GR" sz="1400" b="1" i="0" u="none" strike="noStrike" dirty="0" smtClean="0">
                          <a:solidFill>
                            <a:srgbClr val="000000"/>
                          </a:solidFill>
                          <a:latin typeface="Calibri"/>
                        </a:rPr>
                        <a:t>&amp; </a:t>
                      </a:r>
                    </a:p>
                    <a:p>
                      <a:pPr algn="ctr" fontAlgn="ctr"/>
                      <a:r>
                        <a:rPr lang="el-GR" sz="1400" b="1" i="0" u="none" strike="noStrike" dirty="0" smtClean="0">
                          <a:solidFill>
                            <a:srgbClr val="000000"/>
                          </a:solidFill>
                          <a:latin typeface="Calibri"/>
                        </a:rPr>
                        <a:t>«</a:t>
                      </a:r>
                      <a:r>
                        <a:rPr lang="el-GR" sz="1400" b="1" i="0" u="none" strike="noStrike" dirty="0">
                          <a:solidFill>
                            <a:srgbClr val="000000"/>
                          </a:solidFill>
                          <a:latin typeface="Calibri"/>
                        </a:rPr>
                        <a:t>ΕΣΠΑ 2007-2013»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l-GR" sz="1400" b="1" i="0" u="none" strike="noStrike" dirty="0">
                          <a:solidFill>
                            <a:srgbClr val="000000"/>
                          </a:solidFill>
                          <a:latin typeface="Calibri"/>
                        </a:rPr>
                        <a:t>ΑΠΟΖΗΜΙΩΣΕΙΣ ΑΠΟ ΑΥΤΟΧΡΗΜΑΤΟΔΟΤΟΥΜΕΝΑ ΠΡΟΓΡΑΜΜΑΤΑ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l-GR" sz="1400" b="1" i="0" u="none" strike="noStrike">
                          <a:solidFill>
                            <a:srgbClr val="000000"/>
                          </a:solidFill>
                          <a:latin typeface="Calibri"/>
                        </a:rPr>
                        <a:t>ΣΥΝΟΛΟ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307069">
                <a:tc>
                  <a:txBody>
                    <a:bodyPr/>
                    <a:lstStyle/>
                    <a:p>
                      <a:pPr algn="ctr" fontAlgn="b"/>
                      <a:r>
                        <a:rPr lang="el-GR" sz="1400" b="0" i="0" u="none" strike="noStrike">
                          <a:solidFill>
                            <a:srgbClr val="000000"/>
                          </a:solidFill>
                          <a:latin typeface="Calibri"/>
                        </a:rPr>
                        <a:t>2005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69,00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43,42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a:solidFill>
                            <a:srgbClr val="000000"/>
                          </a:solidFill>
                          <a:latin typeface="Calibri"/>
                        </a:rPr>
                        <a:t>56,58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a:solidFill>
                            <a:srgbClr val="000000"/>
                          </a:solidFill>
                          <a:latin typeface="Calibri"/>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069">
                <a:tc>
                  <a:txBody>
                    <a:bodyPr/>
                    <a:lstStyle/>
                    <a:p>
                      <a:pPr algn="ctr" fontAlgn="b"/>
                      <a:r>
                        <a:rPr lang="el-GR" sz="1400" b="0" i="0" u="none" strike="noStrike">
                          <a:solidFill>
                            <a:srgbClr val="000000"/>
                          </a:solidFill>
                          <a:latin typeface="Calibri"/>
                        </a:rPr>
                        <a:t>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88,00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59,57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40,43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a:solidFill>
                            <a:srgbClr val="000000"/>
                          </a:solidFill>
                          <a:latin typeface="Calibri"/>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069">
                <a:tc>
                  <a:txBody>
                    <a:bodyPr/>
                    <a:lstStyle/>
                    <a:p>
                      <a:pPr algn="ctr" fontAlgn="b"/>
                      <a:r>
                        <a:rPr lang="el-GR" sz="1400" b="0" i="0" u="none" strike="noStrike">
                          <a:solidFill>
                            <a:srgbClr val="000000"/>
                          </a:solidFill>
                          <a:latin typeface="Calibri"/>
                        </a:rPr>
                        <a:t>2007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32,00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56,51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43,49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a:solidFill>
                            <a:srgbClr val="000000"/>
                          </a:solidFill>
                          <a:latin typeface="Calibri"/>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069">
                <a:tc>
                  <a:txBody>
                    <a:bodyPr/>
                    <a:lstStyle/>
                    <a:p>
                      <a:pPr algn="ctr" fontAlgn="b"/>
                      <a:r>
                        <a:rPr lang="el-GR" sz="1400" b="0" i="0" u="none" strike="noStrike">
                          <a:solidFill>
                            <a:srgbClr val="000000"/>
                          </a:solidFill>
                          <a:latin typeface="Calibri"/>
                        </a:rPr>
                        <a:t>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53,00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61,70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38,30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a:solidFill>
                            <a:srgbClr val="000000"/>
                          </a:solidFill>
                          <a:latin typeface="Calibri"/>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069">
                <a:tc>
                  <a:txBody>
                    <a:bodyPr/>
                    <a:lstStyle/>
                    <a:p>
                      <a:pPr algn="ctr" fontAlgn="b"/>
                      <a:r>
                        <a:rPr lang="el-GR" sz="1400" b="0" i="0" u="none" strike="noStrike">
                          <a:solidFill>
                            <a:srgbClr val="000000"/>
                          </a:solidFill>
                          <a:latin typeface="Calibri"/>
                        </a:rPr>
                        <a:t>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47,00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43,56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56,44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a:solidFill>
                            <a:srgbClr val="000000"/>
                          </a:solidFill>
                          <a:latin typeface="Calibri"/>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069">
                <a:tc>
                  <a:txBody>
                    <a:bodyPr/>
                    <a:lstStyle/>
                    <a:p>
                      <a:pPr algn="ctr" fontAlgn="b"/>
                      <a:r>
                        <a:rPr lang="el-GR" sz="1400" b="0" i="0" u="none" strike="noStrike">
                          <a:solidFill>
                            <a:srgbClr val="000000"/>
                          </a:solidFill>
                          <a:latin typeface="Calibri"/>
                        </a:rPr>
                        <a:t>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61,06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38,94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a:solidFill>
                            <a:srgbClr val="000000"/>
                          </a:solidFill>
                          <a:latin typeface="Calibri"/>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069">
                <a:tc>
                  <a:txBody>
                    <a:bodyPr/>
                    <a:lstStyle/>
                    <a:p>
                      <a:pPr algn="ctr" fontAlgn="b"/>
                      <a:r>
                        <a:rPr lang="el-GR" sz="1400" b="0" i="0" u="none" strike="noStrike">
                          <a:solidFill>
                            <a:srgbClr val="000000"/>
                          </a:solidFill>
                          <a:latin typeface="Calibri"/>
                        </a:rPr>
                        <a:t>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61,00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80,07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19,93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a:solidFill>
                            <a:srgbClr val="000000"/>
                          </a:solidFill>
                          <a:latin typeface="Calibri"/>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069">
                <a:tc>
                  <a:txBody>
                    <a:bodyPr/>
                    <a:lstStyle/>
                    <a:p>
                      <a:pPr algn="ctr" fontAlgn="b"/>
                      <a:r>
                        <a:rPr lang="el-GR" sz="1400" b="0" i="0" u="none" strike="noStrike">
                          <a:solidFill>
                            <a:srgbClr val="000000"/>
                          </a:solidFill>
                          <a:latin typeface="Calibri"/>
                        </a:rPr>
                        <a:t>2012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103,00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82,84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17,16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a:solidFill>
                            <a:srgbClr val="000000"/>
                          </a:solidFill>
                          <a:latin typeface="Calibri"/>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069">
                <a:tc>
                  <a:txBody>
                    <a:bodyPr/>
                    <a:lstStyle/>
                    <a:p>
                      <a:pPr algn="ctr" fontAlgn="b"/>
                      <a:r>
                        <a:rPr lang="el-GR" sz="1400" b="0" i="0" u="none" strike="noStrike">
                          <a:solidFill>
                            <a:srgbClr val="000000"/>
                          </a:solidFill>
                          <a:latin typeface="Calibri"/>
                        </a:rPr>
                        <a:t>2013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a:solidFill>
                            <a:srgbClr val="000000"/>
                          </a:solidFill>
                          <a:latin typeface="Calibri"/>
                        </a:rPr>
                        <a:t>110,00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67,63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latin typeface="Calibri"/>
                        </a:rPr>
                        <a:t>32,37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a:solidFill>
                            <a:srgbClr val="000000"/>
                          </a:solidFill>
                          <a:latin typeface="Calibri"/>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05482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Αποζημιώσεις ασκουμένων 2005-2013</a:t>
            </a:r>
            <a:br>
              <a:rPr lang="el-GR" dirty="0" smtClean="0"/>
            </a:br>
            <a:r>
              <a:rPr lang="el-GR" dirty="0" smtClean="0"/>
              <a:t>(σε ποσοστά %)</a:t>
            </a:r>
            <a:endParaRPr lang="el-GR" dirty="0"/>
          </a:p>
        </p:txBody>
      </p:sp>
      <p:sp>
        <p:nvSpPr>
          <p:cNvPr id="4" name="3 - Θέση υποσέλιδου"/>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4 - Θέση αριθμού διαφάνειας"/>
          <p:cNvSpPr>
            <a:spLocks noGrp="1"/>
          </p:cNvSpPr>
          <p:nvPr>
            <p:ph type="sldNum" sz="quarter" idx="12"/>
          </p:nvPr>
        </p:nvSpPr>
        <p:spPr/>
        <p:txBody>
          <a:bodyPr/>
          <a:lstStyle/>
          <a:p>
            <a:pPr>
              <a:defRPr/>
            </a:pPr>
            <a:fld id="{1EB35574-113F-48EB-BEB9-04C3E0D1A551}" type="slidenum">
              <a:rPr lang="el-GR" smtClean="0"/>
              <a:pPr>
                <a:defRPr/>
              </a:pPr>
              <a:t>21</a:t>
            </a:fld>
            <a:endParaRPr lang="el-GR"/>
          </a:p>
        </p:txBody>
      </p:sp>
      <p:graphicFrame>
        <p:nvGraphicFramePr>
          <p:cNvPr id="8" name="10 - Γράφημα"/>
          <p:cNvGraphicFramePr/>
          <p:nvPr/>
        </p:nvGraphicFramePr>
        <p:xfrm>
          <a:off x="971600" y="1916832"/>
          <a:ext cx="7344816"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2646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p:txBody>
          <a:bodyPr/>
          <a:lstStyle/>
          <a:p>
            <a:pPr algn="ctr"/>
            <a:r>
              <a:rPr lang="el-GR" smtClean="0"/>
              <a:t>Ολοκληρωμένο Πληροφοριακό Σύστημα (ΟΠΣ) Πρακτικής Άσκησης Πανεπιστημίου Αιγαίου</a:t>
            </a:r>
          </a:p>
        </p:txBody>
      </p:sp>
      <p:sp>
        <p:nvSpPr>
          <p:cNvPr id="17411" name="3 - Θέση υποσέλιδου"/>
          <p:cNvSpPr>
            <a:spLocks noGrp="1"/>
          </p:cNvSpPr>
          <p:nvPr>
            <p:ph type="ftr" sz="quarter" idx="11"/>
          </p:nvPr>
        </p:nvSpPr>
        <p:spPr/>
        <p:txBody>
          <a:bodyPr/>
          <a:lstStyle/>
          <a:p>
            <a:pPr>
              <a:defRPr/>
            </a:pPr>
            <a:r>
              <a:rPr lang="el-GR" smtClean="0"/>
              <a:t>Τμήμα Διοίκησης Επιχειρήσεων</a:t>
            </a:r>
          </a:p>
        </p:txBody>
      </p:sp>
      <p:sp>
        <p:nvSpPr>
          <p:cNvPr id="17412" name="4 - Θέση αριθμού διαφάνειας"/>
          <p:cNvSpPr>
            <a:spLocks noGrp="1"/>
          </p:cNvSpPr>
          <p:nvPr>
            <p:ph type="sldNum" sz="quarter" idx="12"/>
          </p:nvPr>
        </p:nvSpPr>
        <p:spPr/>
        <p:txBody>
          <a:bodyPr/>
          <a:lstStyle/>
          <a:p>
            <a:pPr>
              <a:defRPr/>
            </a:pPr>
            <a:fld id="{17A232F7-81E1-49D3-A60C-85EEDF840AD8}" type="slidenum">
              <a:rPr lang="el-GR" smtClean="0"/>
              <a:pPr>
                <a:defRPr/>
              </a:pPr>
              <a:t>22</a:t>
            </a:fld>
            <a:endParaRPr lang="el-GR" smtClean="0"/>
          </a:p>
        </p:txBody>
      </p:sp>
      <p:sp>
        <p:nvSpPr>
          <p:cNvPr id="16389" name="5 - TextBox"/>
          <p:cNvSpPr txBox="1">
            <a:spLocks noChangeArrowheads="1"/>
          </p:cNvSpPr>
          <p:nvPr/>
        </p:nvSpPr>
        <p:spPr bwMode="auto">
          <a:xfrm>
            <a:off x="755650" y="1989138"/>
            <a:ext cx="7704138" cy="3693319"/>
          </a:xfrm>
          <a:prstGeom prst="rect">
            <a:avLst/>
          </a:prstGeom>
          <a:noFill/>
          <a:ln w="9525">
            <a:noFill/>
            <a:miter lim="800000"/>
            <a:headEnd/>
            <a:tailEnd/>
          </a:ln>
        </p:spPr>
        <p:txBody>
          <a:bodyPr wrap="square">
            <a:spAutoFit/>
          </a:bodyPr>
          <a:lstStyle/>
          <a:p>
            <a:pPr algn="just">
              <a:buClr>
                <a:schemeClr val="tx2"/>
              </a:buClr>
              <a:buSzPct val="100000"/>
              <a:buFont typeface="Arial" charset="0"/>
              <a:buChar char="•"/>
            </a:pPr>
            <a:r>
              <a:rPr lang="el-GR" sz="2100" dirty="0"/>
              <a:t> Αποτελεί ένα εύχρηστο εργαλείο, μέσω του οποίου πραγματοποιούνται ηλεκτρονικά όλες οι διαδικασίες σχετικά με την Πρακτική Άσκηση.</a:t>
            </a:r>
          </a:p>
          <a:p>
            <a:pPr algn="just"/>
            <a:endParaRPr lang="el-GR" sz="2100" dirty="0"/>
          </a:p>
          <a:p>
            <a:pPr algn="just">
              <a:buClr>
                <a:schemeClr val="tx2"/>
              </a:buClr>
              <a:buFont typeface="Arial" charset="0"/>
              <a:buChar char="•"/>
            </a:pPr>
            <a:r>
              <a:rPr lang="el-GR" sz="2100" dirty="0"/>
              <a:t> Ενέργειες Φορέων</a:t>
            </a:r>
          </a:p>
          <a:p>
            <a:pPr algn="just">
              <a:buClr>
                <a:schemeClr val="tx2"/>
              </a:buClr>
              <a:buFont typeface="Arial" charset="0"/>
              <a:buChar char="•"/>
            </a:pPr>
            <a:r>
              <a:rPr lang="el-GR" sz="2100" dirty="0"/>
              <a:t> Ενέργειες Φοιτητών/Ασκουμένων</a:t>
            </a:r>
          </a:p>
          <a:p>
            <a:pPr algn="just">
              <a:buClr>
                <a:schemeClr val="tx2"/>
              </a:buClr>
              <a:buFont typeface="Arial" charset="0"/>
              <a:buChar char="•"/>
            </a:pPr>
            <a:r>
              <a:rPr lang="el-GR" sz="2100" dirty="0"/>
              <a:t> Ενέργειες Εποπτών</a:t>
            </a:r>
          </a:p>
          <a:p>
            <a:pPr algn="just">
              <a:buClr>
                <a:schemeClr val="tx2"/>
              </a:buClr>
              <a:buFont typeface="Arial" charset="0"/>
              <a:buChar char="•"/>
            </a:pPr>
            <a:r>
              <a:rPr lang="el-GR" sz="2100" dirty="0"/>
              <a:t> Ενέργειες Γραφείου Πρακτικής </a:t>
            </a:r>
            <a:r>
              <a:rPr lang="el-GR" sz="2100" dirty="0" smtClean="0"/>
              <a:t>Άσκησης</a:t>
            </a:r>
            <a:endParaRPr lang="en-US" sz="2100" dirty="0" smtClean="0"/>
          </a:p>
          <a:p>
            <a:pPr algn="just">
              <a:buClr>
                <a:schemeClr val="tx2"/>
              </a:buClr>
              <a:buFont typeface="Arial" charset="0"/>
              <a:buChar char="•"/>
            </a:pPr>
            <a:endParaRPr lang="en-US" sz="2100" dirty="0" smtClean="0"/>
          </a:p>
          <a:p>
            <a:pPr>
              <a:buClr>
                <a:schemeClr val="tx2"/>
              </a:buClr>
            </a:pPr>
            <a:r>
              <a:rPr lang="en-US" sz="2400" dirty="0" smtClean="0">
                <a:hlinkClick r:id="rId2"/>
              </a:rPr>
              <a:t>https://pa.aegean.gr</a:t>
            </a:r>
            <a:r>
              <a:rPr lang="en-US" sz="2400" dirty="0" smtClean="0"/>
              <a:t> </a:t>
            </a:r>
            <a:endParaRPr lang="el-GR" sz="2400" dirty="0"/>
          </a:p>
          <a:p>
            <a:pPr algn="just"/>
            <a:endParaRPr lang="el-GR" sz="2100" dirty="0"/>
          </a:p>
        </p:txBody>
      </p:sp>
    </p:spTree>
    <p:extLst>
      <p:ext uri="{BB962C8B-B14F-4D97-AF65-F5344CB8AC3E}">
        <p14:creationId xmlns:p14="http://schemas.microsoft.com/office/powerpoint/2010/main" val="2325339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 Θέση υποσέλιδου"/>
          <p:cNvSpPr>
            <a:spLocks noGrp="1"/>
          </p:cNvSpPr>
          <p:nvPr>
            <p:ph type="ftr" sz="quarter" idx="11"/>
          </p:nvPr>
        </p:nvSpPr>
        <p:spPr/>
        <p:txBody>
          <a:bodyPr/>
          <a:lstStyle/>
          <a:p>
            <a:pPr>
              <a:defRPr/>
            </a:pPr>
            <a:r>
              <a:rPr lang="el-GR" smtClean="0"/>
              <a:t>Τμήμα Διοίκησης Επιχειρήσεων</a:t>
            </a:r>
          </a:p>
        </p:txBody>
      </p:sp>
      <p:sp>
        <p:nvSpPr>
          <p:cNvPr id="18435" name="4 - Θέση αριθμού διαφάνειας"/>
          <p:cNvSpPr>
            <a:spLocks noGrp="1"/>
          </p:cNvSpPr>
          <p:nvPr>
            <p:ph type="sldNum" sz="quarter" idx="12"/>
          </p:nvPr>
        </p:nvSpPr>
        <p:spPr/>
        <p:txBody>
          <a:bodyPr/>
          <a:lstStyle/>
          <a:p>
            <a:pPr>
              <a:defRPr/>
            </a:pPr>
            <a:fld id="{F12BF745-6B20-4711-8D8A-F29D4C91ADE4}" type="slidenum">
              <a:rPr lang="el-GR" smtClean="0"/>
              <a:pPr>
                <a:defRPr/>
              </a:pPr>
              <a:t>23</a:t>
            </a:fld>
            <a:endParaRPr lang="el-GR" smtClean="0"/>
          </a:p>
        </p:txBody>
      </p:sp>
      <p:pic>
        <p:nvPicPr>
          <p:cNvPr id="17412" name="Picture 2"/>
          <p:cNvPicPr>
            <a:picLocks noChangeAspect="1" noChangeArrowheads="1"/>
          </p:cNvPicPr>
          <p:nvPr/>
        </p:nvPicPr>
        <p:blipFill>
          <a:blip r:embed="rId2" cstate="print"/>
          <a:srcRect/>
          <a:stretch>
            <a:fillRect/>
          </a:stretch>
        </p:blipFill>
        <p:spPr bwMode="auto">
          <a:xfrm>
            <a:off x="0" y="0"/>
            <a:ext cx="9144000" cy="6453188"/>
          </a:xfrm>
          <a:prstGeom prst="rect">
            <a:avLst/>
          </a:prstGeom>
          <a:noFill/>
          <a:ln w="9525">
            <a:noFill/>
            <a:miter lim="800000"/>
            <a:headEnd/>
            <a:tailEnd/>
          </a:ln>
        </p:spPr>
      </p:pic>
    </p:spTree>
    <p:extLst>
      <p:ext uri="{BB962C8B-B14F-4D97-AF65-F5344CB8AC3E}">
        <p14:creationId xmlns:p14="http://schemas.microsoft.com/office/powerpoint/2010/main" val="3988376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lstStyle/>
          <a:p>
            <a:pPr algn="ctr"/>
            <a:r>
              <a:rPr lang="el-GR" dirty="0" smtClean="0"/>
              <a:t>Σύστημα «ΑΤΛΑΣ»</a:t>
            </a:r>
          </a:p>
        </p:txBody>
      </p:sp>
      <p:sp>
        <p:nvSpPr>
          <p:cNvPr id="18435" name="2 - Θέση περιεχομένου"/>
          <p:cNvSpPr>
            <a:spLocks noGrp="1"/>
          </p:cNvSpPr>
          <p:nvPr>
            <p:ph idx="1"/>
          </p:nvPr>
        </p:nvSpPr>
        <p:spPr/>
        <p:txBody>
          <a:bodyPr/>
          <a:lstStyle/>
          <a:p>
            <a:pPr algn="just">
              <a:buClr>
                <a:schemeClr val="tx2"/>
              </a:buClr>
            </a:pPr>
            <a:r>
              <a:rPr lang="el-GR" sz="2400" dirty="0" smtClean="0"/>
              <a:t>Κεντρική διαδικτυακή υπηρεσία, η οποία </a:t>
            </a:r>
            <a:r>
              <a:rPr lang="el-GR" sz="2400" dirty="0" err="1" smtClean="0"/>
              <a:t>διασυνδέει</a:t>
            </a:r>
            <a:r>
              <a:rPr lang="el-GR" sz="2400" dirty="0" smtClean="0"/>
              <a:t> τους φορείς που παρέχουν θέσεις πρακτικής άσκησης (ΠΑ) με όλα τα ακαδημαϊκά Ιδρύματα της επικράτειας, δημιουργώντας μία ενιαία βάση θέσεων πρακτικής άσκησης, οι οποίες είναι διαθέσιμες προς επιλογή στα Ιδρύματα.</a:t>
            </a:r>
            <a:endParaRPr lang="en-US" sz="2400" dirty="0" smtClean="0"/>
          </a:p>
          <a:p>
            <a:pPr algn="just">
              <a:buClr>
                <a:schemeClr val="tx2"/>
              </a:buClr>
              <a:buNone/>
            </a:pPr>
            <a:r>
              <a:rPr lang="en-US" sz="2400" dirty="0" smtClean="0"/>
              <a:t> </a:t>
            </a:r>
          </a:p>
          <a:p>
            <a:pPr algn="just">
              <a:buClr>
                <a:schemeClr val="tx2"/>
              </a:buClr>
              <a:buNone/>
            </a:pPr>
            <a:r>
              <a:rPr lang="en-US" sz="2400" dirty="0" smtClean="0"/>
              <a:t>      </a:t>
            </a:r>
            <a:r>
              <a:rPr lang="en-US" sz="2400" dirty="0" smtClean="0">
                <a:hlinkClick r:id="rId2"/>
              </a:rPr>
              <a:t>http://atlas.grnet.gr</a:t>
            </a:r>
            <a:r>
              <a:rPr lang="en-US" sz="2400" dirty="0" smtClean="0"/>
              <a:t> </a:t>
            </a:r>
          </a:p>
          <a:p>
            <a:pPr algn="just">
              <a:buClr>
                <a:schemeClr val="tx2"/>
              </a:buClr>
              <a:buNone/>
            </a:pPr>
            <a:r>
              <a:rPr lang="en-US" sz="2400" dirty="0" smtClean="0"/>
              <a:t>        </a:t>
            </a:r>
            <a:endParaRPr lang="el-GR" sz="2400" dirty="0" smtClean="0"/>
          </a:p>
          <a:p>
            <a:pPr algn="just">
              <a:buClr>
                <a:schemeClr val="tx2"/>
              </a:buClr>
              <a:buNone/>
            </a:pPr>
            <a:endParaRPr lang="en-US" sz="2400" dirty="0" smtClean="0"/>
          </a:p>
        </p:txBody>
      </p:sp>
      <p:sp>
        <p:nvSpPr>
          <p:cNvPr id="19460" name="3 - Θέση υποσέλιδου"/>
          <p:cNvSpPr>
            <a:spLocks noGrp="1"/>
          </p:cNvSpPr>
          <p:nvPr>
            <p:ph type="ftr" sz="quarter" idx="11"/>
          </p:nvPr>
        </p:nvSpPr>
        <p:spPr/>
        <p:txBody>
          <a:bodyPr/>
          <a:lstStyle/>
          <a:p>
            <a:pPr>
              <a:defRPr/>
            </a:pPr>
            <a:r>
              <a:rPr lang="el-GR" smtClean="0"/>
              <a:t>Τμήμα Διοίκησης Επιχειρήσεων</a:t>
            </a:r>
          </a:p>
        </p:txBody>
      </p:sp>
      <p:sp>
        <p:nvSpPr>
          <p:cNvPr id="19461" name="4 - Θέση αριθμού διαφάνειας"/>
          <p:cNvSpPr>
            <a:spLocks noGrp="1"/>
          </p:cNvSpPr>
          <p:nvPr>
            <p:ph type="sldNum" sz="quarter" idx="12"/>
          </p:nvPr>
        </p:nvSpPr>
        <p:spPr/>
        <p:txBody>
          <a:bodyPr/>
          <a:lstStyle/>
          <a:p>
            <a:pPr>
              <a:defRPr/>
            </a:pPr>
            <a:fld id="{FB638D5E-7D84-499E-B304-7D3CEC772F52}" type="slidenum">
              <a:rPr lang="el-GR" smtClean="0"/>
              <a:pPr>
                <a:defRPr/>
              </a:pPr>
              <a:t>24</a:t>
            </a:fld>
            <a:endParaRPr lang="el-GR" smtClean="0"/>
          </a:p>
        </p:txBody>
      </p:sp>
    </p:spTree>
    <p:extLst>
      <p:ext uri="{BB962C8B-B14F-4D97-AF65-F5344CB8AC3E}">
        <p14:creationId xmlns:p14="http://schemas.microsoft.com/office/powerpoint/2010/main" val="3045984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 Θέση υποσέλιδου"/>
          <p:cNvSpPr>
            <a:spLocks noGrp="1"/>
          </p:cNvSpPr>
          <p:nvPr>
            <p:ph type="ftr" sz="quarter" idx="11"/>
          </p:nvPr>
        </p:nvSpPr>
        <p:spPr/>
        <p:txBody>
          <a:bodyPr/>
          <a:lstStyle/>
          <a:p>
            <a:pPr>
              <a:defRPr/>
            </a:pPr>
            <a:r>
              <a:rPr lang="el-GR" smtClean="0"/>
              <a:t>Τμήμα Διοίκησης Επιχειρήσεων</a:t>
            </a:r>
          </a:p>
        </p:txBody>
      </p:sp>
      <p:sp>
        <p:nvSpPr>
          <p:cNvPr id="20483" name="4 - Θέση αριθμού διαφάνειας"/>
          <p:cNvSpPr>
            <a:spLocks noGrp="1"/>
          </p:cNvSpPr>
          <p:nvPr>
            <p:ph type="sldNum" sz="quarter" idx="12"/>
          </p:nvPr>
        </p:nvSpPr>
        <p:spPr/>
        <p:txBody>
          <a:bodyPr/>
          <a:lstStyle/>
          <a:p>
            <a:pPr>
              <a:defRPr/>
            </a:pPr>
            <a:fld id="{AB2DF6D4-1495-4F8C-986C-444D5187D3A6}" type="slidenum">
              <a:rPr lang="el-GR" smtClean="0"/>
              <a:pPr>
                <a:defRPr/>
              </a:pPr>
              <a:t>25</a:t>
            </a:fld>
            <a:endParaRPr lang="el-GR" smtClean="0"/>
          </a:p>
        </p:txBody>
      </p:sp>
      <p:pic>
        <p:nvPicPr>
          <p:cNvPr id="19460" name="Picture 2"/>
          <p:cNvPicPr>
            <a:picLocks noChangeAspect="1" noChangeArrowheads="1"/>
          </p:cNvPicPr>
          <p:nvPr/>
        </p:nvPicPr>
        <p:blipFill>
          <a:blip r:embed="rId3" cstate="print"/>
          <a:srcRect/>
          <a:stretch>
            <a:fillRect/>
          </a:stretch>
        </p:blipFill>
        <p:spPr bwMode="auto">
          <a:xfrm>
            <a:off x="0" y="0"/>
            <a:ext cx="9144000" cy="6453188"/>
          </a:xfrm>
          <a:prstGeom prst="rect">
            <a:avLst/>
          </a:prstGeom>
          <a:noFill/>
          <a:ln w="9525">
            <a:noFill/>
            <a:miter lim="800000"/>
            <a:headEnd/>
            <a:tailEnd/>
          </a:ln>
        </p:spPr>
      </p:pic>
    </p:spTree>
    <p:extLst>
      <p:ext uri="{BB962C8B-B14F-4D97-AF65-F5344CB8AC3E}">
        <p14:creationId xmlns:p14="http://schemas.microsoft.com/office/powerpoint/2010/main" val="1859588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Οι </a:t>
            </a:r>
            <a:r>
              <a:rPr lang="el-GR" dirty="0" smtClean="0">
                <a:solidFill>
                  <a:srgbClr val="536C79"/>
                </a:solidFill>
              </a:rPr>
              <a:t>στόχοι</a:t>
            </a:r>
            <a:r>
              <a:rPr lang="el-GR" dirty="0" smtClean="0"/>
              <a:t> της Πρακτικής Άσκησης</a:t>
            </a:r>
            <a:endParaRPr lang="el-GR" dirty="0"/>
          </a:p>
        </p:txBody>
      </p:sp>
      <p:sp>
        <p:nvSpPr>
          <p:cNvPr id="3" name="2 - Θέση περιεχομένου"/>
          <p:cNvSpPr>
            <a:spLocks noGrp="1"/>
          </p:cNvSpPr>
          <p:nvPr>
            <p:ph idx="1"/>
          </p:nvPr>
        </p:nvSpPr>
        <p:spPr>
          <a:xfrm>
            <a:off x="755576" y="1772816"/>
            <a:ext cx="7696200" cy="4176712"/>
          </a:xfrm>
        </p:spPr>
        <p:txBody>
          <a:bodyPr/>
          <a:lstStyle/>
          <a:p>
            <a:endParaRPr lang="el-GR" dirty="0" smtClean="0"/>
          </a:p>
          <a:p>
            <a:pPr>
              <a:buNone/>
            </a:pPr>
            <a:endParaRPr lang="el-GR" dirty="0"/>
          </a:p>
        </p:txBody>
      </p:sp>
      <p:sp>
        <p:nvSpPr>
          <p:cNvPr id="4" name="3 - Θέση υποσέλιδου"/>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4 - Θέση αριθμού διαφάνειας"/>
          <p:cNvSpPr>
            <a:spLocks noGrp="1"/>
          </p:cNvSpPr>
          <p:nvPr>
            <p:ph type="sldNum" sz="quarter" idx="12"/>
          </p:nvPr>
        </p:nvSpPr>
        <p:spPr/>
        <p:txBody>
          <a:bodyPr/>
          <a:lstStyle/>
          <a:p>
            <a:pPr>
              <a:defRPr/>
            </a:pPr>
            <a:fld id="{1EB35574-113F-48EB-BEB9-04C3E0D1A551}" type="slidenum">
              <a:rPr lang="el-GR" smtClean="0"/>
              <a:pPr>
                <a:defRPr/>
              </a:pPr>
              <a:t>26</a:t>
            </a:fld>
            <a:endParaRPr lang="el-GR"/>
          </a:p>
        </p:txBody>
      </p:sp>
      <p:sp>
        <p:nvSpPr>
          <p:cNvPr id="7" name="6 - Ραβδωτό δεξιό βέλος"/>
          <p:cNvSpPr/>
          <p:nvPr/>
        </p:nvSpPr>
        <p:spPr bwMode="auto">
          <a:xfrm>
            <a:off x="1115616" y="2564904"/>
            <a:ext cx="978408" cy="484632"/>
          </a:xfrm>
          <a:prstGeom prst="stripedRightArrow">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536C79"/>
              </a:solidFill>
              <a:effectLst/>
              <a:latin typeface="Cambria" pitchFamily="18" charset="0"/>
            </a:endParaRPr>
          </a:p>
        </p:txBody>
      </p:sp>
      <p:sp>
        <p:nvSpPr>
          <p:cNvPr id="9" name="8 - TextBox"/>
          <p:cNvSpPr txBox="1"/>
          <p:nvPr/>
        </p:nvSpPr>
        <p:spPr>
          <a:xfrm>
            <a:off x="2483768" y="1772816"/>
            <a:ext cx="5184576" cy="2308324"/>
          </a:xfrm>
          <a:prstGeom prst="rect">
            <a:avLst/>
          </a:prstGeom>
          <a:noFill/>
        </p:spPr>
        <p:txBody>
          <a:bodyPr wrap="square" rtlCol="0">
            <a:spAutoFit/>
          </a:bodyPr>
          <a:lstStyle/>
          <a:p>
            <a:pPr algn="just"/>
            <a:r>
              <a:rPr lang="el-GR" sz="2400" dirty="0" smtClean="0"/>
              <a:t>Ο θεσμός της Πρακτικής Άσκησης να διαδίδεται περισσότερο στους φοιτητές μέσω της αυξανόμενης ζήτησης και παράλληλα να διασφαλίζεται από το Πανεπιστήμιο η κάλυψη της ζήτησης αυτής</a:t>
            </a:r>
            <a:r>
              <a:rPr lang="el-GR" dirty="0" smtClean="0"/>
              <a:t> </a:t>
            </a:r>
          </a:p>
        </p:txBody>
      </p:sp>
      <p:sp>
        <p:nvSpPr>
          <p:cNvPr id="10" name="9 - Ραβδωτό δεξιό βέλος"/>
          <p:cNvSpPr/>
          <p:nvPr/>
        </p:nvSpPr>
        <p:spPr bwMode="auto">
          <a:xfrm>
            <a:off x="1115616" y="4869160"/>
            <a:ext cx="978408" cy="484632"/>
          </a:xfrm>
          <a:prstGeom prst="stripedRightArrow">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536C79"/>
              </a:solidFill>
              <a:effectLst/>
              <a:latin typeface="Cambria" pitchFamily="18" charset="0"/>
            </a:endParaRPr>
          </a:p>
        </p:txBody>
      </p:sp>
      <p:sp>
        <p:nvSpPr>
          <p:cNvPr id="11" name="10 - TextBox"/>
          <p:cNvSpPr txBox="1"/>
          <p:nvPr/>
        </p:nvSpPr>
        <p:spPr>
          <a:xfrm>
            <a:off x="2555776" y="4293096"/>
            <a:ext cx="5112568" cy="1938992"/>
          </a:xfrm>
          <a:prstGeom prst="rect">
            <a:avLst/>
          </a:prstGeom>
          <a:noFill/>
        </p:spPr>
        <p:txBody>
          <a:bodyPr wrap="square" rtlCol="0">
            <a:spAutoFit/>
          </a:bodyPr>
          <a:lstStyle/>
          <a:p>
            <a:pPr algn="just"/>
            <a:r>
              <a:rPr lang="el-GR" sz="2400" dirty="0" smtClean="0"/>
              <a:t>Η διασφάλιση της βιωσιμότητας του θεσμού της Πρακτικής Άσκησης και μετά το τέλος της χρηματοδότησης από το Πρόγραμμα «ΕΣΠΑ 2007-2013»</a:t>
            </a:r>
            <a:endParaRPr lang="el-GR" sz="2400" dirty="0"/>
          </a:p>
        </p:txBody>
      </p:sp>
    </p:spTree>
    <p:extLst>
      <p:ext uri="{BB962C8B-B14F-4D97-AF65-F5344CB8AC3E}">
        <p14:creationId xmlns:p14="http://schemas.microsoft.com/office/powerpoint/2010/main" val="351911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lstStyle/>
          <a:p>
            <a:pPr algn="ctr"/>
            <a:r>
              <a:rPr lang="el-GR" smtClean="0"/>
              <a:t>Οφέλη από την πραγματοποίηση της Πρακτικής Άσκησης</a:t>
            </a:r>
          </a:p>
        </p:txBody>
      </p:sp>
      <p:sp>
        <p:nvSpPr>
          <p:cNvPr id="3" name="2 - Θέση περιεχομένου"/>
          <p:cNvSpPr>
            <a:spLocks noGrp="1"/>
          </p:cNvSpPr>
          <p:nvPr>
            <p:ph idx="1"/>
          </p:nvPr>
        </p:nvSpPr>
        <p:spPr>
          <a:xfrm>
            <a:off x="323528" y="6021288"/>
            <a:ext cx="8569325" cy="2232695"/>
          </a:xfrm>
        </p:spPr>
        <p:txBody>
          <a:bodyPr/>
          <a:lstStyle/>
          <a:p>
            <a:pPr algn="just">
              <a:buClr>
                <a:schemeClr val="tx2"/>
              </a:buClr>
              <a:defRPr/>
            </a:pPr>
            <a:endParaRPr lang="el-GR" sz="2100" dirty="0" smtClean="0"/>
          </a:p>
          <a:p>
            <a:pPr algn="just">
              <a:buClr>
                <a:schemeClr val="tx2"/>
              </a:buClr>
              <a:defRPr/>
            </a:pPr>
            <a:endParaRPr lang="el-GR" sz="2100" dirty="0" smtClean="0"/>
          </a:p>
          <a:p>
            <a:pPr algn="just">
              <a:buClr>
                <a:schemeClr val="tx2"/>
              </a:buClr>
              <a:defRPr/>
            </a:pPr>
            <a:endParaRPr lang="el-GR" sz="2100" dirty="0" smtClean="0"/>
          </a:p>
          <a:p>
            <a:pPr algn="just">
              <a:buClr>
                <a:schemeClr val="tx2"/>
              </a:buClr>
              <a:defRPr/>
            </a:pPr>
            <a:endParaRPr lang="el-GR" sz="2100" dirty="0" smtClean="0"/>
          </a:p>
          <a:p>
            <a:pPr algn="just">
              <a:buClr>
                <a:schemeClr val="tx2"/>
              </a:buClr>
              <a:defRPr/>
            </a:pPr>
            <a:endParaRPr lang="el-GR" sz="2100" dirty="0" smtClean="0"/>
          </a:p>
          <a:p>
            <a:pPr algn="just">
              <a:buClr>
                <a:schemeClr val="tx2"/>
              </a:buClr>
              <a:defRPr/>
            </a:pPr>
            <a:endParaRPr lang="el-GR" sz="2100" dirty="0" smtClean="0"/>
          </a:p>
          <a:p>
            <a:pPr algn="just">
              <a:buClr>
                <a:schemeClr val="tx2"/>
              </a:buClr>
              <a:defRPr/>
            </a:pPr>
            <a:endParaRPr lang="el-GR" sz="2100" dirty="0" smtClean="0"/>
          </a:p>
          <a:p>
            <a:pPr algn="just">
              <a:buClr>
                <a:schemeClr val="tx2"/>
              </a:buClr>
              <a:defRPr/>
            </a:pPr>
            <a:endParaRPr lang="el-GR" sz="2100" dirty="0" smtClean="0"/>
          </a:p>
        </p:txBody>
      </p:sp>
      <p:sp>
        <p:nvSpPr>
          <p:cNvPr id="21508" name="3 - Θέση υποσέλιδου"/>
          <p:cNvSpPr>
            <a:spLocks noGrp="1"/>
          </p:cNvSpPr>
          <p:nvPr>
            <p:ph type="ftr" sz="quarter" idx="11"/>
          </p:nvPr>
        </p:nvSpPr>
        <p:spPr/>
        <p:txBody>
          <a:bodyPr/>
          <a:lstStyle/>
          <a:p>
            <a:pPr>
              <a:defRPr/>
            </a:pPr>
            <a:r>
              <a:rPr lang="el-GR" smtClean="0"/>
              <a:t>Τμήμα Διοίκησης Επιχειρήσεων</a:t>
            </a:r>
          </a:p>
        </p:txBody>
      </p:sp>
      <p:sp>
        <p:nvSpPr>
          <p:cNvPr id="21509" name="4 - Θέση αριθμού διαφάνειας"/>
          <p:cNvSpPr>
            <a:spLocks noGrp="1"/>
          </p:cNvSpPr>
          <p:nvPr>
            <p:ph type="sldNum" sz="quarter" idx="12"/>
          </p:nvPr>
        </p:nvSpPr>
        <p:spPr/>
        <p:txBody>
          <a:bodyPr/>
          <a:lstStyle/>
          <a:p>
            <a:pPr>
              <a:defRPr/>
            </a:pPr>
            <a:fld id="{C04158FD-957C-42BC-88BF-8883A945F110}" type="slidenum">
              <a:rPr lang="el-GR" smtClean="0"/>
              <a:pPr>
                <a:defRPr/>
              </a:pPr>
              <a:t>27</a:t>
            </a:fld>
            <a:endParaRPr lang="el-GR" smtClean="0"/>
          </a:p>
        </p:txBody>
      </p:sp>
      <p:sp>
        <p:nvSpPr>
          <p:cNvPr id="6" name="5 - Ορθογώνιο"/>
          <p:cNvSpPr/>
          <p:nvPr/>
        </p:nvSpPr>
        <p:spPr>
          <a:xfrm>
            <a:off x="395536" y="1916832"/>
            <a:ext cx="1523174" cy="369332"/>
          </a:xfrm>
          <a:prstGeom prst="rect">
            <a:avLst/>
          </a:prstGeom>
        </p:spPr>
        <p:txBody>
          <a:bodyPr wrap="none">
            <a:spAutoFit/>
          </a:bodyPr>
          <a:lstStyle/>
          <a:p>
            <a:pPr algn="just">
              <a:buClr>
                <a:schemeClr val="tx2"/>
              </a:buClr>
              <a:buFont typeface="Arial" pitchFamily="34" charset="0"/>
              <a:buChar char="•"/>
              <a:defRPr/>
            </a:pPr>
            <a:r>
              <a:rPr lang="el-GR" b="1" dirty="0" smtClean="0"/>
              <a:t> ΦΟΙΤΗΤΕΣ</a:t>
            </a:r>
            <a:r>
              <a:rPr lang="el-GR" dirty="0" smtClean="0"/>
              <a:t> </a:t>
            </a:r>
          </a:p>
        </p:txBody>
      </p:sp>
      <p:sp>
        <p:nvSpPr>
          <p:cNvPr id="8" name="7 - Ορθογώνιο"/>
          <p:cNvSpPr/>
          <p:nvPr/>
        </p:nvSpPr>
        <p:spPr>
          <a:xfrm>
            <a:off x="2051720" y="1628800"/>
            <a:ext cx="6480720" cy="2031325"/>
          </a:xfrm>
          <a:prstGeom prst="rect">
            <a:avLst/>
          </a:prstGeom>
        </p:spPr>
        <p:txBody>
          <a:bodyPr wrap="square">
            <a:spAutoFit/>
          </a:bodyPr>
          <a:lstStyle/>
          <a:p>
            <a:pPr algn="just">
              <a:buClr>
                <a:schemeClr val="tx2"/>
              </a:buClr>
              <a:buFontTx/>
              <a:buChar char="-"/>
              <a:defRPr/>
            </a:pPr>
            <a:r>
              <a:rPr lang="el-GR" dirty="0" smtClean="0"/>
              <a:t> Άμεση επαφή με την επιχειρησιακή και εργασιακή              πραγματικότητα</a:t>
            </a:r>
          </a:p>
          <a:p>
            <a:pPr algn="just">
              <a:buClr>
                <a:schemeClr val="tx2"/>
              </a:buClr>
              <a:buFontTx/>
              <a:buChar char="-"/>
              <a:defRPr/>
            </a:pPr>
            <a:r>
              <a:rPr lang="el-GR" dirty="0" smtClean="0"/>
              <a:t> Σύνδεση των θεωρητικών γνώσεων με την παραγωγική   διαδικασία των οικονομικών μονάδων</a:t>
            </a:r>
          </a:p>
          <a:p>
            <a:pPr algn="just">
              <a:buClr>
                <a:schemeClr val="tx2"/>
              </a:buClr>
              <a:buFontTx/>
              <a:buChar char="-"/>
              <a:defRPr/>
            </a:pPr>
            <a:r>
              <a:rPr lang="el-GR" dirty="0" smtClean="0"/>
              <a:t> Συμβολή της Πρακτικής Άσκησης στον επαγγελματικό	   προσανατολισμό τους και διευκόλυνση της ένταξής τους             στον εργασιακό χώρο, μελλοντικά</a:t>
            </a:r>
          </a:p>
        </p:txBody>
      </p:sp>
      <p:sp>
        <p:nvSpPr>
          <p:cNvPr id="9" name="8 - Ορθογώνιο"/>
          <p:cNvSpPr/>
          <p:nvPr/>
        </p:nvSpPr>
        <p:spPr>
          <a:xfrm>
            <a:off x="323528" y="3933056"/>
            <a:ext cx="1840568" cy="369332"/>
          </a:xfrm>
          <a:prstGeom prst="rect">
            <a:avLst/>
          </a:prstGeom>
        </p:spPr>
        <p:txBody>
          <a:bodyPr wrap="none">
            <a:spAutoFit/>
          </a:bodyPr>
          <a:lstStyle/>
          <a:p>
            <a:pPr>
              <a:buFont typeface="Arial" pitchFamily="34" charset="0"/>
              <a:buChar char="•"/>
            </a:pPr>
            <a:r>
              <a:rPr lang="el-GR" b="1" dirty="0" smtClean="0"/>
              <a:t> ΕΠΙΧΕΙΡΗΣΕΙΣ</a:t>
            </a:r>
            <a:endParaRPr lang="el-GR" dirty="0"/>
          </a:p>
        </p:txBody>
      </p:sp>
      <p:sp>
        <p:nvSpPr>
          <p:cNvPr id="11" name="10 - Ορθογώνιο"/>
          <p:cNvSpPr/>
          <p:nvPr/>
        </p:nvSpPr>
        <p:spPr>
          <a:xfrm>
            <a:off x="2123728" y="3789040"/>
            <a:ext cx="6408712" cy="1200329"/>
          </a:xfrm>
          <a:prstGeom prst="rect">
            <a:avLst/>
          </a:prstGeom>
        </p:spPr>
        <p:txBody>
          <a:bodyPr wrap="square">
            <a:spAutoFit/>
          </a:bodyPr>
          <a:lstStyle/>
          <a:p>
            <a:pPr algn="just">
              <a:buClr>
                <a:schemeClr val="tx2"/>
              </a:buClr>
              <a:buFontTx/>
              <a:buChar char="-"/>
              <a:defRPr/>
            </a:pPr>
            <a:r>
              <a:rPr lang="el-GR" dirty="0" smtClean="0"/>
              <a:t>Δυνατότητα αξιοποίησης των ασκουμένων μελλοντικά ως εργαζόμενους της επιχείρησης</a:t>
            </a:r>
          </a:p>
          <a:p>
            <a:pPr algn="just">
              <a:buClr>
                <a:schemeClr val="tx2"/>
              </a:buClr>
              <a:buFontTx/>
              <a:buChar char="-"/>
              <a:defRPr/>
            </a:pPr>
            <a:r>
              <a:rPr lang="el-GR" dirty="0" smtClean="0"/>
              <a:t>Ουσιαστική συνεργασία με τα ανώτατα εκπαιδευτικά ιδρύματα</a:t>
            </a:r>
          </a:p>
        </p:txBody>
      </p:sp>
      <p:sp>
        <p:nvSpPr>
          <p:cNvPr id="12" name="11 - Ορθογώνιο"/>
          <p:cNvSpPr/>
          <p:nvPr/>
        </p:nvSpPr>
        <p:spPr>
          <a:xfrm>
            <a:off x="323528" y="5229200"/>
            <a:ext cx="1996059" cy="369332"/>
          </a:xfrm>
          <a:prstGeom prst="rect">
            <a:avLst/>
          </a:prstGeom>
        </p:spPr>
        <p:txBody>
          <a:bodyPr wrap="none">
            <a:spAutoFit/>
          </a:bodyPr>
          <a:lstStyle/>
          <a:p>
            <a:pPr>
              <a:buFont typeface="Arial" pitchFamily="34" charset="0"/>
              <a:buChar char="•"/>
            </a:pPr>
            <a:r>
              <a:rPr lang="el-GR" b="1" dirty="0" smtClean="0"/>
              <a:t>ΠΑΝΕΠΙΣΤΗΜΙΟ</a:t>
            </a:r>
            <a:endParaRPr lang="el-GR" dirty="0"/>
          </a:p>
        </p:txBody>
      </p:sp>
      <p:sp>
        <p:nvSpPr>
          <p:cNvPr id="16" name="15 - Ορθογώνιο"/>
          <p:cNvSpPr/>
          <p:nvPr/>
        </p:nvSpPr>
        <p:spPr>
          <a:xfrm>
            <a:off x="2195736" y="5085184"/>
            <a:ext cx="6192688" cy="923330"/>
          </a:xfrm>
          <a:prstGeom prst="rect">
            <a:avLst/>
          </a:prstGeom>
        </p:spPr>
        <p:txBody>
          <a:bodyPr wrap="square">
            <a:spAutoFit/>
          </a:bodyPr>
          <a:lstStyle/>
          <a:p>
            <a:pPr algn="just">
              <a:buClr>
                <a:schemeClr val="tx2"/>
              </a:buClr>
              <a:buFontTx/>
              <a:buChar char="-"/>
              <a:defRPr/>
            </a:pPr>
            <a:r>
              <a:rPr lang="el-GR" dirty="0" smtClean="0"/>
              <a:t>Συνεχής ενημέρωση των σύγχρονων τάσεων και  αντιλήψεων στον επιχειρηματικό χώρο</a:t>
            </a:r>
          </a:p>
          <a:p>
            <a:pPr algn="just">
              <a:buFont typeface="Wingdings" pitchFamily="2" charset="2"/>
              <a:buNone/>
              <a:defRPr/>
            </a:pPr>
            <a:r>
              <a:rPr lang="el-GR" dirty="0" smtClean="0"/>
              <a:t>- Συνεργασία με επιχειρήσεις διαφορετικών κλάδων</a:t>
            </a:r>
            <a:endParaRPr lang="el-GR" dirty="0"/>
          </a:p>
        </p:txBody>
      </p:sp>
    </p:spTree>
    <p:extLst>
      <p:ext uri="{BB962C8B-B14F-4D97-AF65-F5344CB8AC3E}">
        <p14:creationId xmlns:p14="http://schemas.microsoft.com/office/powerpoint/2010/main" val="16909860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Grp="1" noChangeArrowheads="1"/>
          </p:cNvSpPr>
          <p:nvPr>
            <p:ph type="subTitle" idx="1"/>
          </p:nvPr>
        </p:nvSpPr>
        <p:spPr>
          <a:xfrm>
            <a:off x="1835150" y="3644900"/>
            <a:ext cx="5410200" cy="1905000"/>
          </a:xfrm>
        </p:spPr>
        <p:txBody>
          <a:bodyPr/>
          <a:lstStyle/>
          <a:p>
            <a:pPr eaLnBrk="1" hangingPunct="1">
              <a:lnSpc>
                <a:spcPct val="80000"/>
              </a:lnSpc>
              <a:defRPr/>
            </a:pPr>
            <a:endParaRPr lang="el-GR" sz="3200" b="1" dirty="0" smtClean="0">
              <a:solidFill>
                <a:srgbClr val="800000"/>
              </a:solidFill>
              <a:effectLst>
                <a:outerShdw blurRad="38100" dist="38100" dir="2700000" algn="tl">
                  <a:srgbClr val="000000">
                    <a:alpha val="43137"/>
                  </a:srgbClr>
                </a:outerShdw>
              </a:effectLst>
            </a:endParaRPr>
          </a:p>
          <a:p>
            <a:pPr eaLnBrk="1" hangingPunct="1">
              <a:lnSpc>
                <a:spcPct val="80000"/>
              </a:lnSpc>
              <a:defRPr/>
            </a:pPr>
            <a:r>
              <a:rPr lang="el-GR" sz="3200" b="1" dirty="0" smtClean="0">
                <a:solidFill>
                  <a:srgbClr val="800000"/>
                </a:solidFill>
                <a:effectLst>
                  <a:outerShdw blurRad="38100" dist="38100" dir="2700000" algn="tl">
                    <a:srgbClr val="000000">
                      <a:alpha val="43137"/>
                    </a:srgbClr>
                  </a:outerShdw>
                </a:effectLst>
              </a:rPr>
              <a:t>«Διαλέξεις-Εκπαιδευτικές Επισκέψεις»</a:t>
            </a:r>
          </a:p>
          <a:p>
            <a:pPr eaLnBrk="1" hangingPunct="1">
              <a:lnSpc>
                <a:spcPct val="80000"/>
              </a:lnSpc>
              <a:defRPr/>
            </a:pPr>
            <a:endParaRPr lang="el-GR" sz="1800" dirty="0" smtClean="0"/>
          </a:p>
          <a:p>
            <a:pPr eaLnBrk="1" hangingPunct="1">
              <a:lnSpc>
                <a:spcPct val="80000"/>
              </a:lnSpc>
              <a:defRPr/>
            </a:pPr>
            <a:endParaRPr lang="el-GR" sz="3200" dirty="0" smtClean="0"/>
          </a:p>
        </p:txBody>
      </p:sp>
      <p:pic>
        <p:nvPicPr>
          <p:cNvPr id="3075" name="Εικόνα 13" descr="Περιγραφή: aegeansign_min"/>
          <p:cNvPicPr>
            <a:picLocks noChangeAspect="1" noChangeArrowheads="1"/>
          </p:cNvPicPr>
          <p:nvPr/>
        </p:nvPicPr>
        <p:blipFill>
          <a:blip r:embed="rId3" cstate="print"/>
          <a:srcRect/>
          <a:stretch>
            <a:fillRect/>
          </a:stretch>
        </p:blipFill>
        <p:spPr bwMode="auto">
          <a:xfrm>
            <a:off x="3924300" y="501650"/>
            <a:ext cx="1152525" cy="1044575"/>
          </a:xfrm>
          <a:prstGeom prst="rect">
            <a:avLst/>
          </a:prstGeom>
          <a:noFill/>
          <a:ln w="9525">
            <a:noFill/>
            <a:miter lim="800000"/>
            <a:headEnd/>
            <a:tailEnd/>
          </a:ln>
        </p:spPr>
      </p:pic>
      <p:sp>
        <p:nvSpPr>
          <p:cNvPr id="3076" name="Τίτλος 1"/>
          <p:cNvSpPr>
            <a:spLocks noGrp="1"/>
          </p:cNvSpPr>
          <p:nvPr>
            <p:ph type="ctrTitle"/>
          </p:nvPr>
        </p:nvSpPr>
        <p:spPr>
          <a:xfrm>
            <a:off x="838200" y="1412875"/>
            <a:ext cx="7772400" cy="1443038"/>
          </a:xfrm>
        </p:spPr>
        <p:txBody>
          <a:bodyPr/>
          <a:lstStyle/>
          <a:p>
            <a:r>
              <a:rPr lang="el-GR" sz="2400" dirty="0" smtClean="0">
                <a:latin typeface="Palatino Linotype" pitchFamily="18" charset="0"/>
              </a:rPr>
              <a:t>ΠΑΝΕΠΙΣΤΗΜΙΟ ΑΙΓΑΙΟΥ</a:t>
            </a:r>
            <a:br>
              <a:rPr lang="el-GR" sz="2400" dirty="0" smtClean="0">
                <a:latin typeface="Palatino Linotype" pitchFamily="18" charset="0"/>
              </a:rPr>
            </a:br>
            <a:r>
              <a:rPr lang="el-GR" sz="2400" dirty="0" smtClean="0">
                <a:latin typeface="Palatino Linotype" pitchFamily="18" charset="0"/>
              </a:rPr>
              <a:t>ΣΧΟΛΗ ΕΠΙΣΤΗΜΩΝ ΤΗΣ ΔΙΟΙΚΗΣΗΣ</a:t>
            </a:r>
            <a:br>
              <a:rPr lang="el-GR" sz="2400" dirty="0" smtClean="0">
                <a:latin typeface="Palatino Linotype" pitchFamily="18" charset="0"/>
              </a:rPr>
            </a:br>
            <a:r>
              <a:rPr lang="el-GR" sz="2400" b="1" dirty="0" smtClean="0">
                <a:latin typeface="Palatino Linotype" pitchFamily="18" charset="0"/>
              </a:rPr>
              <a:t>ΤΜΗΜΑ ΔΙΟΙΚΗΣΗΣ ΕΠΙΧΕΙΡΗΣΕΩΝ</a:t>
            </a:r>
            <a:endParaRPr lang="el-GR" sz="2400" dirty="0" smtClean="0">
              <a:latin typeface="Palatino Linotype" pitchFamily="18" charset="0"/>
            </a:endParaRPr>
          </a:p>
        </p:txBody>
      </p:sp>
      <p:sp>
        <p:nvSpPr>
          <p:cNvPr id="3077" name="Υπότιτλος 2"/>
          <p:cNvSpPr txBox="1">
            <a:spLocks/>
          </p:cNvSpPr>
          <p:nvPr/>
        </p:nvSpPr>
        <p:spPr bwMode="auto">
          <a:xfrm>
            <a:off x="1524000" y="5300663"/>
            <a:ext cx="6400800" cy="1008062"/>
          </a:xfrm>
          <a:prstGeom prst="rect">
            <a:avLst/>
          </a:prstGeom>
          <a:noFill/>
          <a:ln w="9525">
            <a:noFill/>
            <a:miter lim="800000"/>
            <a:headEnd/>
            <a:tailEnd/>
          </a:ln>
        </p:spPr>
        <p:txBody>
          <a:bodyPr/>
          <a:lstStyle/>
          <a:p>
            <a:pPr algn="ctr">
              <a:spcBef>
                <a:spcPct val="20000"/>
              </a:spcBef>
              <a:buFont typeface="Arial" charset="0"/>
              <a:buNone/>
            </a:pPr>
            <a:endParaRPr lang="el-GR" sz="2400">
              <a:solidFill>
                <a:srgbClr val="898989"/>
              </a:solidFill>
            </a:endParaRPr>
          </a:p>
        </p:txBody>
      </p:sp>
    </p:spTree>
    <p:extLst>
      <p:ext uri="{BB962C8B-B14F-4D97-AF65-F5344CB8AC3E}">
        <p14:creationId xmlns:p14="http://schemas.microsoft.com/office/powerpoint/2010/main" val="1697332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200" dirty="0" smtClean="0"/>
              <a:t>Διαλέξεις</a:t>
            </a:r>
            <a:endParaRPr lang="el-GR" sz="3200" dirty="0"/>
          </a:p>
        </p:txBody>
      </p:sp>
      <p:sp>
        <p:nvSpPr>
          <p:cNvPr id="4" name="3 - Θέση υποσέλιδου"/>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4 - Θέση αριθμού διαφάνειας"/>
          <p:cNvSpPr>
            <a:spLocks noGrp="1"/>
          </p:cNvSpPr>
          <p:nvPr>
            <p:ph type="sldNum" sz="quarter" idx="12"/>
          </p:nvPr>
        </p:nvSpPr>
        <p:spPr/>
        <p:txBody>
          <a:bodyPr/>
          <a:lstStyle/>
          <a:p>
            <a:pPr>
              <a:defRPr/>
            </a:pPr>
            <a:fld id="{1EB35574-113F-48EB-BEB9-04C3E0D1A551}" type="slidenum">
              <a:rPr lang="el-GR" smtClean="0"/>
              <a:pPr>
                <a:defRPr/>
              </a:pPr>
              <a:t>29</a:t>
            </a:fld>
            <a:endParaRPr lang="el-GR"/>
          </a:p>
        </p:txBody>
      </p:sp>
      <p:graphicFrame>
        <p:nvGraphicFramePr>
          <p:cNvPr id="6" name="5 - Πίνακας"/>
          <p:cNvGraphicFramePr>
            <a:graphicFrameLocks noGrp="1"/>
          </p:cNvGraphicFramePr>
          <p:nvPr/>
        </p:nvGraphicFramePr>
        <p:xfrm>
          <a:off x="539552" y="1484784"/>
          <a:ext cx="8136904" cy="4624667"/>
        </p:xfrm>
        <a:graphic>
          <a:graphicData uri="http://schemas.openxmlformats.org/drawingml/2006/table">
            <a:tbl>
              <a:tblPr firstRow="1" bandRow="1">
                <a:tableStyleId>{5C22544A-7EE6-4342-B048-85BDC9FD1C3A}</a:tableStyleId>
              </a:tblPr>
              <a:tblGrid>
                <a:gridCol w="1008112"/>
                <a:gridCol w="7128792"/>
              </a:tblGrid>
              <a:tr h="302824">
                <a:tc>
                  <a:txBody>
                    <a:bodyPr/>
                    <a:lstStyle/>
                    <a:p>
                      <a:pPr algn="ctr"/>
                      <a:r>
                        <a:rPr lang="el-GR" sz="1400" dirty="0" smtClean="0"/>
                        <a:t>ΕΤΟΣ</a:t>
                      </a:r>
                      <a:endParaRPr lang="el-GR" sz="1400" dirty="0"/>
                    </a:p>
                  </a:txBody>
                  <a:tcPr/>
                </a:tc>
                <a:tc>
                  <a:txBody>
                    <a:bodyPr/>
                    <a:lstStyle/>
                    <a:p>
                      <a:pPr algn="ctr"/>
                      <a:r>
                        <a:rPr lang="el-GR" sz="1400" dirty="0" smtClean="0"/>
                        <a:t>ΘΕΜΑ/ΤΙΤΛΟΣ</a:t>
                      </a:r>
                      <a:endParaRPr lang="el-GR" sz="1400" dirty="0"/>
                    </a:p>
                  </a:txBody>
                  <a:tcPr/>
                </a:tc>
              </a:tr>
              <a:tr h="291108">
                <a:tc rowSpan="4">
                  <a:txBody>
                    <a:bodyPr/>
                    <a:lstStyle/>
                    <a:p>
                      <a:pPr algn="ctr"/>
                      <a:endParaRPr lang="el-GR" sz="1200" dirty="0" smtClean="0"/>
                    </a:p>
                    <a:p>
                      <a:pPr algn="ctr"/>
                      <a:endParaRPr lang="el-GR" sz="1200" dirty="0" smtClean="0"/>
                    </a:p>
                    <a:p>
                      <a:pPr algn="ctr"/>
                      <a:endParaRPr lang="el-GR" sz="1200" dirty="0" smtClean="0"/>
                    </a:p>
                    <a:p>
                      <a:pPr algn="ctr"/>
                      <a:r>
                        <a:rPr lang="el-GR" sz="1200" dirty="0" smtClean="0"/>
                        <a:t>2007-2008</a:t>
                      </a:r>
                      <a:endParaRPr lang="el-GR" sz="1200" dirty="0"/>
                    </a:p>
                  </a:txBody>
                  <a:tcPr/>
                </a:tc>
                <a:tc>
                  <a:txBody>
                    <a:bodyPr/>
                    <a:lstStyle/>
                    <a:p>
                      <a:pPr algn="just"/>
                      <a:r>
                        <a:rPr lang="el-GR" sz="1100" dirty="0" smtClean="0"/>
                        <a:t>Διοίκηση</a:t>
                      </a:r>
                      <a:r>
                        <a:rPr lang="el-GR" sz="1100" baseline="0" dirty="0" smtClean="0"/>
                        <a:t> Παραγωγής και Ολική Ποιότητα στις εταιρείες Παροχής Υπηρεσιών</a:t>
                      </a:r>
                      <a:endParaRPr lang="el-GR" sz="1100" dirty="0"/>
                    </a:p>
                  </a:txBody>
                  <a:tcPr/>
                </a:tc>
              </a:tr>
              <a:tr h="286164">
                <a:tc vMerge="1">
                  <a:txBody>
                    <a:bodyPr/>
                    <a:lstStyle/>
                    <a:p>
                      <a:pPr algn="l"/>
                      <a:endParaRPr lang="el-GR" sz="1200" dirty="0"/>
                    </a:p>
                  </a:txBody>
                  <a:tcPr/>
                </a:tc>
                <a:tc>
                  <a:txBody>
                    <a:bodyPr/>
                    <a:lstStyle/>
                    <a:p>
                      <a:pPr algn="just"/>
                      <a:r>
                        <a:rPr lang="el-GR" sz="1100" dirty="0" err="1" smtClean="0"/>
                        <a:t>Οργανωσιακή</a:t>
                      </a:r>
                      <a:r>
                        <a:rPr lang="el-GR" sz="1100" dirty="0" smtClean="0"/>
                        <a:t> Δομή και Λήψη Αποφάσεων σε εταιρείες ιδιωτικής επενδυτικής</a:t>
                      </a:r>
                      <a:endParaRPr lang="el-GR" sz="1100" dirty="0"/>
                    </a:p>
                  </a:txBody>
                  <a:tcPr/>
                </a:tc>
              </a:tr>
              <a:tr h="454235">
                <a:tc vMerge="1">
                  <a:txBody>
                    <a:bodyPr/>
                    <a:lstStyle/>
                    <a:p>
                      <a:pPr algn="l"/>
                      <a:endParaRPr lang="el-GR" sz="1200" dirty="0"/>
                    </a:p>
                  </a:txBody>
                  <a:tcPr/>
                </a:tc>
                <a:tc>
                  <a:txBody>
                    <a:bodyPr/>
                    <a:lstStyle/>
                    <a:p>
                      <a:pPr algn="just"/>
                      <a:r>
                        <a:rPr lang="el-GR" sz="1100" dirty="0" smtClean="0"/>
                        <a:t>Ευέλικτες μορφές</a:t>
                      </a:r>
                      <a:r>
                        <a:rPr lang="el-GR" sz="1100" baseline="0" dirty="0" smtClean="0"/>
                        <a:t> απασχόλησης και </a:t>
                      </a:r>
                      <a:r>
                        <a:rPr lang="el-GR" sz="1100" baseline="0" dirty="0" err="1" smtClean="0"/>
                        <a:t>Οργανωσιακή</a:t>
                      </a:r>
                      <a:r>
                        <a:rPr lang="el-GR" sz="1100" baseline="0" dirty="0" smtClean="0"/>
                        <a:t> Ταύτιση: Αντίφαση ή δυναμική μεταμόρφωση της εργασιακής Πράξης</a:t>
                      </a:r>
                      <a:endParaRPr lang="el-GR" sz="1100" dirty="0"/>
                    </a:p>
                  </a:txBody>
                  <a:tcPr/>
                </a:tc>
              </a:tr>
              <a:tr h="286164">
                <a:tc vMerge="1">
                  <a:txBody>
                    <a:bodyPr/>
                    <a:lstStyle/>
                    <a:p>
                      <a:pPr algn="l"/>
                      <a:endParaRPr lang="el-GR" sz="1200" dirty="0"/>
                    </a:p>
                  </a:txBody>
                  <a:tcPr/>
                </a:tc>
                <a:tc>
                  <a:txBody>
                    <a:bodyPr/>
                    <a:lstStyle/>
                    <a:p>
                      <a:pPr algn="just"/>
                      <a:r>
                        <a:rPr lang="el-GR" sz="1100" dirty="0" smtClean="0"/>
                        <a:t>Η ανάπτυξη</a:t>
                      </a:r>
                      <a:r>
                        <a:rPr lang="el-GR" sz="1100" baseline="0" dirty="0" smtClean="0"/>
                        <a:t> της επιχειρηματικότητας στους νέους επιστήμονες</a:t>
                      </a:r>
                      <a:endParaRPr lang="el-GR" sz="1100" dirty="0"/>
                    </a:p>
                  </a:txBody>
                  <a:tcPr/>
                </a:tc>
              </a:tr>
              <a:tr h="286164">
                <a:tc rowSpan="2">
                  <a:txBody>
                    <a:bodyPr/>
                    <a:lstStyle/>
                    <a:p>
                      <a:pPr algn="ctr"/>
                      <a:endParaRPr lang="el-GR" sz="1200" dirty="0" smtClean="0"/>
                    </a:p>
                    <a:p>
                      <a:pPr algn="ctr"/>
                      <a:r>
                        <a:rPr lang="el-GR" sz="1200" dirty="0" smtClean="0"/>
                        <a:t>2008-2009</a:t>
                      </a:r>
                      <a:endParaRPr lang="el-GR" sz="1200" dirty="0"/>
                    </a:p>
                  </a:txBody>
                  <a:tcPr/>
                </a:tc>
                <a:tc>
                  <a:txBody>
                    <a:bodyPr/>
                    <a:lstStyle/>
                    <a:p>
                      <a:pPr algn="just"/>
                      <a:r>
                        <a:rPr lang="el-GR" sz="1100" dirty="0" smtClean="0"/>
                        <a:t>Εσωτερικός Έλεγχος και Εταιρική Κοινωνική Ευθύνη</a:t>
                      </a:r>
                      <a:endParaRPr lang="el-GR" sz="1100" dirty="0"/>
                    </a:p>
                  </a:txBody>
                  <a:tcPr/>
                </a:tc>
              </a:tr>
              <a:tr h="286164">
                <a:tc vMerge="1">
                  <a:txBody>
                    <a:bodyPr/>
                    <a:lstStyle/>
                    <a:p>
                      <a:pPr algn="l"/>
                      <a:endParaRPr lang="el-GR" sz="1200" dirty="0"/>
                    </a:p>
                  </a:txBody>
                  <a:tcPr/>
                </a:tc>
                <a:tc>
                  <a:txBody>
                    <a:bodyPr/>
                    <a:lstStyle/>
                    <a:p>
                      <a:pPr algn="just"/>
                      <a:r>
                        <a:rPr lang="el-GR" sz="1100" dirty="0" smtClean="0"/>
                        <a:t>Εσωτερικός Έλεγχος Πιστωτικών Ιδρυμάτων</a:t>
                      </a:r>
                      <a:endParaRPr lang="el-GR" sz="1100" dirty="0"/>
                    </a:p>
                  </a:txBody>
                  <a:tcPr/>
                </a:tc>
              </a:tr>
              <a:tr h="286164">
                <a:tc rowSpan="4">
                  <a:txBody>
                    <a:bodyPr/>
                    <a:lstStyle/>
                    <a:p>
                      <a:pPr algn="ctr"/>
                      <a:endParaRPr lang="el-GR" sz="1200" dirty="0" smtClean="0"/>
                    </a:p>
                    <a:p>
                      <a:pPr algn="ctr"/>
                      <a:endParaRPr lang="el-GR" sz="1200" dirty="0" smtClean="0"/>
                    </a:p>
                    <a:p>
                      <a:pPr algn="ctr"/>
                      <a:r>
                        <a:rPr lang="el-GR" sz="1200" dirty="0" smtClean="0"/>
                        <a:t>2009-2010</a:t>
                      </a:r>
                    </a:p>
                  </a:txBody>
                  <a:tcPr/>
                </a:tc>
                <a:tc>
                  <a:txBody>
                    <a:bodyPr/>
                    <a:lstStyle/>
                    <a:p>
                      <a:pPr algn="just"/>
                      <a:r>
                        <a:rPr lang="el-GR" sz="1100" dirty="0" smtClean="0"/>
                        <a:t>Η διενέργεια Εσωτερικού Ελέγχου στην πράξη</a:t>
                      </a:r>
                      <a:endParaRPr lang="el-GR" sz="1100" dirty="0"/>
                    </a:p>
                  </a:txBody>
                  <a:tcPr/>
                </a:tc>
              </a:tr>
              <a:tr h="286164">
                <a:tc vMerge="1">
                  <a:txBody>
                    <a:bodyPr/>
                    <a:lstStyle/>
                    <a:p>
                      <a:pPr algn="l"/>
                      <a:endParaRPr lang="el-GR" sz="1200" dirty="0"/>
                    </a:p>
                  </a:txBody>
                  <a:tcPr/>
                </a:tc>
                <a:tc>
                  <a:txBody>
                    <a:bodyPr/>
                    <a:lstStyle/>
                    <a:p>
                      <a:pPr algn="just"/>
                      <a:r>
                        <a:rPr lang="el-GR" sz="1100" dirty="0" smtClean="0"/>
                        <a:t>Εσωτερικός Έλεγχος και Εταιρική Διακυβέρνηση</a:t>
                      </a:r>
                      <a:endParaRPr lang="el-GR" sz="1100" dirty="0"/>
                    </a:p>
                  </a:txBody>
                  <a:tcPr/>
                </a:tc>
              </a:tr>
              <a:tr h="286164">
                <a:tc vMerge="1">
                  <a:txBody>
                    <a:bodyPr/>
                    <a:lstStyle/>
                    <a:p>
                      <a:pPr algn="l"/>
                      <a:endParaRPr lang="el-GR" sz="1200" dirty="0"/>
                    </a:p>
                  </a:txBody>
                  <a:tcPr/>
                </a:tc>
                <a:tc>
                  <a:txBody>
                    <a:bodyPr/>
                    <a:lstStyle/>
                    <a:p>
                      <a:pPr algn="just"/>
                      <a:r>
                        <a:rPr lang="en-US" sz="1100" dirty="0" smtClean="0"/>
                        <a:t>Risk Assessment </a:t>
                      </a:r>
                      <a:endParaRPr lang="el-GR" sz="1100" dirty="0"/>
                    </a:p>
                  </a:txBody>
                  <a:tcPr/>
                </a:tc>
              </a:tr>
              <a:tr h="286164">
                <a:tc vMerge="1">
                  <a:txBody>
                    <a:bodyPr/>
                    <a:lstStyle/>
                    <a:p>
                      <a:pPr algn="l"/>
                      <a:endParaRPr lang="el-GR" sz="1200" dirty="0"/>
                    </a:p>
                  </a:txBody>
                  <a:tcPr/>
                </a:tc>
                <a:tc>
                  <a:txBody>
                    <a:bodyPr/>
                    <a:lstStyle/>
                    <a:p>
                      <a:pPr algn="just"/>
                      <a:r>
                        <a:rPr lang="el-GR" sz="1100" dirty="0" smtClean="0"/>
                        <a:t>Σύγχρονες τάσεις στην Οργάνωση των Λειτουργιών της Διοίκησης Ανθρώπινου Δυναμικού</a:t>
                      </a:r>
                      <a:endParaRPr lang="el-GR" sz="1100" dirty="0"/>
                    </a:p>
                  </a:txBody>
                  <a:tcPr/>
                </a:tc>
              </a:tr>
              <a:tr h="286164">
                <a:tc rowSpan="4">
                  <a:txBody>
                    <a:bodyPr/>
                    <a:lstStyle/>
                    <a:p>
                      <a:pPr algn="ctr"/>
                      <a:endParaRPr lang="el-GR" sz="1200" dirty="0" smtClean="0"/>
                    </a:p>
                    <a:p>
                      <a:pPr algn="ctr"/>
                      <a:endParaRPr lang="el-GR" sz="1200" dirty="0" smtClean="0"/>
                    </a:p>
                    <a:p>
                      <a:pPr algn="ctr"/>
                      <a:endParaRPr lang="el-GR" sz="1200" dirty="0" smtClean="0"/>
                    </a:p>
                    <a:p>
                      <a:pPr algn="ctr"/>
                      <a:r>
                        <a:rPr lang="el-GR" sz="1200" dirty="0" smtClean="0"/>
                        <a:t>2010-2011</a:t>
                      </a:r>
                      <a:endParaRPr lang="el-GR" sz="1200" dirty="0"/>
                    </a:p>
                  </a:txBody>
                  <a:tcPr/>
                </a:tc>
                <a:tc>
                  <a:txBody>
                    <a:bodyPr/>
                    <a:lstStyle/>
                    <a:p>
                      <a:pPr algn="just"/>
                      <a:r>
                        <a:rPr lang="el-GR" sz="1100" dirty="0" smtClean="0"/>
                        <a:t>Δημιουργώντας ανθεκτικούς στις</a:t>
                      </a:r>
                      <a:r>
                        <a:rPr lang="el-GR" sz="1100" baseline="0" dirty="0" smtClean="0"/>
                        <a:t> κρίσεις οργανισμούς: Από τη διαχείριση κρίσεων στην ανάπτυξη της εταιρικής ανθεκτικότητας (</a:t>
                      </a:r>
                      <a:r>
                        <a:rPr lang="en-US" sz="1100" baseline="0" dirty="0" smtClean="0"/>
                        <a:t>Corporate Resilience)</a:t>
                      </a:r>
                      <a:endParaRPr lang="el-GR" sz="1100" dirty="0"/>
                    </a:p>
                  </a:txBody>
                  <a:tcPr/>
                </a:tc>
              </a:tr>
              <a:tr h="286164">
                <a:tc vMerge="1">
                  <a:txBody>
                    <a:bodyPr/>
                    <a:lstStyle/>
                    <a:p>
                      <a:pPr algn="l"/>
                      <a:endParaRPr lang="el-GR" sz="1200" dirty="0"/>
                    </a:p>
                  </a:txBody>
                  <a:tcPr/>
                </a:tc>
                <a:tc>
                  <a:txBody>
                    <a:bodyPr/>
                    <a:lstStyle/>
                    <a:p>
                      <a:pPr algn="just"/>
                      <a:r>
                        <a:rPr lang="el-GR" sz="1100" dirty="0" smtClean="0"/>
                        <a:t>Σχεδιασμός Παραγωγής και Διαχείριση Αποθεμάτων</a:t>
                      </a:r>
                      <a:endParaRPr lang="el-GR" sz="1100" dirty="0"/>
                    </a:p>
                  </a:txBody>
                  <a:tcPr/>
                </a:tc>
              </a:tr>
              <a:tr h="286164">
                <a:tc vMerge="1">
                  <a:txBody>
                    <a:bodyPr/>
                    <a:lstStyle/>
                    <a:p>
                      <a:pPr algn="l"/>
                      <a:endParaRPr lang="el-GR" sz="1200" dirty="0"/>
                    </a:p>
                  </a:txBody>
                  <a:tcPr/>
                </a:tc>
                <a:tc>
                  <a:txBody>
                    <a:bodyPr/>
                    <a:lstStyle/>
                    <a:p>
                      <a:pPr algn="just"/>
                      <a:r>
                        <a:rPr lang="el-GR" sz="1100" dirty="0" smtClean="0"/>
                        <a:t>Η διαχείριση των αλλαγών και των συγκρούσεων στην πράξη</a:t>
                      </a:r>
                      <a:endParaRPr lang="el-GR" sz="1100" dirty="0"/>
                    </a:p>
                  </a:txBody>
                  <a:tcPr/>
                </a:tc>
              </a:tr>
              <a:tr h="286164">
                <a:tc vMerge="1">
                  <a:txBody>
                    <a:bodyPr/>
                    <a:lstStyle/>
                    <a:p>
                      <a:pPr algn="l"/>
                      <a:endParaRPr lang="el-GR" sz="1200" dirty="0"/>
                    </a:p>
                  </a:txBody>
                  <a:tcPr/>
                </a:tc>
                <a:tc>
                  <a:txBody>
                    <a:bodyPr/>
                    <a:lstStyle/>
                    <a:p>
                      <a:pPr algn="just"/>
                      <a:r>
                        <a:rPr lang="el-GR" sz="1100" dirty="0" smtClean="0"/>
                        <a:t>Αποτελεσματική</a:t>
                      </a:r>
                      <a:r>
                        <a:rPr lang="el-GR" sz="1100" baseline="0" dirty="0" smtClean="0"/>
                        <a:t> τμηματοποίηση της αγοράς. Μελέτες περιπτώσεων προϊόντων γάλακτος και χρωμάτων</a:t>
                      </a:r>
                      <a:endParaRPr lang="el-GR" sz="1100" dirty="0"/>
                    </a:p>
                  </a:txBody>
                  <a:tcPr/>
                </a:tc>
              </a:tr>
            </a:tbl>
          </a:graphicData>
        </a:graphic>
      </p:graphicFrame>
    </p:spTree>
    <p:extLst>
      <p:ext uri="{BB962C8B-B14F-4D97-AF65-F5344CB8AC3E}">
        <p14:creationId xmlns:p14="http://schemas.microsoft.com/office/powerpoint/2010/main" val="3843422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Δομή Απασχόλησης &amp; Σταδιοδρομίας και Υποκείμενες Δομές (ΓΔ, ΠΑ, ΜΚΕ)</a:t>
            </a:r>
          </a:p>
        </p:txBody>
      </p:sp>
      <p:sp>
        <p:nvSpPr>
          <p:cNvPr id="4" name="Θέση υποσέλιδου 3"/>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Θέση αριθμού διαφάνειας 4"/>
          <p:cNvSpPr>
            <a:spLocks noGrp="1"/>
          </p:cNvSpPr>
          <p:nvPr>
            <p:ph type="sldNum" sz="quarter" idx="12"/>
          </p:nvPr>
        </p:nvSpPr>
        <p:spPr/>
        <p:txBody>
          <a:bodyPr/>
          <a:lstStyle/>
          <a:p>
            <a:pPr>
              <a:defRPr/>
            </a:pPr>
            <a:fld id="{8380442E-37A4-4FFA-AD97-F1CCA2660F65}" type="slidenum">
              <a:rPr lang="el-GR" smtClean="0"/>
              <a:pPr>
                <a:defRPr/>
              </a:pPr>
              <a:t>3</a:t>
            </a:fld>
            <a:endParaRPr lang="el-G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650" y="1946310"/>
            <a:ext cx="7696200" cy="411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696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200" dirty="0" smtClean="0"/>
              <a:t>Διαλέξεις </a:t>
            </a:r>
            <a:endParaRPr lang="el-GR" sz="3200" dirty="0"/>
          </a:p>
        </p:txBody>
      </p:sp>
      <p:sp>
        <p:nvSpPr>
          <p:cNvPr id="4" name="3 - Θέση υποσέλιδου"/>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4 - Θέση αριθμού διαφάνειας"/>
          <p:cNvSpPr>
            <a:spLocks noGrp="1"/>
          </p:cNvSpPr>
          <p:nvPr>
            <p:ph type="sldNum" sz="quarter" idx="12"/>
          </p:nvPr>
        </p:nvSpPr>
        <p:spPr/>
        <p:txBody>
          <a:bodyPr/>
          <a:lstStyle/>
          <a:p>
            <a:pPr>
              <a:defRPr/>
            </a:pPr>
            <a:fld id="{1EB35574-113F-48EB-BEB9-04C3E0D1A551}" type="slidenum">
              <a:rPr lang="el-GR" smtClean="0"/>
              <a:pPr>
                <a:defRPr/>
              </a:pPr>
              <a:t>30</a:t>
            </a:fld>
            <a:endParaRPr lang="el-GR"/>
          </a:p>
        </p:txBody>
      </p:sp>
      <p:graphicFrame>
        <p:nvGraphicFramePr>
          <p:cNvPr id="6" name="5 - Πίνακας"/>
          <p:cNvGraphicFramePr>
            <a:graphicFrameLocks noGrp="1"/>
          </p:cNvGraphicFramePr>
          <p:nvPr/>
        </p:nvGraphicFramePr>
        <p:xfrm>
          <a:off x="539552" y="1484784"/>
          <a:ext cx="8136904" cy="4752144"/>
        </p:xfrm>
        <a:graphic>
          <a:graphicData uri="http://schemas.openxmlformats.org/drawingml/2006/table">
            <a:tbl>
              <a:tblPr firstRow="1" bandRow="1">
                <a:tableStyleId>{5C22544A-7EE6-4342-B048-85BDC9FD1C3A}</a:tableStyleId>
              </a:tblPr>
              <a:tblGrid>
                <a:gridCol w="1008112"/>
                <a:gridCol w="7128792"/>
              </a:tblGrid>
              <a:tr h="302824">
                <a:tc>
                  <a:txBody>
                    <a:bodyPr/>
                    <a:lstStyle/>
                    <a:p>
                      <a:pPr algn="ctr"/>
                      <a:r>
                        <a:rPr lang="el-GR" sz="1400" dirty="0" smtClean="0"/>
                        <a:t>ΕΤΟΣ</a:t>
                      </a:r>
                      <a:endParaRPr lang="el-GR" sz="1400" dirty="0"/>
                    </a:p>
                  </a:txBody>
                  <a:tcPr/>
                </a:tc>
                <a:tc>
                  <a:txBody>
                    <a:bodyPr/>
                    <a:lstStyle/>
                    <a:p>
                      <a:pPr algn="ctr"/>
                      <a:r>
                        <a:rPr lang="el-GR" sz="1400" dirty="0" smtClean="0"/>
                        <a:t>ΘΕΜΑ/ΤΙΤΛΟΣ</a:t>
                      </a:r>
                      <a:endParaRPr lang="el-GR" sz="1400" dirty="0"/>
                    </a:p>
                  </a:txBody>
                  <a:tcPr/>
                </a:tc>
              </a:tr>
              <a:tr h="291108">
                <a:tc rowSpan="6">
                  <a:txBody>
                    <a:bodyPr/>
                    <a:lstStyle/>
                    <a:p>
                      <a:pPr algn="ctr"/>
                      <a:endParaRPr lang="el-GR" sz="1200" dirty="0" smtClean="0"/>
                    </a:p>
                    <a:p>
                      <a:pPr algn="ctr"/>
                      <a:endParaRPr lang="el-GR" sz="1200" dirty="0" smtClean="0"/>
                    </a:p>
                    <a:p>
                      <a:pPr algn="ctr"/>
                      <a:endParaRPr lang="el-GR" sz="1200" dirty="0" smtClean="0"/>
                    </a:p>
                    <a:p>
                      <a:pPr algn="ctr"/>
                      <a:endParaRPr lang="el-GR" sz="1200" dirty="0" smtClean="0"/>
                    </a:p>
                    <a:p>
                      <a:pPr algn="ctr"/>
                      <a:r>
                        <a:rPr lang="el-GR" sz="1200" dirty="0" smtClean="0"/>
                        <a:t>2010-2011</a:t>
                      </a:r>
                      <a:endParaRPr lang="el-GR" sz="1200" dirty="0"/>
                    </a:p>
                  </a:txBody>
                  <a:tcPr/>
                </a:tc>
                <a:tc>
                  <a:txBody>
                    <a:bodyPr/>
                    <a:lstStyle/>
                    <a:p>
                      <a:pPr algn="just"/>
                      <a:r>
                        <a:rPr lang="el-GR" sz="1100" dirty="0" smtClean="0"/>
                        <a:t>Μειώσεις κόστους μέσω </a:t>
                      </a:r>
                      <a:r>
                        <a:rPr lang="el-GR" sz="1100" dirty="0" err="1" smtClean="0"/>
                        <a:t>εξορθολογισμού</a:t>
                      </a:r>
                      <a:r>
                        <a:rPr lang="el-GR" sz="1100" baseline="0" dirty="0" smtClean="0"/>
                        <a:t> της διαχείρισης αποθεμάτων. Η περίπτωση καταναλωτικών προϊόντων ταχείας κυκλοφορίας</a:t>
                      </a:r>
                      <a:endParaRPr lang="el-GR" sz="1100" dirty="0"/>
                    </a:p>
                  </a:txBody>
                  <a:tcPr/>
                </a:tc>
              </a:tr>
              <a:tr h="286164">
                <a:tc vMerge="1">
                  <a:txBody>
                    <a:bodyPr/>
                    <a:lstStyle/>
                    <a:p>
                      <a:pPr algn="l"/>
                      <a:endParaRPr lang="el-GR" sz="1200" dirty="0"/>
                    </a:p>
                  </a:txBody>
                  <a:tcPr/>
                </a:tc>
                <a:tc>
                  <a:txBody>
                    <a:bodyPr/>
                    <a:lstStyle/>
                    <a:p>
                      <a:pPr algn="just"/>
                      <a:r>
                        <a:rPr lang="el-GR" sz="1100" dirty="0" smtClean="0"/>
                        <a:t>Η αλλαγή Εικόνας – </a:t>
                      </a:r>
                      <a:r>
                        <a:rPr lang="en-US" sz="1100" dirty="0" smtClean="0"/>
                        <a:t>Rebranding – </a:t>
                      </a:r>
                      <a:r>
                        <a:rPr lang="el-GR" sz="1100" dirty="0" smtClean="0"/>
                        <a:t>Η περίπτωση της </a:t>
                      </a:r>
                      <a:r>
                        <a:rPr lang="en-US" sz="1100" dirty="0" smtClean="0"/>
                        <a:t>ATE</a:t>
                      </a:r>
                      <a:r>
                        <a:rPr lang="en-US" sz="1100" baseline="0" dirty="0" smtClean="0"/>
                        <a:t> BANK</a:t>
                      </a:r>
                      <a:endParaRPr lang="el-GR" sz="1100" dirty="0"/>
                    </a:p>
                  </a:txBody>
                  <a:tcPr/>
                </a:tc>
              </a:tr>
              <a:tr h="278460">
                <a:tc vMerge="1">
                  <a:txBody>
                    <a:bodyPr/>
                    <a:lstStyle/>
                    <a:p>
                      <a:pPr algn="l"/>
                      <a:endParaRPr lang="el-GR" sz="1200" dirty="0"/>
                    </a:p>
                  </a:txBody>
                  <a:tcPr/>
                </a:tc>
                <a:tc>
                  <a:txBody>
                    <a:bodyPr/>
                    <a:lstStyle/>
                    <a:p>
                      <a:pPr algn="just"/>
                      <a:r>
                        <a:rPr lang="el-GR" sz="1100" dirty="0" smtClean="0"/>
                        <a:t>Προσεγγίσεις μάρκετινγκ χρηματοπιστωτικών υπηρεσιών μετά την παγκόσμια οικονομική κρίση</a:t>
                      </a:r>
                      <a:endParaRPr lang="el-GR" sz="1100" dirty="0"/>
                    </a:p>
                  </a:txBody>
                  <a:tcPr/>
                </a:tc>
              </a:tr>
              <a:tr h="286164">
                <a:tc vMerge="1">
                  <a:txBody>
                    <a:bodyPr/>
                    <a:lstStyle/>
                    <a:p>
                      <a:pPr algn="l"/>
                      <a:endParaRPr lang="el-GR" sz="1200" dirty="0"/>
                    </a:p>
                  </a:txBody>
                  <a:tcPr/>
                </a:tc>
                <a:tc>
                  <a:txBody>
                    <a:bodyPr/>
                    <a:lstStyle/>
                    <a:p>
                      <a:pPr algn="just"/>
                      <a:r>
                        <a:rPr lang="el-GR" sz="1100" dirty="0" smtClean="0"/>
                        <a:t>Εταιρική διακυβέρνηση</a:t>
                      </a:r>
                      <a:endParaRPr lang="el-GR" sz="1100" dirty="0"/>
                    </a:p>
                  </a:txBody>
                  <a:tcPr/>
                </a:tc>
              </a:tr>
              <a:tr h="286164">
                <a:tc vMerge="1">
                  <a:txBody>
                    <a:bodyPr/>
                    <a:lstStyle/>
                    <a:p>
                      <a:pPr algn="ctr"/>
                      <a:endParaRPr lang="el-GR" sz="1200" dirty="0"/>
                    </a:p>
                  </a:txBody>
                  <a:tcPr/>
                </a:tc>
                <a:tc>
                  <a:txBody>
                    <a:bodyPr/>
                    <a:lstStyle/>
                    <a:p>
                      <a:pPr algn="just"/>
                      <a:r>
                        <a:rPr lang="en-US" sz="1100" dirty="0" smtClean="0"/>
                        <a:t>MIS through the implementation of a large ERP system (food industry case)</a:t>
                      </a:r>
                      <a:endParaRPr lang="el-GR" sz="1100" dirty="0"/>
                    </a:p>
                  </a:txBody>
                  <a:tcPr/>
                </a:tc>
              </a:tr>
              <a:tr h="286164">
                <a:tc vMerge="1">
                  <a:txBody>
                    <a:bodyPr/>
                    <a:lstStyle/>
                    <a:p>
                      <a:pPr algn="l"/>
                      <a:endParaRPr lang="el-GR" sz="1200" dirty="0"/>
                    </a:p>
                  </a:txBody>
                  <a:tcPr/>
                </a:tc>
                <a:tc>
                  <a:txBody>
                    <a:bodyPr/>
                    <a:lstStyle/>
                    <a:p>
                      <a:pPr algn="just"/>
                      <a:r>
                        <a:rPr lang="el-GR" sz="1100" dirty="0" smtClean="0"/>
                        <a:t>Ο ρόλος του μάρκετινγκ στην αναδιάρθρωση των επιχειρήσεων</a:t>
                      </a:r>
                      <a:endParaRPr lang="el-GR" sz="1100" dirty="0"/>
                    </a:p>
                  </a:txBody>
                  <a:tcPr/>
                </a:tc>
              </a:tr>
              <a:tr h="286164">
                <a:tc rowSpan="8">
                  <a:txBody>
                    <a:bodyPr/>
                    <a:lstStyle/>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r>
                        <a:rPr lang="el-GR" sz="1200" dirty="0" smtClean="0"/>
                        <a:t>2011-2012</a:t>
                      </a:r>
                    </a:p>
                  </a:txBody>
                  <a:tcPr/>
                </a:tc>
                <a:tc>
                  <a:txBody>
                    <a:bodyPr/>
                    <a:lstStyle/>
                    <a:p>
                      <a:pPr algn="just"/>
                      <a:r>
                        <a:rPr lang="en-US" sz="1100" dirty="0" smtClean="0"/>
                        <a:t>Cost reduction thru SKU (Stock</a:t>
                      </a:r>
                      <a:r>
                        <a:rPr lang="en-US" sz="1100" baseline="0" dirty="0" smtClean="0"/>
                        <a:t> Keeping Units) rationalization </a:t>
                      </a:r>
                      <a:endParaRPr lang="el-GR" sz="1100" dirty="0"/>
                    </a:p>
                  </a:txBody>
                  <a:tcPr/>
                </a:tc>
              </a:tr>
              <a:tr h="286164">
                <a:tc vMerge="1">
                  <a:txBody>
                    <a:bodyPr/>
                    <a:lstStyle/>
                    <a:p>
                      <a:pPr algn="l"/>
                      <a:endParaRPr lang="el-GR" sz="1200" dirty="0"/>
                    </a:p>
                  </a:txBody>
                  <a:tcPr/>
                </a:tc>
                <a:tc>
                  <a:txBody>
                    <a:bodyPr/>
                    <a:lstStyle/>
                    <a:p>
                      <a:pPr algn="just"/>
                      <a:r>
                        <a:rPr lang="el-GR" sz="1100" dirty="0" smtClean="0"/>
                        <a:t>Τιμολόγηση</a:t>
                      </a:r>
                      <a:r>
                        <a:rPr lang="el-GR" sz="1100" baseline="0" dirty="0" smtClean="0"/>
                        <a:t> τραπεζικών υπηρεσιών</a:t>
                      </a:r>
                      <a:endParaRPr lang="el-GR" sz="1100" dirty="0"/>
                    </a:p>
                  </a:txBody>
                  <a:tcPr/>
                </a:tc>
              </a:tr>
              <a:tr h="286164">
                <a:tc vMerge="1">
                  <a:txBody>
                    <a:bodyPr/>
                    <a:lstStyle/>
                    <a:p>
                      <a:pPr algn="l"/>
                      <a:endParaRPr lang="el-GR" sz="1200" dirty="0"/>
                    </a:p>
                  </a:txBody>
                  <a:tcPr/>
                </a:tc>
                <a:tc>
                  <a:txBody>
                    <a:bodyPr/>
                    <a:lstStyle/>
                    <a:p>
                      <a:pPr algn="just"/>
                      <a:r>
                        <a:rPr lang="el-GR" sz="1100" dirty="0" smtClean="0"/>
                        <a:t>Εξωστρέφεια: Τι πραγματικά συμβαίνει στον μικρόκοσμο των ελληνικών επιχειρήσεων;</a:t>
                      </a:r>
                      <a:r>
                        <a:rPr lang="el-GR" sz="1100" baseline="0" dirty="0" smtClean="0"/>
                        <a:t> Πώς μία ελληνική μικρομεσαία επιχείρηση μπορεί να ανταποκριθεί; Αποτελεί ο τομέας των εξαγωγών μία δυνητική ευκαιρία για τους νέους;</a:t>
                      </a:r>
                      <a:endParaRPr lang="el-GR" sz="1100" dirty="0"/>
                    </a:p>
                  </a:txBody>
                  <a:tcPr/>
                </a:tc>
              </a:tr>
              <a:tr h="286164">
                <a:tc vMerge="1">
                  <a:txBody>
                    <a:bodyPr/>
                    <a:lstStyle/>
                    <a:p>
                      <a:pPr algn="l"/>
                      <a:endParaRPr lang="el-GR" sz="1200" dirty="0"/>
                    </a:p>
                  </a:txBody>
                  <a:tcPr/>
                </a:tc>
                <a:tc>
                  <a:txBody>
                    <a:bodyPr/>
                    <a:lstStyle/>
                    <a:p>
                      <a:pPr algn="just"/>
                      <a:r>
                        <a:rPr lang="en-US" sz="1100" dirty="0" smtClean="0"/>
                        <a:t>Auditing</a:t>
                      </a:r>
                      <a:r>
                        <a:rPr lang="en-US" sz="1100" baseline="0" dirty="0" smtClean="0"/>
                        <a:t> of financial statements </a:t>
                      </a:r>
                      <a:endParaRPr lang="el-GR" sz="1100" dirty="0"/>
                    </a:p>
                  </a:txBody>
                  <a:tcPr/>
                </a:tc>
              </a:tr>
              <a:tr h="286164">
                <a:tc vMerge="1">
                  <a:txBody>
                    <a:bodyPr/>
                    <a:lstStyle/>
                    <a:p>
                      <a:pPr algn="ctr"/>
                      <a:endParaRPr lang="el-GR" sz="1200" dirty="0"/>
                    </a:p>
                  </a:txBody>
                  <a:tcPr/>
                </a:tc>
                <a:tc>
                  <a:txBody>
                    <a:bodyPr/>
                    <a:lstStyle/>
                    <a:p>
                      <a:pPr algn="just"/>
                      <a:r>
                        <a:rPr lang="en-US" sz="1100" dirty="0" smtClean="0"/>
                        <a:t>MIS through the implementation of a large ERP system </a:t>
                      </a:r>
                      <a:endParaRPr lang="el-GR" sz="1100" dirty="0"/>
                    </a:p>
                  </a:txBody>
                  <a:tcPr/>
                </a:tc>
              </a:tr>
              <a:tr h="286164">
                <a:tc vMerge="1">
                  <a:txBody>
                    <a:bodyPr/>
                    <a:lstStyle/>
                    <a:p>
                      <a:pPr algn="l"/>
                      <a:endParaRPr lang="el-GR" sz="1200" dirty="0"/>
                    </a:p>
                  </a:txBody>
                  <a:tcPr/>
                </a:tc>
                <a:tc>
                  <a:txBody>
                    <a:bodyPr/>
                    <a:lstStyle/>
                    <a:p>
                      <a:pPr algn="just"/>
                      <a:r>
                        <a:rPr lang="en-US" sz="1100" dirty="0" smtClean="0"/>
                        <a:t>HR Management in a</a:t>
                      </a:r>
                      <a:r>
                        <a:rPr lang="en-US" sz="1100" baseline="0" dirty="0" smtClean="0"/>
                        <a:t> high-tech company</a:t>
                      </a:r>
                      <a:endParaRPr lang="el-GR" sz="1100" dirty="0"/>
                    </a:p>
                  </a:txBody>
                  <a:tcPr/>
                </a:tc>
              </a:tr>
              <a:tr h="286164">
                <a:tc vMerge="1">
                  <a:txBody>
                    <a:bodyPr/>
                    <a:lstStyle/>
                    <a:p>
                      <a:pPr algn="l"/>
                      <a:endParaRPr lang="el-GR" sz="1200" dirty="0"/>
                    </a:p>
                  </a:txBody>
                  <a:tcPr/>
                </a:tc>
                <a:tc>
                  <a:txBody>
                    <a:bodyPr/>
                    <a:lstStyle/>
                    <a:p>
                      <a:pPr algn="just"/>
                      <a:r>
                        <a:rPr lang="en-US" sz="1100" dirty="0" smtClean="0"/>
                        <a:t>Production planning and Inventory Control Management</a:t>
                      </a:r>
                      <a:r>
                        <a:rPr lang="en-US" sz="1100" baseline="0" dirty="0" smtClean="0"/>
                        <a:t> (Ice cream case)</a:t>
                      </a:r>
                      <a:endParaRPr lang="el-GR" sz="1100" dirty="0"/>
                    </a:p>
                  </a:txBody>
                  <a:tcPr/>
                </a:tc>
              </a:tr>
              <a:tr h="286164">
                <a:tc vMerge="1">
                  <a:txBody>
                    <a:bodyPr/>
                    <a:lstStyle/>
                    <a:p>
                      <a:pPr algn="l"/>
                      <a:endParaRPr lang="el-GR" sz="1200" dirty="0"/>
                    </a:p>
                  </a:txBody>
                  <a:tcPr/>
                </a:tc>
                <a:tc>
                  <a:txBody>
                    <a:bodyPr/>
                    <a:lstStyle/>
                    <a:p>
                      <a:pPr algn="just"/>
                      <a:r>
                        <a:rPr lang="en-US" sz="1100" dirty="0" smtClean="0"/>
                        <a:t>Business recovery in times of turbulence </a:t>
                      </a:r>
                      <a:endParaRPr lang="el-GR" sz="1100" dirty="0"/>
                    </a:p>
                  </a:txBody>
                  <a:tcPr/>
                </a:tc>
              </a:tr>
            </a:tbl>
          </a:graphicData>
        </a:graphic>
      </p:graphicFrame>
    </p:spTree>
    <p:extLst>
      <p:ext uri="{BB962C8B-B14F-4D97-AF65-F5344CB8AC3E}">
        <p14:creationId xmlns:p14="http://schemas.microsoft.com/office/powerpoint/2010/main" val="3946193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200" dirty="0" smtClean="0"/>
              <a:t>Διαλέξεις</a:t>
            </a:r>
            <a:endParaRPr lang="el-GR" sz="3200" dirty="0"/>
          </a:p>
        </p:txBody>
      </p:sp>
      <p:sp>
        <p:nvSpPr>
          <p:cNvPr id="4" name="3 - Θέση υποσέλιδου"/>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4 - Θέση αριθμού διαφάνειας"/>
          <p:cNvSpPr>
            <a:spLocks noGrp="1"/>
          </p:cNvSpPr>
          <p:nvPr>
            <p:ph type="sldNum" sz="quarter" idx="12"/>
          </p:nvPr>
        </p:nvSpPr>
        <p:spPr/>
        <p:txBody>
          <a:bodyPr/>
          <a:lstStyle/>
          <a:p>
            <a:pPr>
              <a:defRPr/>
            </a:pPr>
            <a:fld id="{1EB35574-113F-48EB-BEB9-04C3E0D1A551}" type="slidenum">
              <a:rPr lang="el-GR" smtClean="0"/>
              <a:pPr>
                <a:defRPr/>
              </a:pPr>
              <a:t>31</a:t>
            </a:fld>
            <a:endParaRPr lang="el-GR"/>
          </a:p>
        </p:txBody>
      </p:sp>
      <p:graphicFrame>
        <p:nvGraphicFramePr>
          <p:cNvPr id="7" name="6 - Πίνακας"/>
          <p:cNvGraphicFramePr>
            <a:graphicFrameLocks noGrp="1"/>
          </p:cNvGraphicFramePr>
          <p:nvPr/>
        </p:nvGraphicFramePr>
        <p:xfrm>
          <a:off x="755576" y="1772816"/>
          <a:ext cx="7704856" cy="1910080"/>
        </p:xfrm>
        <a:graphic>
          <a:graphicData uri="http://schemas.openxmlformats.org/drawingml/2006/table">
            <a:tbl>
              <a:tblPr firstRow="1" bandRow="1">
                <a:tableStyleId>{5C22544A-7EE6-4342-B048-85BDC9FD1C3A}</a:tableStyleId>
              </a:tblPr>
              <a:tblGrid>
                <a:gridCol w="1456198"/>
                <a:gridCol w="6248658"/>
              </a:tblGrid>
              <a:tr h="370840">
                <a:tc>
                  <a:txBody>
                    <a:bodyPr/>
                    <a:lstStyle/>
                    <a:p>
                      <a:pPr algn="ctr"/>
                      <a:r>
                        <a:rPr lang="el-GR" sz="1400" dirty="0" smtClean="0"/>
                        <a:t>ΕΤΟΣ</a:t>
                      </a:r>
                      <a:endParaRPr lang="el-GR"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ΘΕΜΑ/ΤΙΤΛΟΣ</a:t>
                      </a:r>
                    </a:p>
                  </a:txBody>
                  <a:tcPr/>
                </a:tc>
              </a:tr>
              <a:tr h="370840">
                <a:tc>
                  <a:txBody>
                    <a:bodyPr/>
                    <a:lstStyle/>
                    <a:p>
                      <a:pPr algn="ctr"/>
                      <a:r>
                        <a:rPr lang="el-GR" sz="1200" kern="1200" dirty="0" smtClean="0">
                          <a:solidFill>
                            <a:schemeClr val="dk1"/>
                          </a:solidFill>
                          <a:latin typeface="+mn-lt"/>
                          <a:ea typeface="+mn-ea"/>
                          <a:cs typeface="+mn-cs"/>
                        </a:rPr>
                        <a:t>2011-2012</a:t>
                      </a:r>
                    </a:p>
                  </a:txBody>
                  <a:tcPr/>
                </a:tc>
                <a:tc>
                  <a:txBody>
                    <a:bodyPr/>
                    <a:lstStyle/>
                    <a:p>
                      <a:r>
                        <a:rPr lang="en-US" sz="1100" kern="1200" baseline="0" dirty="0" smtClean="0">
                          <a:solidFill>
                            <a:schemeClr val="dk1"/>
                          </a:solidFill>
                          <a:latin typeface="+mn-lt"/>
                          <a:ea typeface="+mn-ea"/>
                          <a:cs typeface="+mn-cs"/>
                        </a:rPr>
                        <a:t>PAN- European Introduction of a new product</a:t>
                      </a:r>
                      <a:endParaRPr lang="el-GR" sz="1100" kern="1200" baseline="0" dirty="0" smtClean="0">
                        <a:solidFill>
                          <a:schemeClr val="dk1"/>
                        </a:solidFill>
                        <a:latin typeface="+mn-lt"/>
                        <a:ea typeface="+mn-ea"/>
                        <a:cs typeface="+mn-cs"/>
                      </a:endParaRPr>
                    </a:p>
                  </a:txBody>
                  <a:tcPr/>
                </a:tc>
              </a:tr>
              <a:tr h="370840">
                <a:tc rowSpan="3">
                  <a:txBody>
                    <a:bodyPr/>
                    <a:lstStyle/>
                    <a:p>
                      <a:pPr algn="ctr"/>
                      <a:endParaRPr lang="el-GR" sz="1200" kern="1200" dirty="0" smtClean="0">
                        <a:solidFill>
                          <a:schemeClr val="dk1"/>
                        </a:solidFill>
                        <a:latin typeface="+mn-lt"/>
                        <a:ea typeface="+mn-ea"/>
                        <a:cs typeface="+mn-cs"/>
                      </a:endParaRPr>
                    </a:p>
                    <a:p>
                      <a:pPr algn="ctr"/>
                      <a:endParaRPr lang="el-GR" sz="1200" kern="1200" dirty="0" smtClean="0">
                        <a:solidFill>
                          <a:schemeClr val="dk1"/>
                        </a:solidFill>
                        <a:latin typeface="+mn-lt"/>
                        <a:ea typeface="+mn-ea"/>
                        <a:cs typeface="+mn-cs"/>
                      </a:endParaRPr>
                    </a:p>
                    <a:p>
                      <a:pPr algn="ctr"/>
                      <a:r>
                        <a:rPr lang="en-US" sz="1200" kern="1200" dirty="0" smtClean="0">
                          <a:solidFill>
                            <a:schemeClr val="dk1"/>
                          </a:solidFill>
                          <a:latin typeface="+mn-lt"/>
                          <a:ea typeface="+mn-ea"/>
                          <a:cs typeface="+mn-cs"/>
                        </a:rPr>
                        <a:t>2012-2013</a:t>
                      </a:r>
                      <a:endParaRPr lang="el-GR" sz="1200" kern="1200" dirty="0" smtClean="0">
                        <a:solidFill>
                          <a:schemeClr val="dk1"/>
                        </a:solidFill>
                        <a:latin typeface="+mn-lt"/>
                        <a:ea typeface="+mn-ea"/>
                        <a:cs typeface="+mn-cs"/>
                      </a:endParaRPr>
                    </a:p>
                  </a:txBody>
                  <a:tcPr/>
                </a:tc>
                <a:tc>
                  <a:txBody>
                    <a:bodyPr/>
                    <a:lstStyle/>
                    <a:p>
                      <a:r>
                        <a:rPr lang="el-GR" sz="1100" kern="1200" baseline="0" dirty="0" smtClean="0">
                          <a:solidFill>
                            <a:schemeClr val="dk1"/>
                          </a:solidFill>
                          <a:latin typeface="+mn-lt"/>
                          <a:ea typeface="+mn-ea"/>
                          <a:cs typeface="+mn-cs"/>
                        </a:rPr>
                        <a:t>Ποιότητα και Κοινωνική Εταιρική Ευθύνη</a:t>
                      </a:r>
                    </a:p>
                  </a:txBody>
                  <a:tcPr/>
                </a:tc>
              </a:tr>
              <a:tr h="370840">
                <a:tc vMerge="1">
                  <a:txBody>
                    <a:bodyPr/>
                    <a:lstStyle/>
                    <a:p>
                      <a:endParaRPr lang="el-GR" dirty="0"/>
                    </a:p>
                  </a:txBody>
                  <a:tcPr/>
                </a:tc>
                <a:tc>
                  <a:txBody>
                    <a:bodyPr/>
                    <a:lstStyle/>
                    <a:p>
                      <a:r>
                        <a:rPr lang="en-US" sz="1100" kern="1200" baseline="0" dirty="0" smtClean="0">
                          <a:solidFill>
                            <a:schemeClr val="dk1"/>
                          </a:solidFill>
                          <a:latin typeface="+mn-lt"/>
                          <a:ea typeface="+mn-ea"/>
                          <a:cs typeface="+mn-cs"/>
                        </a:rPr>
                        <a:t>To six SIGMA</a:t>
                      </a:r>
                      <a:endParaRPr lang="el-GR" sz="1100" kern="1200" baseline="0" dirty="0" smtClean="0">
                        <a:solidFill>
                          <a:schemeClr val="dk1"/>
                        </a:solidFill>
                        <a:latin typeface="+mn-lt"/>
                        <a:ea typeface="+mn-ea"/>
                        <a:cs typeface="+mn-cs"/>
                      </a:endParaRPr>
                    </a:p>
                  </a:txBody>
                  <a:tcPr/>
                </a:tc>
              </a:tr>
              <a:tr h="370840">
                <a:tc vMerge="1">
                  <a:txBody>
                    <a:bodyPr/>
                    <a:lstStyle/>
                    <a:p>
                      <a:endParaRPr lang="el-GR" dirty="0"/>
                    </a:p>
                  </a:txBody>
                  <a:tcPr/>
                </a:tc>
                <a:tc>
                  <a:txBody>
                    <a:bodyPr/>
                    <a:lstStyle/>
                    <a:p>
                      <a:r>
                        <a:rPr lang="el-GR" sz="1100" kern="1200" baseline="0" dirty="0" smtClean="0">
                          <a:solidFill>
                            <a:schemeClr val="dk1"/>
                          </a:solidFill>
                          <a:latin typeface="+mn-lt"/>
                          <a:ea typeface="+mn-ea"/>
                          <a:cs typeface="+mn-cs"/>
                        </a:rPr>
                        <a:t>Η καθημερινότητα της διαχείρισης του Ανθρώπινου Δυναμικού σε μικρομεσαίες ελληνικές επιχειρήσεις</a:t>
                      </a:r>
                    </a:p>
                  </a:txBody>
                  <a:tcPr/>
                </a:tc>
              </a:tr>
            </a:tbl>
          </a:graphicData>
        </a:graphic>
      </p:graphicFrame>
    </p:spTree>
    <p:extLst>
      <p:ext uri="{BB962C8B-B14F-4D97-AF65-F5344CB8AC3E}">
        <p14:creationId xmlns:p14="http://schemas.microsoft.com/office/powerpoint/2010/main" val="25426036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200" dirty="0" smtClean="0"/>
              <a:t>Εκπαιδευτικές επισκέψεις ΜΒΑ</a:t>
            </a:r>
            <a:endParaRPr lang="el-GR" sz="3200" dirty="0"/>
          </a:p>
        </p:txBody>
      </p:sp>
      <p:sp>
        <p:nvSpPr>
          <p:cNvPr id="3" name="2 - Θέση περιεχομένου"/>
          <p:cNvSpPr>
            <a:spLocks noGrp="1"/>
          </p:cNvSpPr>
          <p:nvPr>
            <p:ph idx="1"/>
          </p:nvPr>
        </p:nvSpPr>
        <p:spPr/>
        <p:txBody>
          <a:bodyPr/>
          <a:lstStyle/>
          <a:p>
            <a:pPr algn="just"/>
            <a:r>
              <a:rPr lang="el-GR" sz="2400" dirty="0" smtClean="0"/>
              <a:t>Ετήσιες εκπαιδευτικές επισκέψεις σε επιχειρήσεις που λειτουργούν στην Αθήνα, που συνδυάζονται με σχετικές διαλέξεις των στελεχών τους. </a:t>
            </a:r>
          </a:p>
          <a:p>
            <a:pPr algn="just">
              <a:buNone/>
            </a:pPr>
            <a:endParaRPr lang="el-GR" sz="2400" dirty="0" smtClean="0"/>
          </a:p>
          <a:p>
            <a:pPr algn="just">
              <a:buNone/>
            </a:pPr>
            <a:r>
              <a:rPr lang="el-GR" sz="2400" b="1" dirty="0" smtClean="0"/>
              <a:t>     </a:t>
            </a:r>
            <a:r>
              <a:rPr lang="el-GR" sz="2400" b="1" u="sng" dirty="0" smtClean="0"/>
              <a:t>Στόχος: </a:t>
            </a:r>
            <a:r>
              <a:rPr lang="el-GR" sz="2400" dirty="0" smtClean="0"/>
              <a:t>Η επαφή των φοιτητών με τους χώρους  πρακτικής εφαρμογής των γνώσεων, που λαμβάνουν</a:t>
            </a:r>
          </a:p>
          <a:p>
            <a:endParaRPr lang="el-GR" sz="2400" dirty="0" smtClean="0"/>
          </a:p>
          <a:p>
            <a:r>
              <a:rPr lang="el-GR" sz="2400" dirty="0" err="1" smtClean="0"/>
              <a:t>Ελαΐς</a:t>
            </a:r>
            <a:r>
              <a:rPr lang="el-GR" sz="2400" dirty="0" smtClean="0"/>
              <a:t>-</a:t>
            </a:r>
            <a:r>
              <a:rPr lang="en-US" sz="2400" dirty="0" err="1" smtClean="0"/>
              <a:t>Knorr</a:t>
            </a:r>
            <a:r>
              <a:rPr lang="en-US" sz="2400" dirty="0" smtClean="0"/>
              <a:t>, </a:t>
            </a:r>
            <a:r>
              <a:rPr lang="el-GR" sz="2400" dirty="0" smtClean="0"/>
              <a:t>ΙΚΕΑ, Πλαίσιο, </a:t>
            </a:r>
            <a:r>
              <a:rPr lang="en-US" sz="2400" dirty="0" err="1" smtClean="0"/>
              <a:t>Skag</a:t>
            </a:r>
            <a:r>
              <a:rPr lang="en-US" sz="2400" dirty="0" smtClean="0"/>
              <a:t>, Aegean Oil,</a:t>
            </a:r>
            <a:r>
              <a:rPr lang="el-GR" sz="2400" dirty="0" smtClean="0"/>
              <a:t> Ελευθέριος Βενιζέλος κ.α.</a:t>
            </a:r>
          </a:p>
        </p:txBody>
      </p:sp>
      <p:sp>
        <p:nvSpPr>
          <p:cNvPr id="4" name="3 - Θέση υποσέλιδου"/>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4 - Θέση αριθμού διαφάνειας"/>
          <p:cNvSpPr>
            <a:spLocks noGrp="1"/>
          </p:cNvSpPr>
          <p:nvPr>
            <p:ph type="sldNum" sz="quarter" idx="12"/>
          </p:nvPr>
        </p:nvSpPr>
        <p:spPr/>
        <p:txBody>
          <a:bodyPr/>
          <a:lstStyle/>
          <a:p>
            <a:pPr>
              <a:defRPr/>
            </a:pPr>
            <a:fld id="{1EB35574-113F-48EB-BEB9-04C3E0D1A551}" type="slidenum">
              <a:rPr lang="el-GR" smtClean="0"/>
              <a:pPr>
                <a:defRPr/>
              </a:pPr>
              <a:t>32</a:t>
            </a:fld>
            <a:endParaRPr lang="el-GR"/>
          </a:p>
        </p:txBody>
      </p:sp>
    </p:spTree>
    <p:extLst>
      <p:ext uri="{BB962C8B-B14F-4D97-AF65-F5344CB8AC3E}">
        <p14:creationId xmlns:p14="http://schemas.microsoft.com/office/powerpoint/2010/main" val="1603068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Grp="1" noChangeArrowheads="1"/>
          </p:cNvSpPr>
          <p:nvPr>
            <p:ph type="subTitle" idx="1"/>
          </p:nvPr>
        </p:nvSpPr>
        <p:spPr>
          <a:xfrm>
            <a:off x="1835150" y="3644900"/>
            <a:ext cx="5410200" cy="1905000"/>
          </a:xfrm>
        </p:spPr>
        <p:txBody>
          <a:bodyPr/>
          <a:lstStyle/>
          <a:p>
            <a:pPr eaLnBrk="1" hangingPunct="1">
              <a:lnSpc>
                <a:spcPct val="80000"/>
              </a:lnSpc>
              <a:defRPr/>
            </a:pPr>
            <a:endParaRPr lang="el-GR" sz="3200" b="1" dirty="0" smtClean="0">
              <a:solidFill>
                <a:srgbClr val="800000"/>
              </a:solidFill>
              <a:effectLst>
                <a:outerShdw blurRad="38100" dist="38100" dir="2700000" algn="tl">
                  <a:srgbClr val="000000">
                    <a:alpha val="43137"/>
                  </a:srgbClr>
                </a:outerShdw>
              </a:effectLst>
            </a:endParaRPr>
          </a:p>
          <a:p>
            <a:pPr eaLnBrk="1" hangingPunct="1">
              <a:lnSpc>
                <a:spcPct val="80000"/>
              </a:lnSpc>
              <a:defRPr/>
            </a:pPr>
            <a:r>
              <a:rPr lang="el-GR" sz="3200" b="1" dirty="0" smtClean="0">
                <a:solidFill>
                  <a:srgbClr val="800000"/>
                </a:solidFill>
                <a:effectLst>
                  <a:outerShdw blurRad="38100" dist="38100" dir="2700000" algn="tl">
                    <a:srgbClr val="000000">
                      <a:alpha val="43137"/>
                    </a:srgbClr>
                  </a:outerShdw>
                </a:effectLst>
              </a:rPr>
              <a:t>«Μονάδα Καινοτομίας και Επιχειρηματικότητας»</a:t>
            </a:r>
          </a:p>
          <a:p>
            <a:pPr eaLnBrk="1" hangingPunct="1">
              <a:lnSpc>
                <a:spcPct val="80000"/>
              </a:lnSpc>
              <a:defRPr/>
            </a:pPr>
            <a:endParaRPr lang="el-GR" sz="1800" dirty="0" smtClean="0"/>
          </a:p>
          <a:p>
            <a:pPr eaLnBrk="1" hangingPunct="1">
              <a:lnSpc>
                <a:spcPct val="80000"/>
              </a:lnSpc>
              <a:defRPr/>
            </a:pPr>
            <a:endParaRPr lang="el-GR" sz="3200" dirty="0" smtClean="0"/>
          </a:p>
        </p:txBody>
      </p:sp>
      <p:pic>
        <p:nvPicPr>
          <p:cNvPr id="3075" name="Εικόνα 13" descr="Περιγραφή: aegeansign_min"/>
          <p:cNvPicPr>
            <a:picLocks noChangeAspect="1" noChangeArrowheads="1"/>
          </p:cNvPicPr>
          <p:nvPr/>
        </p:nvPicPr>
        <p:blipFill>
          <a:blip r:embed="rId3" cstate="print"/>
          <a:srcRect/>
          <a:stretch>
            <a:fillRect/>
          </a:stretch>
        </p:blipFill>
        <p:spPr bwMode="auto">
          <a:xfrm>
            <a:off x="3924300" y="501650"/>
            <a:ext cx="1152525" cy="1044575"/>
          </a:xfrm>
          <a:prstGeom prst="rect">
            <a:avLst/>
          </a:prstGeom>
          <a:noFill/>
          <a:ln w="9525">
            <a:noFill/>
            <a:miter lim="800000"/>
            <a:headEnd/>
            <a:tailEnd/>
          </a:ln>
        </p:spPr>
      </p:pic>
      <p:sp>
        <p:nvSpPr>
          <p:cNvPr id="3076" name="Τίτλος 1"/>
          <p:cNvSpPr>
            <a:spLocks noGrp="1"/>
          </p:cNvSpPr>
          <p:nvPr>
            <p:ph type="ctrTitle"/>
          </p:nvPr>
        </p:nvSpPr>
        <p:spPr>
          <a:xfrm>
            <a:off x="838200" y="1412875"/>
            <a:ext cx="7772400" cy="1443038"/>
          </a:xfrm>
        </p:spPr>
        <p:txBody>
          <a:bodyPr/>
          <a:lstStyle/>
          <a:p>
            <a:r>
              <a:rPr lang="el-GR" sz="2400" dirty="0" smtClean="0">
                <a:latin typeface="Palatino Linotype" pitchFamily="18" charset="0"/>
              </a:rPr>
              <a:t>ΠΑΝΕΠΙΣΤΗΜΙΟ ΑΙΓΑΙΟΥ</a:t>
            </a:r>
            <a:br>
              <a:rPr lang="el-GR" sz="2400" dirty="0" smtClean="0">
                <a:latin typeface="Palatino Linotype" pitchFamily="18" charset="0"/>
              </a:rPr>
            </a:br>
            <a:r>
              <a:rPr lang="el-GR" sz="2400" dirty="0" smtClean="0">
                <a:latin typeface="Palatino Linotype" pitchFamily="18" charset="0"/>
              </a:rPr>
              <a:t>ΣΧΟΛΗ ΕΠΙΣΤΗΜΩΝ ΤΗΣ ΔΙΟΙΚΗΣΗΣ</a:t>
            </a:r>
            <a:br>
              <a:rPr lang="el-GR" sz="2400" dirty="0" smtClean="0">
                <a:latin typeface="Palatino Linotype" pitchFamily="18" charset="0"/>
              </a:rPr>
            </a:br>
            <a:r>
              <a:rPr lang="el-GR" sz="2400" b="1" dirty="0" smtClean="0">
                <a:latin typeface="Palatino Linotype" pitchFamily="18" charset="0"/>
              </a:rPr>
              <a:t>ΤΜΗΜΑ ΔΙΟΙΚΗΣΗΣ ΕΠΙΧΕΙΡΗΣΕΩΝ</a:t>
            </a:r>
            <a:endParaRPr lang="el-GR" sz="2400" dirty="0" smtClean="0">
              <a:latin typeface="Palatino Linotype" pitchFamily="18" charset="0"/>
            </a:endParaRPr>
          </a:p>
        </p:txBody>
      </p:sp>
      <p:sp>
        <p:nvSpPr>
          <p:cNvPr id="3077" name="Υπότιτλος 2"/>
          <p:cNvSpPr txBox="1">
            <a:spLocks/>
          </p:cNvSpPr>
          <p:nvPr/>
        </p:nvSpPr>
        <p:spPr bwMode="auto">
          <a:xfrm>
            <a:off x="1524000" y="5300663"/>
            <a:ext cx="6400800" cy="1008062"/>
          </a:xfrm>
          <a:prstGeom prst="rect">
            <a:avLst/>
          </a:prstGeom>
          <a:noFill/>
          <a:ln w="9525">
            <a:noFill/>
            <a:miter lim="800000"/>
            <a:headEnd/>
            <a:tailEnd/>
          </a:ln>
        </p:spPr>
        <p:txBody>
          <a:bodyPr/>
          <a:lstStyle/>
          <a:p>
            <a:pPr algn="ctr">
              <a:spcBef>
                <a:spcPct val="20000"/>
              </a:spcBef>
              <a:buFont typeface="Arial" charset="0"/>
              <a:buNone/>
            </a:pPr>
            <a:endParaRPr lang="el-GR" sz="2400">
              <a:solidFill>
                <a:srgbClr val="898989"/>
              </a:solidFill>
            </a:endParaRPr>
          </a:p>
        </p:txBody>
      </p:sp>
    </p:spTree>
    <p:extLst>
      <p:ext uri="{BB962C8B-B14F-4D97-AF65-F5344CB8AC3E}">
        <p14:creationId xmlns:p14="http://schemas.microsoft.com/office/powerpoint/2010/main" val="3381099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Μονάδα Καινοτομίας </a:t>
            </a:r>
            <a:r>
              <a:rPr lang="el-GR" dirty="0" smtClean="0"/>
              <a:t>&amp; Επιχειρηματικότητας (ΜΚΕ)</a:t>
            </a:r>
            <a:endParaRPr lang="el-GR" dirty="0"/>
          </a:p>
        </p:txBody>
      </p:sp>
      <p:sp>
        <p:nvSpPr>
          <p:cNvPr id="4" name="Θέση υποσέλιδου 3"/>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Θέση αριθμού διαφάνειας 4"/>
          <p:cNvSpPr>
            <a:spLocks noGrp="1"/>
          </p:cNvSpPr>
          <p:nvPr>
            <p:ph type="sldNum" sz="quarter" idx="12"/>
          </p:nvPr>
        </p:nvSpPr>
        <p:spPr/>
        <p:txBody>
          <a:bodyPr/>
          <a:lstStyle/>
          <a:p>
            <a:pPr>
              <a:defRPr/>
            </a:pPr>
            <a:fld id="{8380442E-37A4-4FFA-AD97-F1CCA2660F65}" type="slidenum">
              <a:rPr lang="el-GR" smtClean="0"/>
              <a:pPr>
                <a:defRPr/>
              </a:pPr>
              <a:t>34</a:t>
            </a:fld>
            <a:endParaRPr lang="el-GR"/>
          </a:p>
        </p:txBody>
      </p:sp>
      <p:pic>
        <p:nvPicPr>
          <p:cNvPr id="2050" name="Picture 2"/>
          <p:cNvPicPr>
            <a:picLocks noGrp="1" noChangeAspect="1" noChangeArrowheads="1"/>
          </p:cNvPicPr>
          <p:nvPr>
            <p:ph idx="1"/>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51520" y="1917204"/>
            <a:ext cx="2780017" cy="1670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59832" y="1917204"/>
            <a:ext cx="2779713"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839892" y="1916832"/>
            <a:ext cx="2779713"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02395" y="4293468"/>
            <a:ext cx="2779713"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18484" y="4293468"/>
            <a:ext cx="2779713"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1895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p:cNvSpPr>
            <a:spLocks noGrp="1"/>
          </p:cNvSpPr>
          <p:nvPr>
            <p:ph type="title"/>
          </p:nvPr>
        </p:nvSpPr>
        <p:spPr/>
        <p:txBody>
          <a:bodyPr/>
          <a:lstStyle/>
          <a:p>
            <a:pPr algn="ctr"/>
            <a:r>
              <a:rPr lang="el-GR" dirty="0" smtClean="0"/>
              <a:t>Δράσεις ΜΚΕ</a:t>
            </a:r>
            <a:endParaRPr lang="el-GR" dirty="0"/>
          </a:p>
        </p:txBody>
      </p:sp>
      <p:sp>
        <p:nvSpPr>
          <p:cNvPr id="7" name="Θέση υποσέλιδου 6"/>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8" name="Θέση αριθμού διαφάνειας 7"/>
          <p:cNvSpPr>
            <a:spLocks noGrp="1"/>
          </p:cNvSpPr>
          <p:nvPr>
            <p:ph type="sldNum" sz="quarter" idx="12"/>
          </p:nvPr>
        </p:nvSpPr>
        <p:spPr/>
        <p:txBody>
          <a:bodyPr/>
          <a:lstStyle/>
          <a:p>
            <a:pPr>
              <a:defRPr/>
            </a:pPr>
            <a:fld id="{774B8559-B0D2-4CA0-820D-5AF8C8E9503E}" type="slidenum">
              <a:rPr lang="el-GR" smtClean="0"/>
              <a:pPr>
                <a:defRPr/>
              </a:pPr>
              <a:t>35</a:t>
            </a:fld>
            <a:endParaRPr lang="el-GR"/>
          </a:p>
        </p:txBody>
      </p:sp>
      <p:graphicFrame>
        <p:nvGraphicFramePr>
          <p:cNvPr id="9" name="Διάγραμμα 8"/>
          <p:cNvGraphicFramePr/>
          <p:nvPr>
            <p:extLst>
              <p:ext uri="{D42A27DB-BD31-4B8C-83A1-F6EECF244321}">
                <p14:modId xmlns:p14="http://schemas.microsoft.com/office/powerpoint/2010/main" val="1686542130"/>
              </p:ext>
            </p:extLst>
          </p:nvPr>
        </p:nvGraphicFramePr>
        <p:xfrm>
          <a:off x="107504" y="1669256"/>
          <a:ext cx="86409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5999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1. Μάθημα «</a:t>
            </a:r>
            <a:r>
              <a:rPr lang="el-GR" i="1" dirty="0" smtClean="0"/>
              <a:t>ΕΠΙΧΕΙΡΗΜΑΤΙΚΟΤΗΤΑ»</a:t>
            </a:r>
            <a:endParaRPr lang="el-GR" i="1" dirty="0"/>
          </a:p>
        </p:txBody>
      </p:sp>
      <p:sp>
        <p:nvSpPr>
          <p:cNvPr id="3" name="Θέση περιεχομένου 2"/>
          <p:cNvSpPr>
            <a:spLocks noGrp="1"/>
          </p:cNvSpPr>
          <p:nvPr>
            <p:ph idx="1"/>
          </p:nvPr>
        </p:nvSpPr>
        <p:spPr>
          <a:xfrm>
            <a:off x="755650" y="1412776"/>
            <a:ext cx="7696200" cy="4680049"/>
          </a:xfrm>
        </p:spPr>
        <p:txBody>
          <a:bodyPr/>
          <a:lstStyle/>
          <a:p>
            <a:pPr marL="0" lvl="0" indent="0" algn="just" eaLnBrk="1" fontAlgn="auto" hangingPunct="1">
              <a:spcAft>
                <a:spcPts val="0"/>
              </a:spcAft>
              <a:buClr>
                <a:srgbClr val="0BD0D9"/>
              </a:buClr>
              <a:buSzPct val="95000"/>
              <a:buNone/>
            </a:pPr>
            <a:r>
              <a:rPr lang="en-US" sz="2000" dirty="0">
                <a:solidFill>
                  <a:prstClr val="black"/>
                </a:solidFill>
              </a:rPr>
              <a:t>H</a:t>
            </a:r>
            <a:r>
              <a:rPr lang="el-GR" sz="2000" dirty="0">
                <a:solidFill>
                  <a:prstClr val="black"/>
                </a:solidFill>
              </a:rPr>
              <a:t> ΜΚΕ Πανεπιστημίου Αιγαίου </a:t>
            </a:r>
            <a:r>
              <a:rPr lang="el-GR" sz="2000" dirty="0" smtClean="0">
                <a:solidFill>
                  <a:prstClr val="black"/>
                </a:solidFill>
              </a:rPr>
              <a:t>και τα μέλη ΔΕΠ του Τμήματός μας έχουν δημιουργήσει την ύλη του </a:t>
            </a:r>
            <a:r>
              <a:rPr lang="el-GR" sz="2000" dirty="0">
                <a:solidFill>
                  <a:prstClr val="black"/>
                </a:solidFill>
              </a:rPr>
              <a:t>μαθήματος </a:t>
            </a:r>
            <a:r>
              <a:rPr lang="el-GR" sz="2000" dirty="0" smtClean="0">
                <a:solidFill>
                  <a:prstClr val="black"/>
                </a:solidFill>
              </a:rPr>
              <a:t>«</a:t>
            </a:r>
            <a:r>
              <a:rPr lang="el-GR" sz="2000" i="1" dirty="0" smtClean="0">
                <a:solidFill>
                  <a:prstClr val="black"/>
                </a:solidFill>
              </a:rPr>
              <a:t>Επιχειρηματικότητα»,</a:t>
            </a:r>
            <a:r>
              <a:rPr lang="el-GR" sz="2000" dirty="0" smtClean="0">
                <a:solidFill>
                  <a:prstClr val="black"/>
                </a:solidFill>
              </a:rPr>
              <a:t> το οποίο διδάσκεται σε όλες τις σχολές του Πανεπιστημίου μας</a:t>
            </a:r>
            <a:r>
              <a:rPr lang="el-GR" sz="2000" dirty="0">
                <a:solidFill>
                  <a:prstClr val="black"/>
                </a:solidFill>
              </a:rPr>
              <a:t>.</a:t>
            </a:r>
            <a:endParaRPr lang="el-GR" sz="2000" dirty="0" smtClean="0">
              <a:solidFill>
                <a:prstClr val="black"/>
              </a:solidFill>
            </a:endParaRPr>
          </a:p>
          <a:p>
            <a:pPr marL="0" lvl="0" indent="0" algn="just" eaLnBrk="1" fontAlgn="auto" hangingPunct="1">
              <a:spcAft>
                <a:spcPts val="0"/>
              </a:spcAft>
              <a:buClr>
                <a:srgbClr val="0BD0D9"/>
              </a:buClr>
              <a:buSzPct val="95000"/>
              <a:buNone/>
            </a:pPr>
            <a:endParaRPr lang="el-GR" sz="2000" dirty="0" smtClean="0">
              <a:solidFill>
                <a:prstClr val="black"/>
              </a:solidFill>
            </a:endParaRPr>
          </a:p>
          <a:p>
            <a:pPr marL="0" lvl="0" indent="0" algn="just" eaLnBrk="1" fontAlgn="auto" hangingPunct="1">
              <a:spcAft>
                <a:spcPts val="0"/>
              </a:spcAft>
              <a:buClr>
                <a:srgbClr val="0BD0D9"/>
              </a:buClr>
              <a:buSzPct val="95000"/>
              <a:buNone/>
            </a:pPr>
            <a:r>
              <a:rPr lang="el-GR" sz="2000" dirty="0" smtClean="0">
                <a:solidFill>
                  <a:prstClr val="black"/>
                </a:solidFill>
              </a:rPr>
              <a:t>Αποτελείται από:</a:t>
            </a:r>
          </a:p>
          <a:p>
            <a:pPr algn="just" eaLnBrk="1" fontAlgn="auto" hangingPunct="1">
              <a:spcAft>
                <a:spcPts val="0"/>
              </a:spcAft>
              <a:buClr>
                <a:srgbClr val="0BD0D9"/>
              </a:buClr>
              <a:buSzPct val="95000"/>
            </a:pPr>
            <a:r>
              <a:rPr lang="el-GR" sz="2000" dirty="0" smtClean="0">
                <a:solidFill>
                  <a:prstClr val="black"/>
                </a:solidFill>
              </a:rPr>
              <a:t>13 διαλέξεις: βασικός κορμός του μαθήματος και πλαισιώνονται από μελέτες περίπτωσης</a:t>
            </a:r>
          </a:p>
          <a:p>
            <a:pPr algn="just" eaLnBrk="1" fontAlgn="auto" hangingPunct="1">
              <a:spcAft>
                <a:spcPts val="0"/>
              </a:spcAft>
              <a:buClr>
                <a:srgbClr val="0BD0D9"/>
              </a:buClr>
              <a:buSzPct val="95000"/>
            </a:pPr>
            <a:endParaRPr lang="el-GR" sz="2000" dirty="0" smtClean="0">
              <a:solidFill>
                <a:prstClr val="black"/>
              </a:solidFill>
            </a:endParaRPr>
          </a:p>
          <a:p>
            <a:pPr algn="just" eaLnBrk="1" fontAlgn="auto" hangingPunct="1">
              <a:spcAft>
                <a:spcPts val="0"/>
              </a:spcAft>
              <a:buClr>
                <a:srgbClr val="0BD0D9"/>
              </a:buClr>
              <a:buSzPct val="95000"/>
            </a:pPr>
            <a:r>
              <a:rPr lang="el-GR" sz="2000" dirty="0" smtClean="0">
                <a:solidFill>
                  <a:prstClr val="black"/>
                </a:solidFill>
              </a:rPr>
              <a:t>10 </a:t>
            </a:r>
            <a:r>
              <a:rPr lang="el-GR" sz="2000" dirty="0">
                <a:solidFill>
                  <a:prstClr val="black"/>
                </a:solidFill>
              </a:rPr>
              <a:t>ειδικές </a:t>
            </a:r>
            <a:r>
              <a:rPr lang="el-GR" sz="2000" dirty="0" smtClean="0">
                <a:solidFill>
                  <a:prstClr val="black"/>
                </a:solidFill>
              </a:rPr>
              <a:t>ενότητες σε θέματα επιχειρηματικότητας όπου ο </a:t>
            </a:r>
            <a:r>
              <a:rPr lang="el-GR" sz="2000" dirty="0">
                <a:solidFill>
                  <a:prstClr val="black"/>
                </a:solidFill>
              </a:rPr>
              <a:t>υπεύθυνος διδάσκων θα μπορεί να διαμορφώνει το περιεχόμενο του μαθήματος επιλέγοντας τις ενότητες εκείνες που ταιριάζουν καλύτερα στο αντικείμενο σπουδών και τη φυσιογνωμία του </a:t>
            </a:r>
            <a:r>
              <a:rPr lang="el-GR" sz="2000" dirty="0" smtClean="0">
                <a:solidFill>
                  <a:prstClr val="black"/>
                </a:solidFill>
              </a:rPr>
              <a:t>Τμήματός του</a:t>
            </a:r>
          </a:p>
          <a:p>
            <a:pPr marL="0" indent="0" algn="just" eaLnBrk="1" fontAlgn="auto" hangingPunct="1">
              <a:spcAft>
                <a:spcPts val="0"/>
              </a:spcAft>
              <a:buClr>
                <a:srgbClr val="0BD0D9"/>
              </a:buClr>
              <a:buSzPct val="95000"/>
              <a:buNone/>
            </a:pPr>
            <a:endParaRPr lang="el-GR" sz="1400" dirty="0" smtClean="0">
              <a:solidFill>
                <a:prstClr val="black"/>
              </a:solidFill>
            </a:endParaRPr>
          </a:p>
          <a:p>
            <a:pPr algn="just" eaLnBrk="1" fontAlgn="auto" hangingPunct="1">
              <a:spcAft>
                <a:spcPts val="0"/>
              </a:spcAft>
              <a:buClr>
                <a:srgbClr val="0BD0D9"/>
              </a:buClr>
              <a:buSzPct val="95000"/>
            </a:pPr>
            <a:endParaRPr lang="el-GR" sz="1400" dirty="0" smtClean="0">
              <a:solidFill>
                <a:prstClr val="black"/>
              </a:solidFill>
            </a:endParaRPr>
          </a:p>
        </p:txBody>
      </p:sp>
      <p:sp>
        <p:nvSpPr>
          <p:cNvPr id="4" name="Θέση υποσέλιδου 3"/>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Θέση αριθμού διαφάνειας 4"/>
          <p:cNvSpPr>
            <a:spLocks noGrp="1"/>
          </p:cNvSpPr>
          <p:nvPr>
            <p:ph type="sldNum" sz="quarter" idx="12"/>
          </p:nvPr>
        </p:nvSpPr>
        <p:spPr/>
        <p:txBody>
          <a:bodyPr/>
          <a:lstStyle/>
          <a:p>
            <a:pPr>
              <a:defRPr/>
            </a:pPr>
            <a:fld id="{8380442E-37A4-4FFA-AD97-F1CCA2660F65}" type="slidenum">
              <a:rPr lang="el-GR" smtClean="0"/>
              <a:pPr>
                <a:defRPr/>
              </a:pPr>
              <a:t>36</a:t>
            </a:fld>
            <a:endParaRPr lang="el-GR"/>
          </a:p>
        </p:txBody>
      </p:sp>
    </p:spTree>
    <p:extLst>
      <p:ext uri="{BB962C8B-B14F-4D97-AF65-F5344CB8AC3E}">
        <p14:creationId xmlns:p14="http://schemas.microsoft.com/office/powerpoint/2010/main" val="1638009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2. Μελέτες Περίπτωσης</a:t>
            </a:r>
            <a:endParaRPr lang="el-GR" dirty="0"/>
          </a:p>
        </p:txBody>
      </p:sp>
      <p:sp>
        <p:nvSpPr>
          <p:cNvPr id="3" name="Θέση περιεχομένου 2"/>
          <p:cNvSpPr>
            <a:spLocks noGrp="1"/>
          </p:cNvSpPr>
          <p:nvPr>
            <p:ph idx="1"/>
          </p:nvPr>
        </p:nvSpPr>
        <p:spPr>
          <a:xfrm>
            <a:off x="755650" y="1412776"/>
            <a:ext cx="7696200" cy="4680049"/>
          </a:xfrm>
        </p:spPr>
        <p:txBody>
          <a:bodyPr/>
          <a:lstStyle/>
          <a:p>
            <a:pPr algn="just">
              <a:lnSpc>
                <a:spcPct val="120000"/>
              </a:lnSpc>
            </a:pPr>
            <a:r>
              <a:rPr lang="el-GR" sz="2000" dirty="0">
                <a:solidFill>
                  <a:prstClr val="black"/>
                </a:solidFill>
              </a:rPr>
              <a:t>Οι μελέτες περιπτώσεων αποτελούν συνοδευτικό εκπαιδευτικό υλικό της διδασκαλίας </a:t>
            </a:r>
          </a:p>
          <a:p>
            <a:pPr algn="just">
              <a:lnSpc>
                <a:spcPct val="120000"/>
              </a:lnSpc>
            </a:pPr>
            <a:endParaRPr lang="el-GR" sz="2000" dirty="0" smtClean="0">
              <a:solidFill>
                <a:prstClr val="black"/>
              </a:solidFill>
            </a:endParaRPr>
          </a:p>
          <a:p>
            <a:pPr algn="just">
              <a:lnSpc>
                <a:spcPct val="120000"/>
              </a:lnSpc>
            </a:pPr>
            <a:r>
              <a:rPr lang="el-GR" sz="2000" dirty="0" smtClean="0">
                <a:solidFill>
                  <a:prstClr val="black"/>
                </a:solidFill>
              </a:rPr>
              <a:t>Αφορούν </a:t>
            </a:r>
            <a:r>
              <a:rPr lang="el-GR" sz="2000" dirty="0">
                <a:solidFill>
                  <a:prstClr val="black"/>
                </a:solidFill>
              </a:rPr>
              <a:t>τομείς Επιχειρηματικότητας που άπτονται των Τμημάτων του </a:t>
            </a:r>
            <a:r>
              <a:rPr lang="el-GR" sz="2000" dirty="0" smtClean="0">
                <a:solidFill>
                  <a:prstClr val="black"/>
                </a:solidFill>
              </a:rPr>
              <a:t>Πανεπιστημίου. </a:t>
            </a:r>
          </a:p>
          <a:p>
            <a:pPr marL="0" lvl="0" indent="0" algn="just">
              <a:lnSpc>
                <a:spcPct val="120000"/>
              </a:lnSpc>
              <a:buNone/>
            </a:pPr>
            <a:endParaRPr lang="el-GR" sz="2000" dirty="0" smtClean="0">
              <a:solidFill>
                <a:prstClr val="black"/>
              </a:solidFill>
            </a:endParaRPr>
          </a:p>
          <a:p>
            <a:pPr algn="just">
              <a:lnSpc>
                <a:spcPct val="120000"/>
              </a:lnSpc>
            </a:pPr>
            <a:r>
              <a:rPr lang="el-GR" sz="2000" dirty="0" smtClean="0">
                <a:solidFill>
                  <a:prstClr val="black"/>
                </a:solidFill>
              </a:rPr>
              <a:t>Ήδη έχει ολοκληρωθεί η συγγραφή 23 μελετών περίπτωσης</a:t>
            </a:r>
            <a:endParaRPr lang="el-GR" sz="2000" dirty="0">
              <a:solidFill>
                <a:prstClr val="black"/>
              </a:solidFill>
            </a:endParaRPr>
          </a:p>
          <a:p>
            <a:pPr algn="just">
              <a:lnSpc>
                <a:spcPct val="120000"/>
              </a:lnSpc>
            </a:pPr>
            <a:endParaRPr lang="el-GR" sz="2000" dirty="0">
              <a:solidFill>
                <a:prstClr val="black"/>
              </a:solidFill>
            </a:endParaRPr>
          </a:p>
          <a:p>
            <a:pPr>
              <a:buFont typeface="Arial" pitchFamily="34" charset="0"/>
              <a:buChar char="•"/>
            </a:pPr>
            <a:endParaRPr lang="el-GR" sz="2000" dirty="0">
              <a:solidFill>
                <a:prstClr val="black"/>
              </a:solidFill>
            </a:endParaRPr>
          </a:p>
        </p:txBody>
      </p:sp>
      <p:sp>
        <p:nvSpPr>
          <p:cNvPr id="4" name="Θέση υποσέλιδου 3"/>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Θέση αριθμού διαφάνειας 4"/>
          <p:cNvSpPr>
            <a:spLocks noGrp="1"/>
          </p:cNvSpPr>
          <p:nvPr>
            <p:ph type="sldNum" sz="quarter" idx="12"/>
          </p:nvPr>
        </p:nvSpPr>
        <p:spPr/>
        <p:txBody>
          <a:bodyPr/>
          <a:lstStyle/>
          <a:p>
            <a:pPr>
              <a:defRPr/>
            </a:pPr>
            <a:fld id="{8380442E-37A4-4FFA-AD97-F1CCA2660F65}" type="slidenum">
              <a:rPr lang="el-GR" smtClean="0"/>
              <a:pPr>
                <a:defRPr/>
              </a:pPr>
              <a:t>37</a:t>
            </a:fld>
            <a:endParaRPr lang="el-GR"/>
          </a:p>
        </p:txBody>
      </p:sp>
    </p:spTree>
    <p:extLst>
      <p:ext uri="{BB962C8B-B14F-4D97-AF65-F5344CB8AC3E}">
        <p14:creationId xmlns:p14="http://schemas.microsoft.com/office/powerpoint/2010/main" val="35998746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3</a:t>
            </a:r>
            <a:r>
              <a:rPr lang="el-GR" dirty="0" smtClean="0"/>
              <a:t>. Επιχειρηματικό Σχέδιο</a:t>
            </a:r>
            <a:endParaRPr lang="el-GR" dirty="0"/>
          </a:p>
        </p:txBody>
      </p:sp>
      <p:sp>
        <p:nvSpPr>
          <p:cNvPr id="3" name="Θέση περιεχομένου 2"/>
          <p:cNvSpPr>
            <a:spLocks noGrp="1"/>
          </p:cNvSpPr>
          <p:nvPr>
            <p:ph idx="1"/>
          </p:nvPr>
        </p:nvSpPr>
        <p:spPr>
          <a:xfrm>
            <a:off x="755650" y="1412776"/>
            <a:ext cx="7696200" cy="4824536"/>
          </a:xfrm>
        </p:spPr>
        <p:txBody>
          <a:bodyPr/>
          <a:lstStyle/>
          <a:p>
            <a:pPr algn="just"/>
            <a:r>
              <a:rPr lang="el-GR" sz="2000" dirty="0"/>
              <a:t>Βασικό στοιχείο της επιχειρηματικότητας είναι η αξιολόγηση της βιωσιμότητας μιας επιχειρηματικής ιδέας. </a:t>
            </a:r>
            <a:endParaRPr lang="el-GR" sz="2000" dirty="0" smtClean="0"/>
          </a:p>
          <a:p>
            <a:pPr algn="just"/>
            <a:endParaRPr lang="el-GR" sz="2000" dirty="0" smtClean="0"/>
          </a:p>
          <a:p>
            <a:pPr algn="just"/>
            <a:r>
              <a:rPr lang="el-GR" sz="2000" dirty="0" smtClean="0"/>
              <a:t>Η ΜΚΕ </a:t>
            </a:r>
            <a:r>
              <a:rPr lang="el-GR" sz="2000" dirty="0"/>
              <a:t>έχει ολοκληρώσει τη σύνταξη ενός πρότυπου επιχειρηματικού σχεδίου για εκπαιδευτικού σκοπούς. </a:t>
            </a:r>
            <a:endParaRPr lang="el-GR" sz="2000" dirty="0" smtClean="0"/>
          </a:p>
          <a:p>
            <a:pPr algn="just"/>
            <a:endParaRPr lang="el-GR" sz="2000" dirty="0" smtClean="0"/>
          </a:p>
          <a:p>
            <a:pPr algn="just"/>
            <a:r>
              <a:rPr lang="el-GR" sz="2000" dirty="0" smtClean="0"/>
              <a:t>Στόχος </a:t>
            </a:r>
            <a:r>
              <a:rPr lang="el-GR" sz="2000" dirty="0"/>
              <a:t>είναι να δημιουργηθεί το απαραίτητο υλικό ώστε μέσω της καθοδήγησης του Διδάσκοντα οι φοιτητές, αφ’ ενός να γνωρίσουν τις απαιτήσεις και τα περιεχόμενα ενός επιχειρηματικού σχεδίου και αφ’ ετέρου να συνειδητοποιήσουν γιατί πρέπει να μελετώνται συγκεκριμένες παράμετροι κατά την ανάπτυξη των επιχειρηματικών σχεδίων.</a:t>
            </a:r>
          </a:p>
          <a:p>
            <a:endParaRPr lang="el-GR" sz="2000" dirty="0"/>
          </a:p>
        </p:txBody>
      </p:sp>
      <p:sp>
        <p:nvSpPr>
          <p:cNvPr id="4" name="Θέση υποσέλιδου 3"/>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Θέση αριθμού διαφάνειας 4"/>
          <p:cNvSpPr>
            <a:spLocks noGrp="1"/>
          </p:cNvSpPr>
          <p:nvPr>
            <p:ph type="sldNum" sz="quarter" idx="12"/>
          </p:nvPr>
        </p:nvSpPr>
        <p:spPr/>
        <p:txBody>
          <a:bodyPr/>
          <a:lstStyle/>
          <a:p>
            <a:pPr>
              <a:defRPr/>
            </a:pPr>
            <a:fld id="{8380442E-37A4-4FFA-AD97-F1CCA2660F65}" type="slidenum">
              <a:rPr lang="el-GR" smtClean="0"/>
              <a:pPr>
                <a:defRPr/>
              </a:pPr>
              <a:t>38</a:t>
            </a:fld>
            <a:endParaRPr lang="el-GR"/>
          </a:p>
        </p:txBody>
      </p:sp>
    </p:spTree>
    <p:extLst>
      <p:ext uri="{BB962C8B-B14F-4D97-AF65-F5344CB8AC3E}">
        <p14:creationId xmlns:p14="http://schemas.microsoft.com/office/powerpoint/2010/main" val="9125224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4</a:t>
            </a:r>
            <a:r>
              <a:rPr lang="el-GR" dirty="0" smtClean="0"/>
              <a:t>. Επιχειρηματικό Παίγνιο</a:t>
            </a:r>
            <a:endParaRPr lang="el-GR" dirty="0"/>
          </a:p>
        </p:txBody>
      </p:sp>
      <p:sp>
        <p:nvSpPr>
          <p:cNvPr id="3" name="Θέση περιεχομένου 2"/>
          <p:cNvSpPr>
            <a:spLocks noGrp="1"/>
          </p:cNvSpPr>
          <p:nvPr>
            <p:ph idx="1"/>
          </p:nvPr>
        </p:nvSpPr>
        <p:spPr>
          <a:xfrm>
            <a:off x="755650" y="1340768"/>
            <a:ext cx="7696200" cy="4968552"/>
          </a:xfrm>
        </p:spPr>
        <p:txBody>
          <a:bodyPr/>
          <a:lstStyle/>
          <a:p>
            <a:pPr marL="0" indent="0" algn="just">
              <a:buNone/>
            </a:pPr>
            <a:r>
              <a:rPr lang="el-GR" sz="1600" dirty="0" smtClean="0">
                <a:solidFill>
                  <a:prstClr val="black"/>
                </a:solidFill>
              </a:rPr>
              <a:t>Κεντρικό </a:t>
            </a:r>
            <a:r>
              <a:rPr lang="el-GR" sz="1600" dirty="0">
                <a:solidFill>
                  <a:prstClr val="black"/>
                </a:solidFill>
              </a:rPr>
              <a:t>στοιχείο του «παιχνιδιού» είναι η οργάνωση σχημάτων mentoring (ομάδα-Επιχείρηση) ανά τμήμα ή σχολή. Οι ομάδες αυτές θα παρακολουθούνται και θα στηρίζονται από </a:t>
            </a:r>
            <a:r>
              <a:rPr lang="el-GR" sz="1600" dirty="0" smtClean="0">
                <a:solidFill>
                  <a:prstClr val="black"/>
                </a:solidFill>
              </a:rPr>
              <a:t>Διδάσκοντα.</a:t>
            </a:r>
            <a:endParaRPr lang="en-US" sz="1600" dirty="0" smtClean="0">
              <a:solidFill>
                <a:prstClr val="black"/>
              </a:solidFill>
            </a:endParaRPr>
          </a:p>
          <a:p>
            <a:pPr marL="0" indent="0" algn="just">
              <a:buNone/>
            </a:pPr>
            <a:endParaRPr lang="en-US" sz="1600" dirty="0">
              <a:solidFill>
                <a:prstClr val="black"/>
              </a:solidFill>
            </a:endParaRPr>
          </a:p>
          <a:p>
            <a:pPr marL="0" indent="0" algn="just">
              <a:buNone/>
            </a:pPr>
            <a:r>
              <a:rPr lang="el-GR" sz="1600" dirty="0" smtClean="0">
                <a:solidFill>
                  <a:prstClr val="black"/>
                </a:solidFill>
              </a:rPr>
              <a:t>Τα 3 επίπεδα </a:t>
            </a:r>
            <a:r>
              <a:rPr lang="el-GR" sz="1600" dirty="0">
                <a:solidFill>
                  <a:prstClr val="black"/>
                </a:solidFill>
              </a:rPr>
              <a:t>σταδιακής ανάπτυξης του επιχειρηματικού παιγνίου είναι τα εξής:</a:t>
            </a:r>
          </a:p>
          <a:p>
            <a:pPr algn="just">
              <a:buFont typeface="+mj-lt"/>
              <a:buAutoNum type="arabicPeriod"/>
            </a:pPr>
            <a:r>
              <a:rPr lang="el-GR" sz="1600" dirty="0">
                <a:solidFill>
                  <a:prstClr val="black"/>
                </a:solidFill>
              </a:rPr>
              <a:t>Ανάπτυξη </a:t>
            </a:r>
            <a:r>
              <a:rPr lang="el-GR" sz="1600" dirty="0" smtClean="0">
                <a:solidFill>
                  <a:prstClr val="black"/>
                </a:solidFill>
              </a:rPr>
              <a:t>επιχείρησης </a:t>
            </a:r>
            <a:r>
              <a:rPr lang="el-GR" sz="1600" dirty="0">
                <a:solidFill>
                  <a:prstClr val="black"/>
                </a:solidFill>
              </a:rPr>
              <a:t>ανά Τμήμα, η οποία δεν σχετίζεται με τις αντίστοιχες «ομάδες επιχειρήσεων» των άλλων Τμημάτων. Σε κάθε Τμήμα δημιουργείται μία Ομάδα-Επιχείρηση.  Σε κάθε ομάδα-επιχείρηση οι φοιτητές θα κατανείμουν μεταξύ τους ρόλους που αντιστοιχούν σε κέντρα αρμοδιοτήτων μιας επιχείρησης και θα λειτουργούν στα πλαίσια επιδιωκόμενων επιχειρηματικών στόχων</a:t>
            </a:r>
            <a:r>
              <a:rPr lang="el-GR" sz="1600" dirty="0" smtClean="0">
                <a:solidFill>
                  <a:prstClr val="black"/>
                </a:solidFill>
              </a:rPr>
              <a:t>.</a:t>
            </a:r>
            <a:endParaRPr lang="en-US" sz="1600" dirty="0" smtClean="0">
              <a:solidFill>
                <a:prstClr val="black"/>
              </a:solidFill>
            </a:endParaRPr>
          </a:p>
          <a:p>
            <a:pPr algn="just">
              <a:buFont typeface="+mj-lt"/>
              <a:buAutoNum type="arabicPeriod"/>
            </a:pPr>
            <a:endParaRPr lang="el-GR" sz="1600" dirty="0">
              <a:solidFill>
                <a:prstClr val="black"/>
              </a:solidFill>
            </a:endParaRPr>
          </a:p>
          <a:p>
            <a:pPr algn="just">
              <a:buFont typeface="+mj-lt"/>
              <a:buAutoNum type="arabicPeriod"/>
            </a:pPr>
            <a:r>
              <a:rPr lang="el-GR" sz="1600" dirty="0" smtClean="0">
                <a:solidFill>
                  <a:prstClr val="black"/>
                </a:solidFill>
              </a:rPr>
              <a:t>Το εξωτερικό </a:t>
            </a:r>
            <a:r>
              <a:rPr lang="el-GR" sz="1600" dirty="0">
                <a:solidFill>
                  <a:prstClr val="black"/>
                </a:solidFill>
              </a:rPr>
              <a:t>περιβάλλον της ομάδας-επιχείρησης θα το αποτελούν οι ομάδες-επιχειρήσεις των άλλων τμημάτων. </a:t>
            </a:r>
            <a:endParaRPr lang="en-US" sz="1600" dirty="0" smtClean="0">
              <a:solidFill>
                <a:prstClr val="black"/>
              </a:solidFill>
            </a:endParaRPr>
          </a:p>
          <a:p>
            <a:pPr algn="just">
              <a:buFont typeface="+mj-lt"/>
              <a:buAutoNum type="arabicPeriod"/>
            </a:pPr>
            <a:endParaRPr lang="el-GR" sz="1600" dirty="0">
              <a:solidFill>
                <a:prstClr val="black"/>
              </a:solidFill>
            </a:endParaRPr>
          </a:p>
          <a:p>
            <a:pPr algn="just">
              <a:buFont typeface="+mj-lt"/>
              <a:buAutoNum type="arabicPeriod"/>
            </a:pPr>
            <a:r>
              <a:rPr lang="el-GR" sz="1600" dirty="0" smtClean="0">
                <a:solidFill>
                  <a:prstClr val="black"/>
                </a:solidFill>
              </a:rPr>
              <a:t>Η σύνθεση </a:t>
            </a:r>
            <a:r>
              <a:rPr lang="el-GR" sz="1600" dirty="0">
                <a:solidFill>
                  <a:prstClr val="black"/>
                </a:solidFill>
              </a:rPr>
              <a:t>της κάθε ομάδας-επιχείρησης ανταποκρίνεται στο γνωστικό αντικείμενο του φοιτητή που συμμετέχει στο Business Game (π.χ. φοιτητές από το Τμήμα Διοίκησης Επιχειρήσεων σε συνεργασία με το Τμήμα Τροφίμων δημιουργούν εταιρεία  και  αναλαμβάνουν αντίστοιχους ρόλους ειδικότητας). </a:t>
            </a:r>
            <a:endParaRPr lang="el-GR" sz="1600" dirty="0"/>
          </a:p>
        </p:txBody>
      </p:sp>
      <p:sp>
        <p:nvSpPr>
          <p:cNvPr id="4" name="Θέση υποσέλιδου 3"/>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Θέση αριθμού διαφάνειας 4"/>
          <p:cNvSpPr>
            <a:spLocks noGrp="1"/>
          </p:cNvSpPr>
          <p:nvPr>
            <p:ph type="sldNum" sz="quarter" idx="12"/>
          </p:nvPr>
        </p:nvSpPr>
        <p:spPr/>
        <p:txBody>
          <a:bodyPr/>
          <a:lstStyle/>
          <a:p>
            <a:pPr>
              <a:defRPr/>
            </a:pPr>
            <a:fld id="{8380442E-37A4-4FFA-AD97-F1CCA2660F65}" type="slidenum">
              <a:rPr lang="el-GR" smtClean="0"/>
              <a:pPr>
                <a:defRPr/>
              </a:pPr>
              <a:t>39</a:t>
            </a:fld>
            <a:endParaRPr lang="el-GR"/>
          </a:p>
        </p:txBody>
      </p:sp>
    </p:spTree>
    <p:extLst>
      <p:ext uri="{BB962C8B-B14F-4D97-AF65-F5344CB8AC3E}">
        <p14:creationId xmlns:p14="http://schemas.microsoft.com/office/powerpoint/2010/main" val="125683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Grp="1" noChangeArrowheads="1"/>
          </p:cNvSpPr>
          <p:nvPr>
            <p:ph type="subTitle" idx="1"/>
          </p:nvPr>
        </p:nvSpPr>
        <p:spPr>
          <a:xfrm>
            <a:off x="1835696" y="3645024"/>
            <a:ext cx="5410200" cy="1905000"/>
          </a:xfrm>
        </p:spPr>
        <p:txBody>
          <a:bodyPr/>
          <a:lstStyle/>
          <a:p>
            <a:pPr eaLnBrk="1" hangingPunct="1">
              <a:lnSpc>
                <a:spcPct val="80000"/>
              </a:lnSpc>
            </a:pPr>
            <a:r>
              <a:rPr lang="el-GR" sz="3200" b="1" dirty="0" smtClean="0">
                <a:solidFill>
                  <a:srgbClr val="800000"/>
                </a:solidFill>
                <a:effectLst>
                  <a:outerShdw blurRad="38100" dist="38100" dir="2700000" algn="tl">
                    <a:srgbClr val="000000">
                      <a:alpha val="43137"/>
                    </a:srgbClr>
                  </a:outerShdw>
                </a:effectLst>
              </a:rPr>
              <a:t>«Γραφείο Διασύνδεσης»</a:t>
            </a:r>
          </a:p>
          <a:p>
            <a:pPr eaLnBrk="1" hangingPunct="1">
              <a:lnSpc>
                <a:spcPct val="80000"/>
              </a:lnSpc>
            </a:pPr>
            <a:endParaRPr lang="el-GR" sz="3200" dirty="0" smtClean="0"/>
          </a:p>
          <a:p>
            <a:pPr eaLnBrk="1" hangingPunct="1">
              <a:lnSpc>
                <a:spcPct val="80000"/>
              </a:lnSpc>
            </a:pPr>
            <a:r>
              <a:rPr lang="el-GR" sz="2000" dirty="0" smtClean="0"/>
              <a:t>Χίος</a:t>
            </a:r>
            <a:r>
              <a:rPr lang="el-GR" sz="2000" dirty="0"/>
              <a:t>, Δεκέμβριος 2013</a:t>
            </a:r>
          </a:p>
          <a:p>
            <a:pPr eaLnBrk="1" hangingPunct="1">
              <a:lnSpc>
                <a:spcPct val="80000"/>
              </a:lnSpc>
            </a:pPr>
            <a:endParaRPr lang="el-GR" sz="3200" dirty="0" smtClean="0"/>
          </a:p>
        </p:txBody>
      </p:sp>
      <p:pic>
        <p:nvPicPr>
          <p:cNvPr id="4" name="Εικόνα 13" descr="Περιγραφή: aegeansign_m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502220"/>
            <a:ext cx="1152128" cy="104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ctrTitle"/>
          </p:nvPr>
        </p:nvSpPr>
        <p:spPr>
          <a:xfrm>
            <a:off x="838200" y="1412776"/>
            <a:ext cx="7772400" cy="1443428"/>
          </a:xfrm>
        </p:spPr>
        <p:txBody>
          <a:bodyPr/>
          <a:lstStyle/>
          <a:p>
            <a:r>
              <a:rPr lang="el-GR" sz="2400" dirty="0">
                <a:latin typeface="Palatino Linotype" panose="02040502050505030304" pitchFamily="18" charset="0"/>
              </a:rPr>
              <a:t>ΠΑΝΕΠΙΣΤΗΜΙΟ ΑΙΓΑΙΟΥ</a:t>
            </a:r>
            <a:br>
              <a:rPr lang="el-GR" sz="2400" dirty="0">
                <a:latin typeface="Palatino Linotype" panose="02040502050505030304" pitchFamily="18" charset="0"/>
              </a:rPr>
            </a:br>
            <a:r>
              <a:rPr lang="el-GR" sz="2400" dirty="0">
                <a:latin typeface="Palatino Linotype" panose="02040502050505030304" pitchFamily="18" charset="0"/>
              </a:rPr>
              <a:t>ΣΧΟΛΗ ΕΠΙΣΤΗΜΩΝ ΤΗΣ ΔΙΟΙΚΗΣΗΣ</a:t>
            </a:r>
            <a:br>
              <a:rPr lang="el-GR" sz="2400" dirty="0">
                <a:latin typeface="Palatino Linotype" panose="02040502050505030304" pitchFamily="18" charset="0"/>
              </a:rPr>
            </a:br>
            <a:r>
              <a:rPr lang="el-GR" sz="2400" b="1" dirty="0">
                <a:latin typeface="Palatino Linotype" panose="02040502050505030304" pitchFamily="18" charset="0"/>
              </a:rPr>
              <a:t>ΤΜΗΜΑ ΔΙΟΙΚΗΣΗΣ </a:t>
            </a:r>
            <a:r>
              <a:rPr lang="el-GR" sz="2400" b="1" dirty="0" smtClean="0">
                <a:latin typeface="Palatino Linotype" panose="02040502050505030304" pitchFamily="18" charset="0"/>
              </a:rPr>
              <a:t>ΕΠΙΧΕΙΡΗΣΕΩΝ</a:t>
            </a:r>
            <a:endParaRPr lang="el-GR" sz="2400" dirty="0">
              <a:latin typeface="Palatino Linotype" panose="02040502050505030304" pitchFamily="18" charset="0"/>
            </a:endParaRPr>
          </a:p>
        </p:txBody>
      </p:sp>
      <p:sp>
        <p:nvSpPr>
          <p:cNvPr id="7" name="Υπότιτλος 2"/>
          <p:cNvSpPr txBox="1">
            <a:spLocks/>
          </p:cNvSpPr>
          <p:nvPr/>
        </p:nvSpPr>
        <p:spPr>
          <a:xfrm>
            <a:off x="1524000" y="5301208"/>
            <a:ext cx="6400800" cy="10081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l-GR" dirty="0"/>
          </a:p>
        </p:txBody>
      </p:sp>
    </p:spTree>
    <p:extLst>
      <p:ext uri="{BB962C8B-B14F-4D97-AF65-F5344CB8AC3E}">
        <p14:creationId xmlns:p14="http://schemas.microsoft.com/office/powerpoint/2010/main" val="8417923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650" y="333375"/>
            <a:ext cx="7696200" cy="719361"/>
          </a:xfrm>
        </p:spPr>
        <p:txBody>
          <a:bodyPr/>
          <a:lstStyle/>
          <a:p>
            <a:pPr algn="ctr"/>
            <a:r>
              <a:rPr lang="el-GR" dirty="0" smtClean="0"/>
              <a:t>5. Βραβεία Επιχειρηματικότητας</a:t>
            </a:r>
            <a:endParaRPr lang="el-GR" dirty="0"/>
          </a:p>
        </p:txBody>
      </p:sp>
      <p:sp>
        <p:nvSpPr>
          <p:cNvPr id="3" name="Θέση περιεχομένου 2"/>
          <p:cNvSpPr>
            <a:spLocks noGrp="1"/>
          </p:cNvSpPr>
          <p:nvPr>
            <p:ph idx="1"/>
          </p:nvPr>
        </p:nvSpPr>
        <p:spPr>
          <a:xfrm>
            <a:off x="755650" y="1340768"/>
            <a:ext cx="7696200" cy="4896544"/>
          </a:xfrm>
        </p:spPr>
        <p:txBody>
          <a:bodyPr/>
          <a:lstStyle/>
          <a:p>
            <a:pPr marL="0" algn="just" eaLnBrk="1" fontAlgn="auto" hangingPunct="1">
              <a:spcBef>
                <a:spcPts val="0"/>
              </a:spcBef>
              <a:spcAft>
                <a:spcPts val="0"/>
              </a:spcAft>
              <a:buClr>
                <a:srgbClr val="0BD0D9"/>
              </a:buClr>
              <a:buSzPct val="95000"/>
            </a:pPr>
            <a:r>
              <a:rPr lang="el-GR" sz="2000" dirty="0">
                <a:solidFill>
                  <a:prstClr val="black"/>
                </a:solidFill>
              </a:rPr>
              <a:t>Σε ετήσια βάση, </a:t>
            </a:r>
            <a:r>
              <a:rPr lang="el-GR" sz="2000" dirty="0" smtClean="0">
                <a:solidFill>
                  <a:prstClr val="black"/>
                </a:solidFill>
              </a:rPr>
              <a:t>θα γίνεται πρόσκληση </a:t>
            </a:r>
            <a:r>
              <a:rPr lang="el-GR" sz="2000" dirty="0">
                <a:solidFill>
                  <a:prstClr val="black"/>
                </a:solidFill>
              </a:rPr>
              <a:t>για υποβολή ιδέας και επιχειρησιακού σχεδίου νέας επιχειρηματικής </a:t>
            </a:r>
            <a:r>
              <a:rPr lang="el-GR" sz="2000" dirty="0" smtClean="0">
                <a:solidFill>
                  <a:prstClr val="black"/>
                </a:solidFill>
              </a:rPr>
              <a:t>δραστηριότητας. </a:t>
            </a:r>
          </a:p>
          <a:p>
            <a:pPr marL="0" algn="just" eaLnBrk="1" fontAlgn="auto" hangingPunct="1">
              <a:spcBef>
                <a:spcPts val="0"/>
              </a:spcBef>
              <a:spcAft>
                <a:spcPts val="0"/>
              </a:spcAft>
              <a:buClr>
                <a:srgbClr val="0BD0D9"/>
              </a:buClr>
              <a:buSzPct val="95000"/>
            </a:pPr>
            <a:endParaRPr lang="el-GR" sz="2000" dirty="0" smtClean="0">
              <a:solidFill>
                <a:prstClr val="black"/>
              </a:solidFill>
            </a:endParaRPr>
          </a:p>
          <a:p>
            <a:pPr marL="0" algn="just" eaLnBrk="1" fontAlgn="auto" hangingPunct="1">
              <a:spcBef>
                <a:spcPts val="0"/>
              </a:spcBef>
              <a:spcAft>
                <a:spcPts val="0"/>
              </a:spcAft>
              <a:buClr>
                <a:srgbClr val="0BD0D9"/>
              </a:buClr>
              <a:buSzPct val="95000"/>
            </a:pPr>
            <a:r>
              <a:rPr lang="el-GR" sz="2000" dirty="0" smtClean="0">
                <a:solidFill>
                  <a:prstClr val="black"/>
                </a:solidFill>
              </a:rPr>
              <a:t>Η </a:t>
            </a:r>
            <a:r>
              <a:rPr lang="el-GR" sz="2000" dirty="0">
                <a:solidFill>
                  <a:prstClr val="black"/>
                </a:solidFill>
              </a:rPr>
              <a:t>καλύτερη εργασία σε Διατμηματικό επίπεδο θα βραβεύεται, </a:t>
            </a:r>
            <a:r>
              <a:rPr lang="el-GR" sz="2000" dirty="0" smtClean="0">
                <a:solidFill>
                  <a:prstClr val="black"/>
                </a:solidFill>
              </a:rPr>
              <a:t>θα λαμβάνει δημοσιότητα και </a:t>
            </a:r>
            <a:r>
              <a:rPr lang="el-GR" sz="2000" dirty="0">
                <a:solidFill>
                  <a:prstClr val="black"/>
                </a:solidFill>
              </a:rPr>
              <a:t>θα προωθείται η ένταξή της σε διαδικασίες χρηματοδότησης. </a:t>
            </a:r>
            <a:r>
              <a:rPr lang="el-GR" sz="2000" dirty="0" smtClean="0">
                <a:solidFill>
                  <a:prstClr val="black"/>
                </a:solidFill>
              </a:rPr>
              <a:t> </a:t>
            </a:r>
            <a:endParaRPr lang="el-GR" sz="2000" dirty="0">
              <a:solidFill>
                <a:prstClr val="black"/>
              </a:solidFill>
            </a:endParaRPr>
          </a:p>
          <a:p>
            <a:pPr marL="0" algn="just" eaLnBrk="1" fontAlgn="auto" hangingPunct="1">
              <a:spcBef>
                <a:spcPts val="0"/>
              </a:spcBef>
              <a:spcAft>
                <a:spcPts val="0"/>
              </a:spcAft>
              <a:buClr>
                <a:srgbClr val="0BD0D9"/>
              </a:buClr>
              <a:buSzPct val="95000"/>
            </a:pPr>
            <a:endParaRPr lang="el-GR" sz="2000" dirty="0" smtClean="0">
              <a:solidFill>
                <a:prstClr val="black"/>
              </a:solidFill>
            </a:endParaRPr>
          </a:p>
          <a:p>
            <a:pPr marL="0" algn="just" eaLnBrk="1" fontAlgn="auto" hangingPunct="1">
              <a:spcBef>
                <a:spcPts val="0"/>
              </a:spcBef>
              <a:spcAft>
                <a:spcPts val="0"/>
              </a:spcAft>
              <a:buClr>
                <a:srgbClr val="0BD0D9"/>
              </a:buClr>
              <a:buSzPct val="95000"/>
            </a:pPr>
            <a:r>
              <a:rPr lang="el-GR" sz="2000" dirty="0" smtClean="0">
                <a:solidFill>
                  <a:prstClr val="black"/>
                </a:solidFill>
              </a:rPr>
              <a:t>Η </a:t>
            </a:r>
            <a:r>
              <a:rPr lang="el-GR" sz="2000" dirty="0">
                <a:solidFill>
                  <a:prstClr val="black"/>
                </a:solidFill>
              </a:rPr>
              <a:t>αξιολόγηση των προτάσεων θα γίνεται από επταμελή επιτροπή στην οποία μετέχουν μέλη της </a:t>
            </a:r>
            <a:r>
              <a:rPr lang="el-GR" sz="2000" dirty="0" smtClean="0">
                <a:solidFill>
                  <a:prstClr val="black"/>
                </a:solidFill>
              </a:rPr>
              <a:t>ΜΚΕ και </a:t>
            </a:r>
            <a:r>
              <a:rPr lang="el-GR" sz="2000" dirty="0">
                <a:solidFill>
                  <a:prstClr val="black"/>
                </a:solidFill>
              </a:rPr>
              <a:t>μέλη ΔΕΠ του Ιδρύματος με σχετικό γνωστικό αντικείμενο. </a:t>
            </a:r>
          </a:p>
          <a:p>
            <a:pPr marL="0" algn="just" eaLnBrk="1" fontAlgn="auto" hangingPunct="1">
              <a:spcBef>
                <a:spcPts val="0"/>
              </a:spcBef>
              <a:spcAft>
                <a:spcPts val="0"/>
              </a:spcAft>
              <a:buClr>
                <a:srgbClr val="0BD0D9"/>
              </a:buClr>
              <a:buSzPct val="95000"/>
            </a:pPr>
            <a:endParaRPr lang="el-GR" sz="2000" dirty="0" smtClean="0">
              <a:solidFill>
                <a:prstClr val="black"/>
              </a:solidFill>
            </a:endParaRPr>
          </a:p>
          <a:p>
            <a:pPr marL="0" algn="just" eaLnBrk="1" fontAlgn="auto" hangingPunct="1">
              <a:spcBef>
                <a:spcPts val="0"/>
              </a:spcBef>
              <a:spcAft>
                <a:spcPts val="0"/>
              </a:spcAft>
              <a:buClr>
                <a:srgbClr val="0BD0D9"/>
              </a:buClr>
              <a:buSzPct val="95000"/>
            </a:pPr>
            <a:r>
              <a:rPr lang="el-GR" sz="2000" dirty="0" smtClean="0">
                <a:solidFill>
                  <a:prstClr val="black"/>
                </a:solidFill>
              </a:rPr>
              <a:t>Η </a:t>
            </a:r>
            <a:r>
              <a:rPr lang="el-GR" sz="2000" dirty="0">
                <a:solidFill>
                  <a:prstClr val="black"/>
                </a:solidFill>
              </a:rPr>
              <a:t>βράβευση του νικητή θα γίνεται κάθε χρόνο στο πλαίσιο της λειτουργίας του Θερινού Σχολείου Νεανικής Επιχειρηματικότητας.</a:t>
            </a:r>
          </a:p>
          <a:p>
            <a:endParaRPr lang="el-GR" sz="2000" dirty="0"/>
          </a:p>
        </p:txBody>
      </p:sp>
      <p:sp>
        <p:nvSpPr>
          <p:cNvPr id="4" name="Θέση υποσέλιδου 3"/>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Θέση αριθμού διαφάνειας 4"/>
          <p:cNvSpPr>
            <a:spLocks noGrp="1"/>
          </p:cNvSpPr>
          <p:nvPr>
            <p:ph type="sldNum" sz="quarter" idx="12"/>
          </p:nvPr>
        </p:nvSpPr>
        <p:spPr/>
        <p:txBody>
          <a:bodyPr/>
          <a:lstStyle/>
          <a:p>
            <a:pPr>
              <a:defRPr/>
            </a:pPr>
            <a:fld id="{8380442E-37A4-4FFA-AD97-F1CCA2660F65}" type="slidenum">
              <a:rPr lang="el-GR" smtClean="0"/>
              <a:pPr>
                <a:defRPr/>
              </a:pPr>
              <a:t>40</a:t>
            </a:fld>
            <a:endParaRPr lang="el-GR"/>
          </a:p>
        </p:txBody>
      </p:sp>
    </p:spTree>
    <p:extLst>
      <p:ext uri="{BB962C8B-B14F-4D97-AF65-F5344CB8AC3E}">
        <p14:creationId xmlns:p14="http://schemas.microsoft.com/office/powerpoint/2010/main" val="11604823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6. Θερινό Σχολείο Νεανικής Επιχειρηματικότητας</a:t>
            </a:r>
            <a:endParaRPr lang="el-GR" dirty="0"/>
          </a:p>
        </p:txBody>
      </p:sp>
      <p:sp>
        <p:nvSpPr>
          <p:cNvPr id="3" name="Θέση περιεχομένου 2"/>
          <p:cNvSpPr>
            <a:spLocks noGrp="1"/>
          </p:cNvSpPr>
          <p:nvPr>
            <p:ph idx="1"/>
          </p:nvPr>
        </p:nvSpPr>
        <p:spPr>
          <a:xfrm>
            <a:off x="755650" y="1340768"/>
            <a:ext cx="7696200" cy="4896544"/>
          </a:xfrm>
        </p:spPr>
        <p:txBody>
          <a:bodyPr/>
          <a:lstStyle/>
          <a:p>
            <a:pPr algn="just"/>
            <a:endParaRPr lang="el-GR" sz="2000" dirty="0" smtClean="0">
              <a:solidFill>
                <a:prstClr val="black"/>
              </a:solidFill>
            </a:endParaRPr>
          </a:p>
          <a:p>
            <a:pPr algn="just"/>
            <a:r>
              <a:rPr lang="el-GR" sz="2000" dirty="0" smtClean="0">
                <a:solidFill>
                  <a:prstClr val="black"/>
                </a:solidFill>
              </a:rPr>
              <a:t>Δικαίωμα συμμετοχής έχουν οι φοιτητές/τριες από όλα τα Τμήματα του Παν. Αιγαίου </a:t>
            </a:r>
          </a:p>
          <a:p>
            <a:pPr algn="just"/>
            <a:endParaRPr lang="el-GR" sz="2000" dirty="0" smtClean="0">
              <a:solidFill>
                <a:prstClr val="black"/>
              </a:solidFill>
            </a:endParaRPr>
          </a:p>
          <a:p>
            <a:pPr algn="just"/>
            <a:r>
              <a:rPr lang="el-GR" sz="2000" dirty="0" smtClean="0">
                <a:solidFill>
                  <a:prstClr val="black"/>
                </a:solidFill>
              </a:rPr>
              <a:t>Οι ακαδημαϊκοί αξιολογητές προέρχονταν από τη Σχολή Επιστημών της Διοίκησης του Παν. Αιγαίου, το ΕΜΠ, το Παν.Θεσσαλίας</a:t>
            </a:r>
            <a:r>
              <a:rPr lang="el-GR" sz="2000" dirty="0">
                <a:solidFill>
                  <a:prstClr val="black"/>
                </a:solidFill>
              </a:rPr>
              <a:t> </a:t>
            </a:r>
            <a:r>
              <a:rPr lang="el-GR" sz="2000" dirty="0" smtClean="0">
                <a:solidFill>
                  <a:prstClr val="black"/>
                </a:solidFill>
              </a:rPr>
              <a:t>και από το εξωτερικό (Πανεπιστήμιο του </a:t>
            </a:r>
            <a:r>
              <a:rPr lang="en-US" sz="2000" dirty="0" smtClean="0">
                <a:solidFill>
                  <a:prstClr val="black"/>
                </a:solidFill>
              </a:rPr>
              <a:t>Ghent</a:t>
            </a:r>
            <a:r>
              <a:rPr lang="el-GR" sz="2000" dirty="0" smtClean="0">
                <a:solidFill>
                  <a:prstClr val="black"/>
                </a:solidFill>
              </a:rPr>
              <a:t>, Βέλγιο)</a:t>
            </a:r>
          </a:p>
          <a:p>
            <a:pPr algn="just"/>
            <a:endParaRPr lang="el-GR" sz="2000" dirty="0" smtClean="0">
              <a:solidFill>
                <a:prstClr val="black"/>
              </a:solidFill>
            </a:endParaRPr>
          </a:p>
          <a:p>
            <a:pPr algn="just"/>
            <a:r>
              <a:rPr lang="el-GR" sz="2000" dirty="0" smtClean="0">
                <a:solidFill>
                  <a:prstClr val="black"/>
                </a:solidFill>
              </a:rPr>
              <a:t>Οι επιχειρηματικοί σύμβουλοι στα εργαστήρια προετοιμασίας των επιχειρηματικών ιδεών είναι στελέχη επιχειρήσεων και φορέων (Ο.Ε.ΣΥ.ΝΕ, ΣΕΒ κλπ.)</a:t>
            </a:r>
            <a:endParaRPr lang="el-GR" sz="2000" dirty="0">
              <a:solidFill>
                <a:prstClr val="black"/>
              </a:solidFill>
            </a:endParaRPr>
          </a:p>
          <a:p>
            <a:pPr marL="0" indent="0">
              <a:buNone/>
            </a:pPr>
            <a:endParaRPr lang="el-GR" sz="2000" dirty="0"/>
          </a:p>
        </p:txBody>
      </p:sp>
      <p:sp>
        <p:nvSpPr>
          <p:cNvPr id="4" name="Θέση υποσέλιδου 3"/>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Θέση αριθμού διαφάνειας 4"/>
          <p:cNvSpPr>
            <a:spLocks noGrp="1"/>
          </p:cNvSpPr>
          <p:nvPr>
            <p:ph type="sldNum" sz="quarter" idx="12"/>
          </p:nvPr>
        </p:nvSpPr>
        <p:spPr/>
        <p:txBody>
          <a:bodyPr/>
          <a:lstStyle/>
          <a:p>
            <a:pPr>
              <a:defRPr/>
            </a:pPr>
            <a:fld id="{8380442E-37A4-4FFA-AD97-F1CCA2660F65}" type="slidenum">
              <a:rPr lang="el-GR" smtClean="0"/>
              <a:pPr>
                <a:defRPr/>
              </a:pPr>
              <a:t>41</a:t>
            </a:fld>
            <a:endParaRPr lang="el-GR"/>
          </a:p>
        </p:txBody>
      </p:sp>
    </p:spTree>
    <p:extLst>
      <p:ext uri="{BB962C8B-B14F-4D97-AF65-F5344CB8AC3E}">
        <p14:creationId xmlns:p14="http://schemas.microsoft.com/office/powerpoint/2010/main" val="1126666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Πρόγραμμα </a:t>
            </a:r>
            <a:r>
              <a:rPr lang="el-GR" dirty="0" smtClean="0"/>
              <a:t>Θερινού Σχολείου</a:t>
            </a:r>
            <a:endParaRPr lang="el-GR" dirty="0"/>
          </a:p>
        </p:txBody>
      </p:sp>
      <p:sp>
        <p:nvSpPr>
          <p:cNvPr id="3" name="Θέση περιεχομένου 2"/>
          <p:cNvSpPr>
            <a:spLocks noGrp="1"/>
          </p:cNvSpPr>
          <p:nvPr>
            <p:ph idx="1"/>
          </p:nvPr>
        </p:nvSpPr>
        <p:spPr>
          <a:xfrm>
            <a:off x="755650" y="1340768"/>
            <a:ext cx="7696200" cy="4968552"/>
          </a:xfrm>
        </p:spPr>
        <p:txBody>
          <a:bodyPr/>
          <a:lstStyle/>
          <a:p>
            <a:pPr algn="just"/>
            <a:r>
              <a:rPr lang="el-GR" sz="2000" b="1" dirty="0" smtClean="0">
                <a:solidFill>
                  <a:prstClr val="black"/>
                </a:solidFill>
              </a:rPr>
              <a:t>Διαλέξεις</a:t>
            </a:r>
            <a:r>
              <a:rPr lang="el-GR" sz="2000" dirty="0" smtClean="0">
                <a:solidFill>
                  <a:prstClr val="black"/>
                </a:solidFill>
              </a:rPr>
              <a:t> </a:t>
            </a:r>
            <a:r>
              <a:rPr lang="el-GR" sz="2000" dirty="0">
                <a:solidFill>
                  <a:prstClr val="black"/>
                </a:solidFill>
              </a:rPr>
              <a:t>στο αντικείμενο της επιχειρηματικότητας, </a:t>
            </a:r>
            <a:r>
              <a:rPr lang="el-GR" sz="2000" dirty="0" smtClean="0">
                <a:solidFill>
                  <a:prstClr val="black"/>
                </a:solidFill>
              </a:rPr>
              <a:t>και εντατική </a:t>
            </a:r>
            <a:r>
              <a:rPr lang="el-GR" sz="2000" dirty="0">
                <a:solidFill>
                  <a:prstClr val="black"/>
                </a:solidFill>
              </a:rPr>
              <a:t>βιωματική </a:t>
            </a:r>
            <a:r>
              <a:rPr lang="el-GR" sz="2000" dirty="0" smtClean="0">
                <a:solidFill>
                  <a:prstClr val="black"/>
                </a:solidFill>
              </a:rPr>
              <a:t>διδασκαλία</a:t>
            </a:r>
            <a:r>
              <a:rPr lang="el-GR" sz="2000" dirty="0">
                <a:solidFill>
                  <a:prstClr val="black"/>
                </a:solidFill>
              </a:rPr>
              <a:t> </a:t>
            </a:r>
            <a:r>
              <a:rPr lang="el-GR" sz="2000" dirty="0" smtClean="0">
                <a:solidFill>
                  <a:prstClr val="black"/>
                </a:solidFill>
              </a:rPr>
              <a:t>μέσα </a:t>
            </a:r>
            <a:r>
              <a:rPr lang="el-GR" sz="2000" dirty="0">
                <a:solidFill>
                  <a:prstClr val="black"/>
                </a:solidFill>
              </a:rPr>
              <a:t>από προσανατολισμένα στη δράση </a:t>
            </a:r>
            <a:r>
              <a:rPr lang="el-GR" sz="2000" b="1" dirty="0" smtClean="0">
                <a:solidFill>
                  <a:prstClr val="black"/>
                </a:solidFill>
              </a:rPr>
              <a:t>εργαστήρια</a:t>
            </a:r>
            <a:r>
              <a:rPr lang="el-GR" sz="2000" dirty="0" smtClean="0">
                <a:solidFill>
                  <a:prstClr val="black"/>
                </a:solidFill>
              </a:rPr>
              <a:t>.</a:t>
            </a:r>
          </a:p>
          <a:p>
            <a:pPr algn="just"/>
            <a:endParaRPr lang="el-GR" sz="2000" dirty="0" smtClean="0">
              <a:solidFill>
                <a:prstClr val="black"/>
              </a:solidFill>
            </a:endParaRPr>
          </a:p>
          <a:p>
            <a:pPr algn="just"/>
            <a:r>
              <a:rPr lang="el-GR" sz="2000" dirty="0" smtClean="0">
                <a:solidFill>
                  <a:prstClr val="black"/>
                </a:solidFill>
              </a:rPr>
              <a:t>Από </a:t>
            </a:r>
            <a:r>
              <a:rPr lang="el-GR" sz="2000" dirty="0">
                <a:solidFill>
                  <a:prstClr val="black"/>
                </a:solidFill>
              </a:rPr>
              <a:t>την πρώτη </a:t>
            </a:r>
            <a:r>
              <a:rPr lang="el-GR" sz="2000" dirty="0" smtClean="0">
                <a:solidFill>
                  <a:prstClr val="black"/>
                </a:solidFill>
              </a:rPr>
              <a:t>ημέρα</a:t>
            </a:r>
            <a:r>
              <a:rPr lang="el-GR" sz="2000" dirty="0">
                <a:solidFill>
                  <a:prstClr val="black"/>
                </a:solidFill>
              </a:rPr>
              <a:t>, οι </a:t>
            </a:r>
            <a:r>
              <a:rPr lang="el-GR" sz="2000" dirty="0" smtClean="0">
                <a:solidFill>
                  <a:prstClr val="black"/>
                </a:solidFill>
              </a:rPr>
              <a:t>47 </a:t>
            </a:r>
            <a:r>
              <a:rPr lang="el-GR" sz="2000" dirty="0">
                <a:solidFill>
                  <a:prstClr val="black"/>
                </a:solidFill>
              </a:rPr>
              <a:t>προπτυχιακοί και μεταπτυχιακοί φοιτητές που προέρχονταν από όλα σχεδόν τα Τμήματα του </a:t>
            </a:r>
            <a:r>
              <a:rPr lang="el-GR" sz="2000" dirty="0" smtClean="0">
                <a:solidFill>
                  <a:prstClr val="black"/>
                </a:solidFill>
              </a:rPr>
              <a:t>Παν. Αιγαίου </a:t>
            </a:r>
            <a:r>
              <a:rPr lang="el-GR" sz="2000" dirty="0">
                <a:solidFill>
                  <a:prstClr val="black"/>
                </a:solidFill>
              </a:rPr>
              <a:t>χωρίστηκαν σε ομάδες και με συμμετοχικές διαδικασίες επέλεξαν μόνοι τους </a:t>
            </a:r>
            <a:r>
              <a:rPr lang="el-GR" sz="2000" b="1" dirty="0" smtClean="0">
                <a:solidFill>
                  <a:prstClr val="black"/>
                </a:solidFill>
              </a:rPr>
              <a:t>12 </a:t>
            </a:r>
            <a:r>
              <a:rPr lang="el-GR" sz="2000" b="1" dirty="0">
                <a:solidFill>
                  <a:prstClr val="black"/>
                </a:solidFill>
              </a:rPr>
              <a:t>επιχειρηματικές ιδέες </a:t>
            </a:r>
            <a:r>
              <a:rPr lang="el-GR" sz="2000" dirty="0">
                <a:solidFill>
                  <a:prstClr val="black"/>
                </a:solidFill>
              </a:rPr>
              <a:t>για την βελτίωση και εξέλιξη των οποίων εργάστηκαν σε όλη τη διάρκεια του Θερινού </a:t>
            </a:r>
            <a:r>
              <a:rPr lang="el-GR" sz="2000" dirty="0" smtClean="0">
                <a:solidFill>
                  <a:prstClr val="black"/>
                </a:solidFill>
              </a:rPr>
              <a:t>Σχολείου.</a:t>
            </a:r>
          </a:p>
          <a:p>
            <a:pPr algn="just"/>
            <a:endParaRPr lang="el-GR" sz="2000" dirty="0">
              <a:solidFill>
                <a:prstClr val="black"/>
              </a:solidFill>
            </a:endParaRPr>
          </a:p>
          <a:p>
            <a:pPr algn="just"/>
            <a:r>
              <a:rPr lang="el-GR" sz="2000" dirty="0" smtClean="0">
                <a:solidFill>
                  <a:prstClr val="black"/>
                </a:solidFill>
              </a:rPr>
              <a:t>Συγκεκριμένα</a:t>
            </a:r>
            <a:r>
              <a:rPr lang="el-GR" sz="2000" dirty="0">
                <a:solidFill>
                  <a:prstClr val="black"/>
                </a:solidFill>
              </a:rPr>
              <a:t>, οι φοιτητές εργάστηκαν στις ακόλουθες επιχειρηματικές ιδέες:</a:t>
            </a:r>
          </a:p>
          <a:p>
            <a:endParaRPr lang="el-GR" sz="2000" dirty="0"/>
          </a:p>
        </p:txBody>
      </p:sp>
      <p:sp>
        <p:nvSpPr>
          <p:cNvPr id="4" name="Θέση υποσέλιδου 3"/>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Θέση αριθμού διαφάνειας 4"/>
          <p:cNvSpPr>
            <a:spLocks noGrp="1"/>
          </p:cNvSpPr>
          <p:nvPr>
            <p:ph type="sldNum" sz="quarter" idx="12"/>
          </p:nvPr>
        </p:nvSpPr>
        <p:spPr/>
        <p:txBody>
          <a:bodyPr/>
          <a:lstStyle/>
          <a:p>
            <a:pPr>
              <a:defRPr/>
            </a:pPr>
            <a:fld id="{8380442E-37A4-4FFA-AD97-F1CCA2660F65}" type="slidenum">
              <a:rPr lang="el-GR" smtClean="0"/>
              <a:pPr>
                <a:defRPr/>
              </a:pPr>
              <a:t>42</a:t>
            </a:fld>
            <a:endParaRPr lang="el-GR"/>
          </a:p>
        </p:txBody>
      </p:sp>
    </p:spTree>
    <p:extLst>
      <p:ext uri="{BB962C8B-B14F-4D97-AF65-F5344CB8AC3E}">
        <p14:creationId xmlns:p14="http://schemas.microsoft.com/office/powerpoint/2010/main" val="40711369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Επιχειρηματικές ιδέες του 1ου </a:t>
            </a:r>
            <a:r>
              <a:rPr lang="el-GR" dirty="0"/>
              <a:t>Θ.Σ </a:t>
            </a:r>
          </a:p>
        </p:txBody>
      </p:sp>
      <p:sp>
        <p:nvSpPr>
          <p:cNvPr id="3" name="Θέση περιεχομένου 2"/>
          <p:cNvSpPr>
            <a:spLocks noGrp="1"/>
          </p:cNvSpPr>
          <p:nvPr>
            <p:ph idx="1"/>
          </p:nvPr>
        </p:nvSpPr>
        <p:spPr>
          <a:xfrm>
            <a:off x="755650" y="1412776"/>
            <a:ext cx="7696200" cy="4824536"/>
          </a:xfrm>
        </p:spPr>
        <p:txBody>
          <a:bodyPr/>
          <a:lstStyle/>
          <a:p>
            <a:pPr algn="just"/>
            <a:r>
              <a:rPr lang="el-GR" sz="1200" dirty="0">
                <a:solidFill>
                  <a:prstClr val="black"/>
                </a:solidFill>
              </a:rPr>
              <a:t>“ALTERNATIVE VACATIONS on an </a:t>
            </a:r>
            <a:r>
              <a:rPr lang="el-GR" sz="1200" dirty="0" smtClean="0">
                <a:solidFill>
                  <a:prstClr val="black"/>
                </a:solidFill>
              </a:rPr>
              <a:t>EXΕMPLAR </a:t>
            </a:r>
            <a:r>
              <a:rPr lang="el-GR" sz="1200" dirty="0">
                <a:solidFill>
                  <a:prstClr val="black"/>
                </a:solidFill>
              </a:rPr>
              <a:t>ECO-VILLAGE”</a:t>
            </a:r>
          </a:p>
          <a:p>
            <a:pPr marL="0" indent="0" algn="just">
              <a:buNone/>
            </a:pPr>
            <a:r>
              <a:rPr lang="el-GR" sz="1200" dirty="0">
                <a:solidFill>
                  <a:prstClr val="black"/>
                </a:solidFill>
              </a:rPr>
              <a:t>Μια επιχειρηματική ιδέα για την δημιουργία ενός τουριστικού χωριού με 20 σπίτια κατασκευασμένα από οικολογικά υλικά (όπως άχυρο, πέτρα, λάσπη, νερό και ξύλο) που θα υποστηρίζεται από ανανεώσιμες πηγές ενέργειας. </a:t>
            </a:r>
          </a:p>
          <a:p>
            <a:pPr algn="just"/>
            <a:r>
              <a:rPr lang="el-GR" sz="1200" dirty="0" smtClean="0">
                <a:solidFill>
                  <a:prstClr val="black"/>
                </a:solidFill>
              </a:rPr>
              <a:t>SPECIAL </a:t>
            </a:r>
            <a:r>
              <a:rPr lang="el-GR" sz="1200" dirty="0">
                <a:solidFill>
                  <a:prstClr val="black"/>
                </a:solidFill>
              </a:rPr>
              <a:t>WINE VARIETY </a:t>
            </a:r>
          </a:p>
          <a:p>
            <a:pPr marL="0" indent="0" algn="just">
              <a:buNone/>
            </a:pPr>
            <a:r>
              <a:rPr lang="el-GR" sz="1200" dirty="0">
                <a:solidFill>
                  <a:prstClr val="black"/>
                </a:solidFill>
              </a:rPr>
              <a:t>Μια επιχειρηματική ιδέα για την παραγωγή στη Χίο μιας ειδικής ποικιλίας κρασιού «Χιώτικο </a:t>
            </a:r>
            <a:r>
              <a:rPr lang="el-GR" sz="1200" dirty="0" err="1">
                <a:solidFill>
                  <a:prstClr val="black"/>
                </a:solidFill>
              </a:rPr>
              <a:t>κρασερό</a:t>
            </a:r>
            <a:r>
              <a:rPr lang="el-GR" sz="1200" dirty="0">
                <a:solidFill>
                  <a:prstClr val="black"/>
                </a:solidFill>
              </a:rPr>
              <a:t>» μοναδικής στον κόσμο γιατί η ωρίμανση του κρασιού θα γίνεται σε βαρέλια από ξύλο μαστιχόδεντρων. </a:t>
            </a:r>
          </a:p>
          <a:p>
            <a:pPr algn="just"/>
            <a:r>
              <a:rPr lang="el-GR" sz="1200" dirty="0" smtClean="0">
                <a:solidFill>
                  <a:prstClr val="black"/>
                </a:solidFill>
              </a:rPr>
              <a:t>HOW </a:t>
            </a:r>
            <a:r>
              <a:rPr lang="el-GR" sz="1200" dirty="0">
                <a:solidFill>
                  <a:prstClr val="black"/>
                </a:solidFill>
              </a:rPr>
              <a:t>TO CHANGE THE WORLD – </a:t>
            </a:r>
            <a:r>
              <a:rPr lang="el-GR" sz="1200" dirty="0" err="1">
                <a:solidFill>
                  <a:prstClr val="black"/>
                </a:solidFill>
              </a:rPr>
              <a:t>Art</a:t>
            </a:r>
            <a:r>
              <a:rPr lang="el-GR" sz="1200" dirty="0">
                <a:solidFill>
                  <a:prstClr val="black"/>
                </a:solidFill>
              </a:rPr>
              <a:t> &amp; </a:t>
            </a:r>
            <a:r>
              <a:rPr lang="el-GR" sz="1200" dirty="0" err="1">
                <a:solidFill>
                  <a:prstClr val="black"/>
                </a:solidFill>
              </a:rPr>
              <a:t>Heart</a:t>
            </a:r>
            <a:endParaRPr lang="el-GR" sz="1200" dirty="0">
              <a:solidFill>
                <a:prstClr val="black"/>
              </a:solidFill>
            </a:endParaRPr>
          </a:p>
          <a:p>
            <a:pPr marL="0" indent="0" algn="just">
              <a:buNone/>
            </a:pPr>
            <a:r>
              <a:rPr lang="el-GR" sz="1200" dirty="0">
                <a:solidFill>
                  <a:prstClr val="black"/>
                </a:solidFill>
              </a:rPr>
              <a:t>Μια επιχειρηματική ιδέα για την δημιουργία κινητής μονάδας δημιουργικής απασχόλησης ατόμων με ειδικές ανάγκες, τα οποία θα κατασκευάζουν πρωτότυπα προϊόντα προς πώληση στους τελικούς καταναλωτές τα σχέδια των οποίων θα παραχωρούνται γι’ αυτό το σκοπό από ένα δίκτυο γνωστών καλλιτεχνών. </a:t>
            </a:r>
          </a:p>
          <a:p>
            <a:pPr algn="just"/>
            <a:r>
              <a:rPr lang="el-GR" sz="1200" dirty="0" smtClean="0">
                <a:solidFill>
                  <a:prstClr val="black"/>
                </a:solidFill>
              </a:rPr>
              <a:t>PRIVATE </a:t>
            </a:r>
            <a:r>
              <a:rPr lang="el-GR" sz="1200" dirty="0">
                <a:solidFill>
                  <a:prstClr val="black"/>
                </a:solidFill>
              </a:rPr>
              <a:t>RECOVERY AND RECREATION CENTER</a:t>
            </a:r>
          </a:p>
          <a:p>
            <a:pPr marL="0" indent="0" algn="just">
              <a:buNone/>
            </a:pPr>
            <a:r>
              <a:rPr lang="el-GR" sz="1200" dirty="0">
                <a:solidFill>
                  <a:prstClr val="black"/>
                </a:solidFill>
              </a:rPr>
              <a:t>Μια επιχειρηματική ιδέα για την δημιουργία ενός Ιδιωτικού Κέντρου Αποθεραπείας και Αναψυχής στη Χίο. </a:t>
            </a:r>
          </a:p>
          <a:p>
            <a:pPr algn="just"/>
            <a:r>
              <a:rPr lang="el-GR" sz="1200" dirty="0" err="1" smtClean="0">
                <a:solidFill>
                  <a:prstClr val="black"/>
                </a:solidFill>
              </a:rPr>
              <a:t>DiscoverChios.com</a:t>
            </a:r>
            <a:endParaRPr lang="el-GR" sz="1200" dirty="0">
              <a:solidFill>
                <a:prstClr val="black"/>
              </a:solidFill>
            </a:endParaRPr>
          </a:p>
          <a:p>
            <a:pPr marL="0" indent="0" algn="just">
              <a:buNone/>
            </a:pPr>
            <a:r>
              <a:rPr lang="el-GR" sz="1200" dirty="0">
                <a:solidFill>
                  <a:prstClr val="black"/>
                </a:solidFill>
              </a:rPr>
              <a:t>Μια επιχειρηματική ιδέα που αφορά τη δημιουργία μιας ιστοσελίδας για το νησί της Χίου. Ο επισκέπτης θα μπορεί να βρει πληροφορίες για τις εναλλακτικές δραστηριότητες και τα δυνατά σημεία που έχει να προσφέρει το νησί της Χίου. </a:t>
            </a:r>
          </a:p>
          <a:p>
            <a:pPr algn="just"/>
            <a:r>
              <a:rPr lang="el-GR" sz="1200" dirty="0" smtClean="0">
                <a:solidFill>
                  <a:prstClr val="black"/>
                </a:solidFill>
              </a:rPr>
              <a:t>A </a:t>
            </a:r>
            <a:r>
              <a:rPr lang="el-GR" sz="1200" dirty="0">
                <a:solidFill>
                  <a:prstClr val="black"/>
                </a:solidFill>
              </a:rPr>
              <a:t>SERVICE (WEBSITE) OFFERING COMBINED TRANSPORT INFORMATION. </a:t>
            </a:r>
          </a:p>
          <a:p>
            <a:pPr marL="0" indent="0" algn="just">
              <a:buNone/>
            </a:pPr>
            <a:r>
              <a:rPr lang="el-GR" sz="1200" dirty="0">
                <a:solidFill>
                  <a:prstClr val="black"/>
                </a:solidFill>
              </a:rPr>
              <a:t>Μια επιχειρηματική ιδέα για την δημιουργία ενός </a:t>
            </a:r>
            <a:r>
              <a:rPr lang="el-GR" sz="1200" dirty="0" err="1">
                <a:solidFill>
                  <a:prstClr val="black"/>
                </a:solidFill>
              </a:rPr>
              <a:t>website</a:t>
            </a:r>
            <a:r>
              <a:rPr lang="el-GR" sz="1200" dirty="0">
                <a:solidFill>
                  <a:prstClr val="black"/>
                </a:solidFill>
              </a:rPr>
              <a:t> το οποίο θα προσφέρει στον ανεξάρτητο ταξιδιώτη δωρεάν τις πληροφορίες που χρειάζεται για τον συνδυασμό των μεταφορικών μέσων (αεροπλάνο, τρένο, λεωφορείο, πλοίο) που μπορεί να χρησιμοποιήσει για να μετακινηθεί από το σημείο έναρξης του ταξιδιού του στον τόπο προορισμού. </a:t>
            </a:r>
          </a:p>
          <a:p>
            <a:endParaRPr lang="el-GR" dirty="0"/>
          </a:p>
        </p:txBody>
      </p:sp>
      <p:sp>
        <p:nvSpPr>
          <p:cNvPr id="4" name="Θέση υποσέλιδου 3"/>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Θέση αριθμού διαφάνειας 4"/>
          <p:cNvSpPr>
            <a:spLocks noGrp="1"/>
          </p:cNvSpPr>
          <p:nvPr>
            <p:ph type="sldNum" sz="quarter" idx="12"/>
          </p:nvPr>
        </p:nvSpPr>
        <p:spPr/>
        <p:txBody>
          <a:bodyPr/>
          <a:lstStyle/>
          <a:p>
            <a:pPr>
              <a:defRPr/>
            </a:pPr>
            <a:fld id="{8380442E-37A4-4FFA-AD97-F1CCA2660F65}" type="slidenum">
              <a:rPr lang="el-GR" smtClean="0"/>
              <a:pPr>
                <a:defRPr/>
              </a:pPr>
              <a:t>43</a:t>
            </a:fld>
            <a:endParaRPr lang="el-GR"/>
          </a:p>
        </p:txBody>
      </p:sp>
    </p:spTree>
    <p:extLst>
      <p:ext uri="{BB962C8B-B14F-4D97-AF65-F5344CB8AC3E}">
        <p14:creationId xmlns:p14="http://schemas.microsoft.com/office/powerpoint/2010/main" val="32266442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Επιχειρηματικές ιδέες του </a:t>
            </a:r>
            <a:r>
              <a:rPr lang="el-GR" dirty="0" smtClean="0"/>
              <a:t>2ου </a:t>
            </a:r>
            <a:r>
              <a:rPr lang="el-GR" dirty="0"/>
              <a:t>Θ.Σ </a:t>
            </a:r>
          </a:p>
        </p:txBody>
      </p:sp>
      <p:sp>
        <p:nvSpPr>
          <p:cNvPr id="3" name="Θέση περιεχομένου 2"/>
          <p:cNvSpPr>
            <a:spLocks noGrp="1"/>
          </p:cNvSpPr>
          <p:nvPr>
            <p:ph idx="1"/>
          </p:nvPr>
        </p:nvSpPr>
        <p:spPr>
          <a:xfrm>
            <a:off x="755650" y="1340768"/>
            <a:ext cx="7696200" cy="4896544"/>
          </a:xfrm>
        </p:spPr>
        <p:txBody>
          <a:bodyPr/>
          <a:lstStyle/>
          <a:p>
            <a:pPr algn="just"/>
            <a:r>
              <a:rPr lang="el-GR" sz="1200" dirty="0">
                <a:solidFill>
                  <a:prstClr val="black"/>
                </a:solidFill>
              </a:rPr>
              <a:t>@ </a:t>
            </a:r>
            <a:r>
              <a:rPr lang="el-GR" sz="1200" dirty="0" err="1">
                <a:solidFill>
                  <a:prstClr val="black"/>
                </a:solidFill>
              </a:rPr>
              <a:t>Vitrina</a:t>
            </a:r>
            <a:r>
              <a:rPr lang="el-GR" sz="1200" dirty="0">
                <a:solidFill>
                  <a:prstClr val="black"/>
                </a:solidFill>
              </a:rPr>
              <a:t> Εφαρμογή ηλεκτρονικού καταστήματος προώθησης νέων δημιουργών ειδών ένδυσης και αξεσουάρ </a:t>
            </a:r>
          </a:p>
          <a:p>
            <a:pPr marL="0" indent="0" algn="just">
              <a:buNone/>
            </a:pPr>
            <a:r>
              <a:rPr lang="el-GR" sz="1200" dirty="0">
                <a:solidFill>
                  <a:prstClr val="black"/>
                </a:solidFill>
              </a:rPr>
              <a:t>Μια επιχειρηματική ιδέα για τη δημιουργία ενός ηλεκτρονικού καταστήματος που στόχο του έχει να προωθήσει τους νέους δημιουργούς ενδυμάτων και αξεσουάρ (μικρής κλίμακας) που τώρα εισέρχονται στην αγορά και αναζητούν ένα νέο μέσο ηλεκτρονικής πώλησης των προϊόντων τους</a:t>
            </a:r>
          </a:p>
          <a:p>
            <a:pPr algn="just"/>
            <a:r>
              <a:rPr lang="el-GR" sz="1200" dirty="0" err="1" smtClean="0">
                <a:solidFill>
                  <a:prstClr val="black"/>
                </a:solidFill>
              </a:rPr>
              <a:t>MSSys</a:t>
            </a:r>
            <a:endParaRPr lang="el-GR" sz="1200" dirty="0">
              <a:solidFill>
                <a:prstClr val="black"/>
              </a:solidFill>
            </a:endParaRPr>
          </a:p>
          <a:p>
            <a:pPr marL="0" indent="0" algn="just">
              <a:buNone/>
            </a:pPr>
            <a:r>
              <a:rPr lang="el-GR" sz="1200" dirty="0">
                <a:solidFill>
                  <a:prstClr val="black"/>
                </a:solidFill>
              </a:rPr>
              <a:t>Μια επιχειρηματική ιδέα για τη δημιουργία ενός συστήματος παρακολούθησης της εξέλιξης ασθενών με σκλήρυνση κατά πλάκας. </a:t>
            </a:r>
          </a:p>
          <a:p>
            <a:pPr algn="just"/>
            <a:r>
              <a:rPr lang="el-GR" sz="1200" dirty="0" err="1" smtClean="0">
                <a:solidFill>
                  <a:prstClr val="black"/>
                </a:solidFill>
              </a:rPr>
              <a:t>Greek</a:t>
            </a:r>
            <a:r>
              <a:rPr lang="el-GR" sz="1200" dirty="0" smtClean="0">
                <a:solidFill>
                  <a:prstClr val="black"/>
                </a:solidFill>
              </a:rPr>
              <a:t> </a:t>
            </a:r>
            <a:r>
              <a:rPr lang="el-GR" sz="1200" dirty="0" err="1">
                <a:solidFill>
                  <a:prstClr val="black"/>
                </a:solidFill>
              </a:rPr>
              <a:t>ice</a:t>
            </a:r>
            <a:r>
              <a:rPr lang="el-GR" sz="1200" dirty="0">
                <a:solidFill>
                  <a:prstClr val="black"/>
                </a:solidFill>
              </a:rPr>
              <a:t> </a:t>
            </a:r>
            <a:r>
              <a:rPr lang="el-GR" sz="1200" dirty="0" err="1">
                <a:solidFill>
                  <a:prstClr val="black"/>
                </a:solidFill>
              </a:rPr>
              <a:t>dream</a:t>
            </a:r>
            <a:r>
              <a:rPr lang="el-GR" sz="1200" dirty="0">
                <a:solidFill>
                  <a:prstClr val="black"/>
                </a:solidFill>
              </a:rPr>
              <a:t> </a:t>
            </a:r>
          </a:p>
          <a:p>
            <a:pPr marL="0" indent="0" algn="just">
              <a:buNone/>
            </a:pPr>
            <a:r>
              <a:rPr lang="el-GR" sz="1200" dirty="0">
                <a:solidFill>
                  <a:prstClr val="black"/>
                </a:solidFill>
              </a:rPr>
              <a:t>Μία επιχειρηματική ιδέα για την παραγωγή ενός παγωτού υψηλής διατροφικής αξίας, το οποίο θα περιέχει δύο σπανίως χρησιμοποιούμενα ελληνικά προϊόντα το πετιμέζι και το ταχίνι. Η παραγωγή του θα πραγματοποιηθεί τοπικά στα νησιά του Βορείου Αιγαίου με έδρα τη Λήμνο. </a:t>
            </a:r>
          </a:p>
          <a:p>
            <a:pPr algn="just"/>
            <a:r>
              <a:rPr lang="el-GR" sz="1200" dirty="0" err="1" smtClean="0">
                <a:solidFill>
                  <a:prstClr val="black"/>
                </a:solidFill>
              </a:rPr>
              <a:t>Easy</a:t>
            </a:r>
            <a:r>
              <a:rPr lang="el-GR" sz="1200" dirty="0" smtClean="0">
                <a:solidFill>
                  <a:prstClr val="black"/>
                </a:solidFill>
              </a:rPr>
              <a:t> </a:t>
            </a:r>
            <a:r>
              <a:rPr lang="el-GR" sz="1200" dirty="0" err="1">
                <a:solidFill>
                  <a:prstClr val="black"/>
                </a:solidFill>
              </a:rPr>
              <a:t>Way</a:t>
            </a:r>
            <a:endParaRPr lang="el-GR" sz="1200" dirty="0">
              <a:solidFill>
                <a:prstClr val="black"/>
              </a:solidFill>
            </a:endParaRPr>
          </a:p>
          <a:p>
            <a:pPr marL="0" indent="0" algn="just">
              <a:buNone/>
            </a:pPr>
            <a:r>
              <a:rPr lang="el-GR" sz="1200" dirty="0">
                <a:solidFill>
                  <a:prstClr val="black"/>
                </a:solidFill>
              </a:rPr>
              <a:t>Μια επιχειρηματική ιδέα που αφορά τη δημιουργία μιας ιστοσελίδας με σκοπό τη διευκόλυνση της καθημερινότητας των ανθρώπων με ειδικές ικανότητες, αλλά και την ενημέρωση των ατόμων οι οποίοι φροντίζουν για αυτούς. </a:t>
            </a:r>
          </a:p>
          <a:p>
            <a:pPr algn="just"/>
            <a:r>
              <a:rPr lang="el-GR" sz="1200" dirty="0" err="1" smtClean="0">
                <a:solidFill>
                  <a:prstClr val="black"/>
                </a:solidFill>
              </a:rPr>
              <a:t>Co</a:t>
            </a:r>
            <a:r>
              <a:rPr lang="el-GR" sz="1200" dirty="0" smtClean="0">
                <a:solidFill>
                  <a:prstClr val="black"/>
                </a:solidFill>
              </a:rPr>
              <a:t>-</a:t>
            </a:r>
            <a:r>
              <a:rPr lang="el-GR" sz="1200" dirty="0" err="1" smtClean="0">
                <a:solidFill>
                  <a:prstClr val="black"/>
                </a:solidFill>
              </a:rPr>
              <a:t>Arch</a:t>
            </a:r>
            <a:r>
              <a:rPr lang="el-GR" sz="1200" dirty="0" smtClean="0">
                <a:solidFill>
                  <a:prstClr val="black"/>
                </a:solidFill>
              </a:rPr>
              <a:t> </a:t>
            </a:r>
            <a:r>
              <a:rPr lang="el-GR" sz="1200" dirty="0">
                <a:solidFill>
                  <a:prstClr val="black"/>
                </a:solidFill>
              </a:rPr>
              <a:t>(</a:t>
            </a:r>
            <a:r>
              <a:rPr lang="el-GR" sz="1200" dirty="0" err="1">
                <a:solidFill>
                  <a:prstClr val="black"/>
                </a:solidFill>
              </a:rPr>
              <a:t>collaborating</a:t>
            </a:r>
            <a:r>
              <a:rPr lang="el-GR" sz="1200" dirty="0">
                <a:solidFill>
                  <a:prstClr val="black"/>
                </a:solidFill>
              </a:rPr>
              <a:t> </a:t>
            </a:r>
            <a:r>
              <a:rPr lang="el-GR" sz="1200" dirty="0" err="1">
                <a:solidFill>
                  <a:prstClr val="black"/>
                </a:solidFill>
              </a:rPr>
              <a:t>architects</a:t>
            </a:r>
            <a:r>
              <a:rPr lang="el-GR" sz="1200" dirty="0">
                <a:solidFill>
                  <a:prstClr val="black"/>
                </a:solidFill>
              </a:rPr>
              <a:t>)</a:t>
            </a:r>
          </a:p>
          <a:p>
            <a:pPr marL="0" indent="0" algn="just">
              <a:buNone/>
            </a:pPr>
            <a:r>
              <a:rPr lang="el-GR" sz="1200" dirty="0">
                <a:solidFill>
                  <a:prstClr val="black"/>
                </a:solidFill>
              </a:rPr>
              <a:t>Μια επιχειρηματική ιδέα για την δημιουργία λογισμικού υποστήριξης του αρχιτέκτονα κατά την εννοιολογική σχεδίαση (</a:t>
            </a:r>
            <a:r>
              <a:rPr lang="el-GR" sz="1200" dirty="0" err="1">
                <a:solidFill>
                  <a:prstClr val="black"/>
                </a:solidFill>
              </a:rPr>
              <a:t>conceptual</a:t>
            </a:r>
            <a:r>
              <a:rPr lang="el-GR" sz="1200" dirty="0">
                <a:solidFill>
                  <a:prstClr val="black"/>
                </a:solidFill>
              </a:rPr>
              <a:t> </a:t>
            </a:r>
            <a:r>
              <a:rPr lang="el-GR" sz="1200" dirty="0" err="1">
                <a:solidFill>
                  <a:prstClr val="black"/>
                </a:solidFill>
              </a:rPr>
              <a:t>design</a:t>
            </a:r>
            <a:r>
              <a:rPr lang="el-GR" sz="1200" dirty="0">
                <a:solidFill>
                  <a:prstClr val="black"/>
                </a:solidFill>
              </a:rPr>
              <a:t>) με στόχο να απλοποιήσει και να βελτιώσει την εργασία του σε σχέση με τα παρεχόμενα μέσα. </a:t>
            </a:r>
          </a:p>
          <a:p>
            <a:pPr algn="just"/>
            <a:r>
              <a:rPr lang="el-GR" sz="1200" dirty="0" err="1" smtClean="0">
                <a:solidFill>
                  <a:prstClr val="black"/>
                </a:solidFill>
              </a:rPr>
              <a:t>Smart</a:t>
            </a:r>
            <a:r>
              <a:rPr lang="el-GR" sz="1200" dirty="0" smtClean="0">
                <a:solidFill>
                  <a:prstClr val="black"/>
                </a:solidFill>
              </a:rPr>
              <a:t> </a:t>
            </a:r>
            <a:r>
              <a:rPr lang="el-GR" sz="1200" dirty="0" err="1">
                <a:solidFill>
                  <a:prstClr val="black"/>
                </a:solidFill>
              </a:rPr>
              <a:t>Pasta</a:t>
            </a:r>
            <a:r>
              <a:rPr lang="el-GR" sz="1200" dirty="0">
                <a:solidFill>
                  <a:prstClr val="black"/>
                </a:solidFill>
              </a:rPr>
              <a:t> </a:t>
            </a:r>
          </a:p>
          <a:p>
            <a:pPr marL="0" indent="0" algn="just">
              <a:buNone/>
            </a:pPr>
            <a:r>
              <a:rPr lang="el-GR" sz="1200" dirty="0">
                <a:solidFill>
                  <a:prstClr val="black"/>
                </a:solidFill>
              </a:rPr>
              <a:t>Μια επιχειρηματική ιδέα για τη δημιουργία μιας βιομηχανίας παρασκευής ζυμαρικών με </a:t>
            </a:r>
            <a:r>
              <a:rPr lang="el-GR" sz="1200" dirty="0" err="1">
                <a:solidFill>
                  <a:prstClr val="black"/>
                </a:solidFill>
              </a:rPr>
              <a:t>ιπποφαές</a:t>
            </a:r>
            <a:r>
              <a:rPr lang="el-GR" sz="1200" dirty="0">
                <a:solidFill>
                  <a:prstClr val="black"/>
                </a:solidFill>
              </a:rPr>
              <a:t>. Η παραγωγική μονάδα θα εδρεύει στη Χίο και το βασικό προϊόν της είναι ζυμαρικά με </a:t>
            </a:r>
            <a:r>
              <a:rPr lang="el-GR" sz="1200" dirty="0" err="1">
                <a:solidFill>
                  <a:prstClr val="black"/>
                </a:solidFill>
              </a:rPr>
              <a:t>ιπποφαές</a:t>
            </a:r>
            <a:r>
              <a:rPr lang="el-GR" sz="1200" dirty="0">
                <a:solidFill>
                  <a:prstClr val="black"/>
                </a:solidFill>
              </a:rPr>
              <a:t> μια </a:t>
            </a:r>
            <a:r>
              <a:rPr lang="el-GR" sz="1200" dirty="0" err="1">
                <a:solidFill>
                  <a:prstClr val="black"/>
                </a:solidFill>
              </a:rPr>
              <a:t>πολυβιταμινούχα</a:t>
            </a:r>
            <a:r>
              <a:rPr lang="el-GR" sz="1200" dirty="0">
                <a:solidFill>
                  <a:prstClr val="black"/>
                </a:solidFill>
              </a:rPr>
              <a:t> τροφή.</a:t>
            </a:r>
          </a:p>
          <a:p>
            <a:endParaRPr lang="el-GR" dirty="0"/>
          </a:p>
        </p:txBody>
      </p:sp>
      <p:sp>
        <p:nvSpPr>
          <p:cNvPr id="4" name="Θέση υποσέλιδου 3"/>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Θέση αριθμού διαφάνειας 4"/>
          <p:cNvSpPr>
            <a:spLocks noGrp="1"/>
          </p:cNvSpPr>
          <p:nvPr>
            <p:ph type="sldNum" sz="quarter" idx="12"/>
          </p:nvPr>
        </p:nvSpPr>
        <p:spPr/>
        <p:txBody>
          <a:bodyPr/>
          <a:lstStyle/>
          <a:p>
            <a:pPr>
              <a:defRPr/>
            </a:pPr>
            <a:fld id="{8380442E-37A4-4FFA-AD97-F1CCA2660F65}" type="slidenum">
              <a:rPr lang="el-GR" smtClean="0"/>
              <a:pPr>
                <a:defRPr/>
              </a:pPr>
              <a:t>44</a:t>
            </a:fld>
            <a:endParaRPr lang="el-GR"/>
          </a:p>
        </p:txBody>
      </p:sp>
    </p:spTree>
    <p:extLst>
      <p:ext uri="{BB962C8B-B14F-4D97-AF65-F5344CB8AC3E}">
        <p14:creationId xmlns:p14="http://schemas.microsoft.com/office/powerpoint/2010/main" val="1262124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Αποτελέσματα Θερινού Σχολείου</a:t>
            </a:r>
            <a:endParaRPr lang="el-GR" dirty="0"/>
          </a:p>
        </p:txBody>
      </p:sp>
      <p:sp>
        <p:nvSpPr>
          <p:cNvPr id="3" name="Θέση περιεχομένου 2"/>
          <p:cNvSpPr>
            <a:spLocks noGrp="1"/>
          </p:cNvSpPr>
          <p:nvPr>
            <p:ph idx="1"/>
          </p:nvPr>
        </p:nvSpPr>
        <p:spPr>
          <a:xfrm>
            <a:off x="755650" y="1412776"/>
            <a:ext cx="7696200" cy="4824536"/>
          </a:xfrm>
        </p:spPr>
        <p:txBody>
          <a:bodyPr/>
          <a:lstStyle/>
          <a:p>
            <a:pPr marL="0" indent="0" algn="just">
              <a:buNone/>
            </a:pPr>
            <a:r>
              <a:rPr lang="el-GR" sz="2000" dirty="0" smtClean="0">
                <a:solidFill>
                  <a:prstClr val="black"/>
                </a:solidFill>
              </a:rPr>
              <a:t>Ο θεσμός του Θερινού Σχολείου κατάφερε: </a:t>
            </a:r>
          </a:p>
          <a:p>
            <a:pPr marL="0" indent="0" algn="just">
              <a:buNone/>
            </a:pPr>
            <a:endParaRPr lang="el-GR" sz="2000" dirty="0" smtClean="0">
              <a:solidFill>
                <a:prstClr val="black"/>
              </a:solidFill>
            </a:endParaRPr>
          </a:p>
          <a:p>
            <a:pPr algn="just"/>
            <a:r>
              <a:rPr lang="el-GR" sz="2000" dirty="0" smtClean="0">
                <a:solidFill>
                  <a:prstClr val="black"/>
                </a:solidFill>
              </a:rPr>
              <a:t>να </a:t>
            </a:r>
            <a:r>
              <a:rPr lang="el-GR" sz="2000" dirty="0">
                <a:solidFill>
                  <a:prstClr val="black"/>
                </a:solidFill>
              </a:rPr>
              <a:t>φέρει κοντά φοιτητές από όλα σχεδόν τα Τμήματα του Πανεπιστημίου Αιγαίου, με  διαφορετικά γνωστικά αντικείμενα, να τους ενώσει σε ομάδες και να τους βοηθήσει να κατανοήσουν τα στάδια και τις διαδικασίες που μεσολαβούν από τη σύλληψη μιας ιδέας και την αρχική διερεύνηση γύρω από αυτή, έως την τεκμηριωμένη συγκρότησή της ώστε να μπορεί να προωθηθεί στην </a:t>
            </a:r>
            <a:r>
              <a:rPr lang="el-GR" sz="2000" dirty="0" smtClean="0">
                <a:solidFill>
                  <a:prstClr val="black"/>
                </a:solidFill>
              </a:rPr>
              <a:t>αγορά. </a:t>
            </a:r>
          </a:p>
          <a:p>
            <a:pPr algn="just"/>
            <a:endParaRPr lang="el-GR" sz="2000" dirty="0" smtClean="0">
              <a:solidFill>
                <a:prstClr val="black"/>
              </a:solidFill>
            </a:endParaRPr>
          </a:p>
          <a:p>
            <a:pPr algn="just"/>
            <a:r>
              <a:rPr lang="el-GR" sz="2000" dirty="0" smtClean="0">
                <a:solidFill>
                  <a:prstClr val="black"/>
                </a:solidFill>
              </a:rPr>
              <a:t>να τους δώσει μια γεύση επιχειρηματικής πραγματικότητας: να κατανείμουν ρόλους, να εργαστούν </a:t>
            </a:r>
            <a:r>
              <a:rPr lang="el-GR" sz="2000" dirty="0">
                <a:solidFill>
                  <a:prstClr val="black"/>
                </a:solidFill>
              </a:rPr>
              <a:t>για το στήσιμο μιας καινοτόμας </a:t>
            </a:r>
            <a:r>
              <a:rPr lang="el-GR" sz="2000" dirty="0" smtClean="0">
                <a:solidFill>
                  <a:prstClr val="black"/>
                </a:solidFill>
              </a:rPr>
              <a:t>επιχείρησης, να προσπελάσουν εμπόδια. </a:t>
            </a:r>
          </a:p>
          <a:p>
            <a:endParaRPr lang="el-GR" sz="2000" dirty="0"/>
          </a:p>
        </p:txBody>
      </p:sp>
      <p:sp>
        <p:nvSpPr>
          <p:cNvPr id="4" name="Θέση υποσέλιδου 3"/>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Θέση αριθμού διαφάνειας 4"/>
          <p:cNvSpPr>
            <a:spLocks noGrp="1"/>
          </p:cNvSpPr>
          <p:nvPr>
            <p:ph type="sldNum" sz="quarter" idx="12"/>
          </p:nvPr>
        </p:nvSpPr>
        <p:spPr/>
        <p:txBody>
          <a:bodyPr/>
          <a:lstStyle/>
          <a:p>
            <a:pPr>
              <a:defRPr/>
            </a:pPr>
            <a:fld id="{8380442E-37A4-4FFA-AD97-F1CCA2660F65}" type="slidenum">
              <a:rPr lang="el-GR" smtClean="0"/>
              <a:pPr>
                <a:defRPr/>
              </a:pPr>
              <a:t>45</a:t>
            </a:fld>
            <a:endParaRPr lang="el-GR"/>
          </a:p>
        </p:txBody>
      </p:sp>
    </p:spTree>
    <p:extLst>
      <p:ext uri="{BB962C8B-B14F-4D97-AF65-F5344CB8AC3E}">
        <p14:creationId xmlns:p14="http://schemas.microsoft.com/office/powerpoint/2010/main" val="2264009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Γραφείο Διασύνδεσης</a:t>
            </a:r>
            <a:endParaRPr lang="el-GR" dirty="0"/>
          </a:p>
        </p:txBody>
      </p:sp>
      <p:sp>
        <p:nvSpPr>
          <p:cNvPr id="3" name="Θέση περιεχομένου 2"/>
          <p:cNvSpPr>
            <a:spLocks noGrp="1"/>
          </p:cNvSpPr>
          <p:nvPr>
            <p:ph idx="1"/>
          </p:nvPr>
        </p:nvSpPr>
        <p:spPr>
          <a:xfrm>
            <a:off x="755650" y="1412776"/>
            <a:ext cx="7696200" cy="4680049"/>
          </a:xfrm>
        </p:spPr>
        <p:txBody>
          <a:bodyPr/>
          <a:lstStyle/>
          <a:p>
            <a:pPr marL="0" indent="0" algn="just">
              <a:buNone/>
            </a:pPr>
            <a:r>
              <a:rPr lang="el-GR" sz="2000" dirty="0" smtClean="0"/>
              <a:t>Για την επίτευξη των στόχων του το Γραφείο Διασύνδεσης υλοποιεί δράσεις όπως:</a:t>
            </a:r>
          </a:p>
          <a:p>
            <a:pPr algn="just"/>
            <a:r>
              <a:rPr lang="el-GR" sz="2000" dirty="0" smtClean="0"/>
              <a:t>Εργαστήρια Βιογραφικού Σημειώματος και Συνέντευξης Επιλογής</a:t>
            </a:r>
          </a:p>
          <a:p>
            <a:pPr algn="just"/>
            <a:r>
              <a:rPr lang="el-GR" sz="2000" dirty="0" smtClean="0"/>
              <a:t>Ημέρες Καριέρας</a:t>
            </a:r>
          </a:p>
          <a:p>
            <a:pPr algn="just"/>
            <a:r>
              <a:rPr lang="el-GR" sz="2000" dirty="0" smtClean="0"/>
              <a:t>Ενημερωτικές εκδηλώσεις για ευάλωτες κοινωνικές ομάδες </a:t>
            </a:r>
          </a:p>
          <a:p>
            <a:pPr algn="just"/>
            <a:r>
              <a:rPr lang="el-GR" sz="2000" dirty="0" smtClean="0"/>
              <a:t>Ενημέρωση σχολείων και φορέων για τις δράσεις του</a:t>
            </a:r>
          </a:p>
          <a:p>
            <a:pPr algn="just"/>
            <a:r>
              <a:rPr lang="el-GR" sz="2000" dirty="0" smtClean="0"/>
              <a:t>Συμμετοχή σε εκδηλώσεις, ημερίδες και συνέδρια για την απασχολησιμότητα των νέων </a:t>
            </a:r>
          </a:p>
          <a:p>
            <a:pPr algn="just"/>
            <a:r>
              <a:rPr lang="el-GR" sz="2000" dirty="0" smtClean="0"/>
              <a:t>Ανακοινώσεις σε θέματα μεταπτυχιακών σπουδών, υποτροφιών, θέσεων απασχόλησης</a:t>
            </a:r>
          </a:p>
          <a:p>
            <a:pPr algn="just"/>
            <a:endParaRPr lang="el-GR" sz="2000" dirty="0"/>
          </a:p>
        </p:txBody>
      </p:sp>
      <p:sp>
        <p:nvSpPr>
          <p:cNvPr id="4" name="Θέση υποσέλιδου 3"/>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Θέση αριθμού διαφάνειας 4"/>
          <p:cNvSpPr>
            <a:spLocks noGrp="1"/>
          </p:cNvSpPr>
          <p:nvPr>
            <p:ph type="sldNum" sz="quarter" idx="12"/>
          </p:nvPr>
        </p:nvSpPr>
        <p:spPr/>
        <p:txBody>
          <a:bodyPr/>
          <a:lstStyle/>
          <a:p>
            <a:pPr>
              <a:defRPr/>
            </a:pPr>
            <a:fld id="{8380442E-37A4-4FFA-AD97-F1CCA2660F65}" type="slidenum">
              <a:rPr lang="el-GR" smtClean="0"/>
              <a:pPr>
                <a:defRPr/>
              </a:pPr>
              <a:t>5</a:t>
            </a:fld>
            <a:endParaRPr lang="el-GR"/>
          </a:p>
        </p:txBody>
      </p:sp>
    </p:spTree>
    <p:extLst>
      <p:ext uri="{BB962C8B-B14F-4D97-AF65-F5344CB8AC3E}">
        <p14:creationId xmlns:p14="http://schemas.microsoft.com/office/powerpoint/2010/main" val="2141403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Grp="1" noChangeArrowheads="1"/>
          </p:cNvSpPr>
          <p:nvPr>
            <p:ph type="subTitle" idx="1"/>
          </p:nvPr>
        </p:nvSpPr>
        <p:spPr>
          <a:xfrm>
            <a:off x="1835150" y="3644900"/>
            <a:ext cx="5410200" cy="1905000"/>
          </a:xfrm>
        </p:spPr>
        <p:txBody>
          <a:bodyPr/>
          <a:lstStyle/>
          <a:p>
            <a:pPr eaLnBrk="1" hangingPunct="1">
              <a:lnSpc>
                <a:spcPct val="80000"/>
              </a:lnSpc>
              <a:defRPr/>
            </a:pPr>
            <a:endParaRPr lang="el-GR" sz="3200" b="1" dirty="0" smtClean="0">
              <a:solidFill>
                <a:srgbClr val="800000"/>
              </a:solidFill>
              <a:effectLst>
                <a:outerShdw blurRad="38100" dist="38100" dir="2700000" algn="tl">
                  <a:srgbClr val="000000">
                    <a:alpha val="43137"/>
                  </a:srgbClr>
                </a:outerShdw>
              </a:effectLst>
            </a:endParaRPr>
          </a:p>
          <a:p>
            <a:pPr eaLnBrk="1" hangingPunct="1">
              <a:lnSpc>
                <a:spcPct val="80000"/>
              </a:lnSpc>
              <a:defRPr/>
            </a:pPr>
            <a:r>
              <a:rPr lang="el-GR" sz="3200" b="1" dirty="0" smtClean="0">
                <a:solidFill>
                  <a:srgbClr val="800000"/>
                </a:solidFill>
                <a:effectLst>
                  <a:outerShdw blurRad="38100" dist="38100" dir="2700000" algn="tl">
                    <a:srgbClr val="000000">
                      <a:alpha val="43137"/>
                    </a:srgbClr>
                  </a:outerShdw>
                </a:effectLst>
              </a:rPr>
              <a:t>«Πρακτική Άσκηση»</a:t>
            </a:r>
          </a:p>
          <a:p>
            <a:pPr eaLnBrk="1" hangingPunct="1">
              <a:lnSpc>
                <a:spcPct val="80000"/>
              </a:lnSpc>
              <a:defRPr/>
            </a:pPr>
            <a:endParaRPr lang="el-GR" sz="1800" dirty="0" smtClean="0"/>
          </a:p>
          <a:p>
            <a:pPr eaLnBrk="1" hangingPunct="1">
              <a:lnSpc>
                <a:spcPct val="80000"/>
              </a:lnSpc>
              <a:defRPr/>
            </a:pPr>
            <a:r>
              <a:rPr lang="el-GR" sz="1800" i="1" dirty="0" smtClean="0"/>
              <a:t>Επιστ. Υπεύθυνος: Βασίλης Αγγελής</a:t>
            </a:r>
          </a:p>
          <a:p>
            <a:pPr eaLnBrk="1" hangingPunct="1">
              <a:lnSpc>
                <a:spcPct val="80000"/>
              </a:lnSpc>
              <a:defRPr/>
            </a:pPr>
            <a:endParaRPr lang="el-GR" sz="2000" dirty="0" smtClean="0"/>
          </a:p>
          <a:p>
            <a:pPr eaLnBrk="1" hangingPunct="1">
              <a:lnSpc>
                <a:spcPct val="80000"/>
              </a:lnSpc>
              <a:defRPr/>
            </a:pPr>
            <a:r>
              <a:rPr lang="el-GR" sz="2000" dirty="0" smtClean="0"/>
              <a:t>Χίος</a:t>
            </a:r>
            <a:r>
              <a:rPr lang="el-GR" sz="2000" dirty="0"/>
              <a:t>, Δεκέμβριος 2013</a:t>
            </a:r>
          </a:p>
          <a:p>
            <a:pPr eaLnBrk="1" hangingPunct="1">
              <a:lnSpc>
                <a:spcPct val="80000"/>
              </a:lnSpc>
              <a:defRPr/>
            </a:pPr>
            <a:endParaRPr lang="el-GR" sz="3200" dirty="0" smtClean="0"/>
          </a:p>
        </p:txBody>
      </p:sp>
      <p:pic>
        <p:nvPicPr>
          <p:cNvPr id="3075" name="Εικόνα 13" descr="Περιγραφή: aegeansign_min"/>
          <p:cNvPicPr>
            <a:picLocks noChangeAspect="1" noChangeArrowheads="1"/>
          </p:cNvPicPr>
          <p:nvPr/>
        </p:nvPicPr>
        <p:blipFill>
          <a:blip r:embed="rId3" cstate="print"/>
          <a:srcRect/>
          <a:stretch>
            <a:fillRect/>
          </a:stretch>
        </p:blipFill>
        <p:spPr bwMode="auto">
          <a:xfrm>
            <a:off x="3924300" y="501650"/>
            <a:ext cx="1152525" cy="1044575"/>
          </a:xfrm>
          <a:prstGeom prst="rect">
            <a:avLst/>
          </a:prstGeom>
          <a:noFill/>
          <a:ln w="9525">
            <a:noFill/>
            <a:miter lim="800000"/>
            <a:headEnd/>
            <a:tailEnd/>
          </a:ln>
        </p:spPr>
      </p:pic>
      <p:sp>
        <p:nvSpPr>
          <p:cNvPr id="3076" name="Τίτλος 1"/>
          <p:cNvSpPr>
            <a:spLocks noGrp="1"/>
          </p:cNvSpPr>
          <p:nvPr>
            <p:ph type="ctrTitle"/>
          </p:nvPr>
        </p:nvSpPr>
        <p:spPr>
          <a:xfrm>
            <a:off x="838200" y="1412875"/>
            <a:ext cx="7772400" cy="1443038"/>
          </a:xfrm>
        </p:spPr>
        <p:txBody>
          <a:bodyPr/>
          <a:lstStyle/>
          <a:p>
            <a:r>
              <a:rPr lang="el-GR" sz="2400" smtClean="0">
                <a:latin typeface="Palatino Linotype" pitchFamily="18" charset="0"/>
              </a:rPr>
              <a:t>ΠΑΝΕΠΙΣΤΗΜΙΟ ΑΙΓΑΙΟΥ</a:t>
            </a:r>
            <a:br>
              <a:rPr lang="el-GR" sz="2400" smtClean="0">
                <a:latin typeface="Palatino Linotype" pitchFamily="18" charset="0"/>
              </a:rPr>
            </a:br>
            <a:r>
              <a:rPr lang="el-GR" sz="2400" smtClean="0">
                <a:latin typeface="Palatino Linotype" pitchFamily="18" charset="0"/>
              </a:rPr>
              <a:t>ΣΧΟΛΗ ΕΠΙΣΤΗΜΩΝ ΤΗΣ ΔΙΟΙΚΗΣΗΣ</a:t>
            </a:r>
            <a:br>
              <a:rPr lang="el-GR" sz="2400" smtClean="0">
                <a:latin typeface="Palatino Linotype" pitchFamily="18" charset="0"/>
              </a:rPr>
            </a:br>
            <a:r>
              <a:rPr lang="el-GR" sz="2400" b="1" smtClean="0">
                <a:latin typeface="Palatino Linotype" pitchFamily="18" charset="0"/>
              </a:rPr>
              <a:t>ΤΜΗΜΑ ΔΙΟΙΚΗΣΗΣ ΕΠΙΧΕΙΡΗΣΕΩΝ</a:t>
            </a:r>
            <a:endParaRPr lang="el-GR" sz="2400" smtClean="0">
              <a:latin typeface="Palatino Linotype" pitchFamily="18" charset="0"/>
            </a:endParaRPr>
          </a:p>
        </p:txBody>
      </p:sp>
      <p:sp>
        <p:nvSpPr>
          <p:cNvPr id="3077" name="Υπότιτλος 2"/>
          <p:cNvSpPr txBox="1">
            <a:spLocks/>
          </p:cNvSpPr>
          <p:nvPr/>
        </p:nvSpPr>
        <p:spPr bwMode="auto">
          <a:xfrm>
            <a:off x="1524000" y="5300663"/>
            <a:ext cx="6400800" cy="1008062"/>
          </a:xfrm>
          <a:prstGeom prst="rect">
            <a:avLst/>
          </a:prstGeom>
          <a:noFill/>
          <a:ln w="9525">
            <a:noFill/>
            <a:miter lim="800000"/>
            <a:headEnd/>
            <a:tailEnd/>
          </a:ln>
        </p:spPr>
        <p:txBody>
          <a:bodyPr/>
          <a:lstStyle/>
          <a:p>
            <a:pPr algn="ctr">
              <a:spcBef>
                <a:spcPct val="20000"/>
              </a:spcBef>
              <a:buFont typeface="Arial" charset="0"/>
              <a:buNone/>
            </a:pPr>
            <a:endParaRPr lang="el-GR" sz="2400">
              <a:solidFill>
                <a:srgbClr val="898989"/>
              </a:solidFill>
            </a:endParaRPr>
          </a:p>
        </p:txBody>
      </p:sp>
    </p:spTree>
    <p:extLst>
      <p:ext uri="{BB962C8B-B14F-4D97-AF65-F5344CB8AC3E}">
        <p14:creationId xmlns:p14="http://schemas.microsoft.com/office/powerpoint/2010/main" val="720251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l-GR" smtClean="0"/>
              <a:t>Ο θεσμός της Πρακτικής Άσκησης</a:t>
            </a:r>
          </a:p>
        </p:txBody>
      </p:sp>
      <p:sp>
        <p:nvSpPr>
          <p:cNvPr id="4099" name="Rectangle 3"/>
          <p:cNvSpPr>
            <a:spLocks noGrp="1" noChangeArrowheads="1"/>
          </p:cNvSpPr>
          <p:nvPr>
            <p:ph type="body" idx="1"/>
          </p:nvPr>
        </p:nvSpPr>
        <p:spPr>
          <a:xfrm>
            <a:off x="755650" y="1700213"/>
            <a:ext cx="7696200" cy="4176712"/>
          </a:xfrm>
        </p:spPr>
        <p:txBody>
          <a:bodyPr/>
          <a:lstStyle/>
          <a:p>
            <a:pPr marL="0" indent="0" algn="just">
              <a:lnSpc>
                <a:spcPct val="150000"/>
              </a:lnSpc>
              <a:spcBef>
                <a:spcPct val="0"/>
              </a:spcBef>
              <a:buClr>
                <a:schemeClr val="tx2"/>
              </a:buClr>
            </a:pPr>
            <a:r>
              <a:rPr lang="el-GR" sz="2100" smtClean="0"/>
              <a:t> Η Πρακτική Άσκηση καθιερώθηκε σαν θεσμός από το 1986        (1 χρόνο μετά την ίδρυση του Τμήματος)</a:t>
            </a:r>
          </a:p>
          <a:p>
            <a:pPr marL="0" indent="0" algn="just">
              <a:lnSpc>
                <a:spcPct val="150000"/>
              </a:lnSpc>
              <a:spcBef>
                <a:spcPct val="0"/>
              </a:spcBef>
              <a:buClr>
                <a:schemeClr val="tx2"/>
              </a:buClr>
            </a:pPr>
            <a:r>
              <a:rPr lang="el-GR" sz="2100" smtClean="0"/>
              <a:t> Το Τμήμα Διοίκησης Επιχειρήσεων ήταν το πρώτο Τμήμα του Πανεπιστημίου Αιγαίου, που την εφάρμοσε</a:t>
            </a:r>
          </a:p>
          <a:p>
            <a:pPr marL="0" indent="0" algn="just">
              <a:lnSpc>
                <a:spcPct val="150000"/>
              </a:lnSpc>
              <a:spcBef>
                <a:spcPct val="0"/>
              </a:spcBef>
              <a:buClr>
                <a:schemeClr val="tx2"/>
              </a:buClr>
            </a:pPr>
            <a:r>
              <a:rPr lang="el-GR" sz="2100" smtClean="0"/>
              <a:t> Για το σύνολο των φοιτητών το Πρόγραμμα Πρακτικής Άσκησης (ΠΠΑ) είναι ετήσιο και επαναλαμβανόμενο και πραγματοποιείται κυρίως από τις αρχές Ιουλίου, έως τα μέσα Αυγούστου (01.07-15.08)</a:t>
            </a:r>
          </a:p>
          <a:p>
            <a:pPr marL="0" indent="0">
              <a:lnSpc>
                <a:spcPct val="150000"/>
              </a:lnSpc>
              <a:spcBef>
                <a:spcPct val="0"/>
              </a:spcBef>
              <a:buClr>
                <a:schemeClr val="tx1"/>
              </a:buClr>
              <a:buFont typeface="Wingdings" pitchFamily="2" charset="2"/>
              <a:buNone/>
            </a:pPr>
            <a:r>
              <a:rPr lang="el-GR" sz="2100" smtClean="0"/>
              <a:t> </a:t>
            </a:r>
          </a:p>
          <a:p>
            <a:pPr marL="0" indent="0">
              <a:lnSpc>
                <a:spcPct val="150000"/>
              </a:lnSpc>
              <a:spcBef>
                <a:spcPct val="0"/>
              </a:spcBef>
              <a:buClr>
                <a:schemeClr val="tx1"/>
              </a:buClr>
            </a:pPr>
            <a:endParaRPr lang="el-GR" sz="2100" smtClean="0"/>
          </a:p>
        </p:txBody>
      </p:sp>
      <p:sp>
        <p:nvSpPr>
          <p:cNvPr id="4100" name="Θέση υποσέλιδου 1"/>
          <p:cNvSpPr>
            <a:spLocks noGrp="1"/>
          </p:cNvSpPr>
          <p:nvPr>
            <p:ph type="ftr" sz="quarter" idx="11"/>
          </p:nvPr>
        </p:nvSpPr>
        <p:spPr>
          <a:xfrm>
            <a:off x="250825" y="6400800"/>
            <a:ext cx="2895600" cy="457200"/>
          </a:xfrm>
        </p:spPr>
        <p:txBody>
          <a:bodyPr/>
          <a:lstStyle/>
          <a:p>
            <a:pPr>
              <a:defRPr/>
            </a:pPr>
            <a:r>
              <a:rPr lang="el-GR" sz="1200" i="1" smtClean="0">
                <a:latin typeface="Palatino Linotype" pitchFamily="18" charset="0"/>
              </a:rPr>
              <a:t>Τμήμα Διοίκησης Επιχειρήσεων</a:t>
            </a:r>
          </a:p>
        </p:txBody>
      </p:sp>
      <p:sp>
        <p:nvSpPr>
          <p:cNvPr id="4101" name="Θέση αριθμού διαφάνειας 2"/>
          <p:cNvSpPr>
            <a:spLocks noGrp="1"/>
          </p:cNvSpPr>
          <p:nvPr>
            <p:ph type="sldNum" sz="quarter" idx="12"/>
          </p:nvPr>
        </p:nvSpPr>
        <p:spPr>
          <a:xfrm>
            <a:off x="7451725" y="6308725"/>
            <a:ext cx="1600200" cy="457200"/>
          </a:xfrm>
        </p:spPr>
        <p:txBody>
          <a:bodyPr/>
          <a:lstStyle/>
          <a:p>
            <a:pPr>
              <a:defRPr/>
            </a:pPr>
            <a:fld id="{0EEE908D-B781-4B65-B060-BB6F15BBD249}" type="slidenum">
              <a:rPr lang="el-GR" sz="1200" i="1" smtClean="0">
                <a:latin typeface="Palatino Linotype" pitchFamily="18" charset="0"/>
              </a:rPr>
              <a:pPr>
                <a:defRPr/>
              </a:pPr>
              <a:t>7</a:t>
            </a:fld>
            <a:endParaRPr lang="el-GR" sz="1200" i="1" smtClean="0">
              <a:latin typeface="Palatino Linotype" pitchFamily="18" charset="0"/>
            </a:endParaRPr>
          </a:p>
        </p:txBody>
      </p:sp>
    </p:spTree>
    <p:extLst>
      <p:ext uri="{BB962C8B-B14F-4D97-AF65-F5344CB8AC3E}">
        <p14:creationId xmlns:p14="http://schemas.microsoft.com/office/powerpoint/2010/main" val="2241591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l-GR" smtClean="0"/>
              <a:t>Ο θεσμός της Πρακτικής Άσκησης</a:t>
            </a:r>
          </a:p>
        </p:txBody>
      </p:sp>
      <p:sp>
        <p:nvSpPr>
          <p:cNvPr id="7171" name="Rectangle 3"/>
          <p:cNvSpPr>
            <a:spLocks noGrp="1" noChangeArrowheads="1"/>
          </p:cNvSpPr>
          <p:nvPr>
            <p:ph type="body" idx="1"/>
          </p:nvPr>
        </p:nvSpPr>
        <p:spPr>
          <a:xfrm>
            <a:off x="755650" y="1773238"/>
            <a:ext cx="7696200" cy="4176712"/>
          </a:xfrm>
        </p:spPr>
        <p:txBody>
          <a:bodyPr/>
          <a:lstStyle/>
          <a:p>
            <a:pPr algn="just">
              <a:buClr>
                <a:schemeClr val="tx2"/>
              </a:buClr>
              <a:defRPr/>
            </a:pPr>
            <a:r>
              <a:rPr lang="el-GR" sz="2100" dirty="0" smtClean="0"/>
              <a:t>Ειδικά για τους τελειόφοιτους φοιτητές η Πρακτική Άσκηση πραγματοποιείται καθ’ όλη τη διάρκεια του έτους σε τέσσερις κύκλους:</a:t>
            </a:r>
          </a:p>
          <a:p>
            <a:pPr algn="just">
              <a:buFont typeface="Wingdings" pitchFamily="2" charset="2"/>
              <a:buNone/>
              <a:defRPr/>
            </a:pPr>
            <a:r>
              <a:rPr lang="el-GR" sz="2100" dirty="0" smtClean="0"/>
              <a:t>	- 1</a:t>
            </a:r>
            <a:r>
              <a:rPr lang="el-GR" sz="2100" baseline="30000" dirty="0" smtClean="0"/>
              <a:t>ος</a:t>
            </a:r>
            <a:r>
              <a:rPr lang="el-GR" sz="2100" dirty="0" smtClean="0"/>
              <a:t> κύκλος: 01.01-31.03</a:t>
            </a:r>
          </a:p>
          <a:p>
            <a:pPr algn="just">
              <a:buFont typeface="Wingdings" pitchFamily="2" charset="2"/>
              <a:buNone/>
              <a:defRPr/>
            </a:pPr>
            <a:r>
              <a:rPr lang="el-GR" sz="2100" dirty="0" smtClean="0"/>
              <a:t>	- 2</a:t>
            </a:r>
            <a:r>
              <a:rPr lang="el-GR" sz="2100" baseline="30000" dirty="0" smtClean="0"/>
              <a:t>ος </a:t>
            </a:r>
            <a:r>
              <a:rPr lang="el-GR" sz="2100" dirty="0" smtClean="0"/>
              <a:t>κύκλος: 01.04-30.06</a:t>
            </a:r>
          </a:p>
          <a:p>
            <a:pPr algn="just">
              <a:buFont typeface="Wingdings" pitchFamily="2" charset="2"/>
              <a:buNone/>
              <a:defRPr/>
            </a:pPr>
            <a:r>
              <a:rPr lang="el-GR" sz="2100" dirty="0" smtClean="0"/>
              <a:t>	- 3</a:t>
            </a:r>
            <a:r>
              <a:rPr lang="el-GR" sz="2100" baseline="30000" dirty="0" smtClean="0"/>
              <a:t>ος</a:t>
            </a:r>
            <a:r>
              <a:rPr lang="el-GR" sz="2100" dirty="0" smtClean="0"/>
              <a:t> κύκλος: 01.07-30.09</a:t>
            </a:r>
          </a:p>
          <a:p>
            <a:pPr algn="just">
              <a:buFont typeface="Wingdings" pitchFamily="2" charset="2"/>
              <a:buNone/>
              <a:defRPr/>
            </a:pPr>
            <a:r>
              <a:rPr lang="el-GR" sz="2100" dirty="0" smtClean="0"/>
              <a:t>	- 4</a:t>
            </a:r>
            <a:r>
              <a:rPr lang="el-GR" sz="2100" baseline="30000" dirty="0" smtClean="0"/>
              <a:t>ος</a:t>
            </a:r>
            <a:r>
              <a:rPr lang="el-GR" sz="2100" dirty="0" smtClean="0"/>
              <a:t> κύκλος: 01.10-31.12</a:t>
            </a:r>
          </a:p>
          <a:p>
            <a:pPr algn="just">
              <a:buClr>
                <a:schemeClr val="tx2"/>
              </a:buClr>
              <a:defRPr/>
            </a:pPr>
            <a:r>
              <a:rPr lang="el-GR" sz="2100" dirty="0" smtClean="0"/>
              <a:t>Η μέση διάρκειά της είναι 1,5 μήνας</a:t>
            </a:r>
          </a:p>
          <a:p>
            <a:pPr algn="just">
              <a:buClr>
                <a:schemeClr val="tx2"/>
              </a:buClr>
              <a:defRPr/>
            </a:pPr>
            <a:r>
              <a:rPr lang="el-GR" sz="2100" dirty="0" smtClean="0"/>
              <a:t>Η αποζημίωση των ασκουμένων κυμαίνεται από € 300 έως € 400 μηνιαίως, ανάλογα με το ποσό της χρηματοδότησης κάθε φορά</a:t>
            </a:r>
          </a:p>
          <a:p>
            <a:pPr>
              <a:buClrTx/>
              <a:defRPr/>
            </a:pPr>
            <a:endParaRPr lang="el-GR" sz="2400" dirty="0" smtClean="0"/>
          </a:p>
          <a:p>
            <a:pPr>
              <a:defRPr/>
            </a:pPr>
            <a:endParaRPr lang="el-GR" sz="2400" dirty="0" smtClean="0"/>
          </a:p>
          <a:p>
            <a:pPr marL="0" indent="0">
              <a:lnSpc>
                <a:spcPct val="150000"/>
              </a:lnSpc>
              <a:spcBef>
                <a:spcPct val="0"/>
              </a:spcBef>
              <a:buClr>
                <a:schemeClr val="tx1"/>
              </a:buClr>
              <a:defRPr/>
            </a:pPr>
            <a:endParaRPr lang="el-GR" sz="2100" dirty="0" smtClean="0"/>
          </a:p>
        </p:txBody>
      </p:sp>
      <p:sp>
        <p:nvSpPr>
          <p:cNvPr id="5124" name="Θέση υποσέλιδου 1"/>
          <p:cNvSpPr>
            <a:spLocks noGrp="1"/>
          </p:cNvSpPr>
          <p:nvPr>
            <p:ph type="ftr" sz="quarter" idx="11"/>
          </p:nvPr>
        </p:nvSpPr>
        <p:spPr>
          <a:xfrm>
            <a:off x="250825" y="6400800"/>
            <a:ext cx="2895600" cy="457200"/>
          </a:xfrm>
        </p:spPr>
        <p:txBody>
          <a:bodyPr/>
          <a:lstStyle/>
          <a:p>
            <a:pPr>
              <a:defRPr/>
            </a:pPr>
            <a:r>
              <a:rPr lang="el-GR" sz="1200" i="1" smtClean="0">
                <a:latin typeface="Palatino Linotype" pitchFamily="18" charset="0"/>
              </a:rPr>
              <a:t>Τμήμα Διοίκησης Επιχειρήσεων</a:t>
            </a:r>
          </a:p>
        </p:txBody>
      </p:sp>
      <p:sp>
        <p:nvSpPr>
          <p:cNvPr id="5125" name="Θέση αριθμού διαφάνειας 2"/>
          <p:cNvSpPr>
            <a:spLocks noGrp="1"/>
          </p:cNvSpPr>
          <p:nvPr>
            <p:ph type="sldNum" sz="quarter" idx="12"/>
          </p:nvPr>
        </p:nvSpPr>
        <p:spPr>
          <a:xfrm>
            <a:off x="7451725" y="6308725"/>
            <a:ext cx="1600200" cy="457200"/>
          </a:xfrm>
        </p:spPr>
        <p:txBody>
          <a:bodyPr/>
          <a:lstStyle/>
          <a:p>
            <a:pPr>
              <a:defRPr/>
            </a:pPr>
            <a:fld id="{94566FBF-5F37-4BFB-8117-C8CE34B4C884}" type="slidenum">
              <a:rPr lang="el-GR" sz="1200" i="1" smtClean="0">
                <a:latin typeface="Palatino Linotype" pitchFamily="18" charset="0"/>
              </a:rPr>
              <a:pPr>
                <a:defRPr/>
              </a:pPr>
              <a:t>8</a:t>
            </a:fld>
            <a:endParaRPr lang="el-GR" sz="1200" i="1" smtClean="0">
              <a:latin typeface="Palatino Linotype" pitchFamily="18" charset="0"/>
            </a:endParaRPr>
          </a:p>
        </p:txBody>
      </p:sp>
    </p:spTree>
    <p:extLst>
      <p:ext uri="{BB962C8B-B14F-4D97-AF65-F5344CB8AC3E}">
        <p14:creationId xmlns:p14="http://schemas.microsoft.com/office/powerpoint/2010/main" val="3917847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lstStyle/>
          <a:p>
            <a:pPr algn="ctr"/>
            <a:r>
              <a:rPr lang="el-GR" dirty="0" smtClean="0"/>
              <a:t>Η Πρακτική Άσκηση στον Οδηγό Σπουδών</a:t>
            </a:r>
          </a:p>
        </p:txBody>
      </p:sp>
      <p:sp>
        <p:nvSpPr>
          <p:cNvPr id="14339" name="3 - Θέση υποσέλιδου"/>
          <p:cNvSpPr>
            <a:spLocks noGrp="1"/>
          </p:cNvSpPr>
          <p:nvPr>
            <p:ph type="ftr" sz="quarter" idx="11"/>
          </p:nvPr>
        </p:nvSpPr>
        <p:spPr/>
        <p:txBody>
          <a:bodyPr/>
          <a:lstStyle/>
          <a:p>
            <a:pPr>
              <a:defRPr/>
            </a:pPr>
            <a:r>
              <a:rPr lang="el-GR" smtClean="0"/>
              <a:t>Τμήμα Διοίκησης Επιχειρήσεων</a:t>
            </a:r>
          </a:p>
        </p:txBody>
      </p:sp>
      <p:sp>
        <p:nvSpPr>
          <p:cNvPr id="14340" name="4 - Θέση αριθμού διαφάνειας"/>
          <p:cNvSpPr>
            <a:spLocks noGrp="1"/>
          </p:cNvSpPr>
          <p:nvPr>
            <p:ph type="sldNum" sz="quarter" idx="12"/>
          </p:nvPr>
        </p:nvSpPr>
        <p:spPr/>
        <p:txBody>
          <a:bodyPr/>
          <a:lstStyle/>
          <a:p>
            <a:pPr>
              <a:defRPr/>
            </a:pPr>
            <a:fld id="{05C65C34-9752-4E0E-A484-342D8894E8D2}" type="slidenum">
              <a:rPr lang="el-GR" smtClean="0"/>
              <a:pPr>
                <a:defRPr/>
              </a:pPr>
              <a:t>9</a:t>
            </a:fld>
            <a:endParaRPr lang="el-GR" smtClean="0"/>
          </a:p>
        </p:txBody>
      </p:sp>
      <p:sp>
        <p:nvSpPr>
          <p:cNvPr id="14341" name="AutoShape 17"/>
          <p:cNvSpPr>
            <a:spLocks noChangeArrowheads="1"/>
          </p:cNvSpPr>
          <p:nvPr/>
        </p:nvSpPr>
        <p:spPr bwMode="auto">
          <a:xfrm>
            <a:off x="3563938" y="1773238"/>
            <a:ext cx="1800225" cy="2160587"/>
          </a:xfrm>
          <a:prstGeom prst="can">
            <a:avLst>
              <a:gd name="adj" fmla="val 30004"/>
            </a:avLst>
          </a:prstGeom>
          <a:noFill/>
          <a:ln w="34925">
            <a:solidFill>
              <a:srgbClr val="FF7C80"/>
            </a:solidFill>
            <a:round/>
            <a:headEnd/>
            <a:tailEnd/>
          </a:ln>
        </p:spPr>
        <p:txBody>
          <a:bodyPr wrap="none" anchor="ctr"/>
          <a:lstStyle/>
          <a:p>
            <a:pPr algn="ctr"/>
            <a:r>
              <a:rPr lang="el-GR" b="1" dirty="0">
                <a:solidFill>
                  <a:srgbClr val="FF7C80"/>
                </a:solidFill>
              </a:rPr>
              <a:t>ΠΡΑΚΤΙΚΗ </a:t>
            </a:r>
          </a:p>
          <a:p>
            <a:pPr algn="ctr"/>
            <a:r>
              <a:rPr lang="el-GR" b="1" dirty="0">
                <a:solidFill>
                  <a:srgbClr val="FF7C80"/>
                </a:solidFill>
              </a:rPr>
              <a:t>ΑΣΚΗΣΗ</a:t>
            </a:r>
          </a:p>
        </p:txBody>
      </p:sp>
      <p:sp>
        <p:nvSpPr>
          <p:cNvPr id="9" name="AutoShape 14"/>
          <p:cNvSpPr>
            <a:spLocks noChangeArrowheads="1"/>
          </p:cNvSpPr>
          <p:nvPr/>
        </p:nvSpPr>
        <p:spPr bwMode="auto">
          <a:xfrm>
            <a:off x="2700338" y="2349500"/>
            <a:ext cx="576262" cy="1079500"/>
          </a:xfrm>
          <a:prstGeom prst="curvedRightArrow">
            <a:avLst>
              <a:gd name="adj1" fmla="val 37466"/>
              <a:gd name="adj2" fmla="val 74931"/>
              <a:gd name="adj3" fmla="val 33333"/>
            </a:avLst>
          </a:prstGeom>
          <a:solidFill>
            <a:schemeClr val="tx2">
              <a:lumMod val="60000"/>
              <a:lumOff val="40000"/>
            </a:schemeClr>
          </a:solidFill>
          <a:ln w="9525">
            <a:solidFill>
              <a:srgbClr val="000000"/>
            </a:solidFill>
            <a:miter lim="800000"/>
            <a:headEnd/>
            <a:tailEnd/>
          </a:ln>
          <a:effectLst/>
        </p:spPr>
        <p:txBody>
          <a:bodyPr wrap="none" anchor="ctr"/>
          <a:lstStyle/>
          <a:p>
            <a:pPr fontAlgn="auto">
              <a:spcBef>
                <a:spcPts val="0"/>
              </a:spcBef>
              <a:spcAft>
                <a:spcPts val="0"/>
              </a:spcAft>
              <a:defRPr/>
            </a:pPr>
            <a:endParaRPr lang="el-GR" kern="0">
              <a:solidFill>
                <a:sysClr val="windowText" lastClr="000000"/>
              </a:solidFill>
              <a:cs typeface="+mn-cs"/>
            </a:endParaRPr>
          </a:p>
        </p:txBody>
      </p:sp>
      <p:sp>
        <p:nvSpPr>
          <p:cNvPr id="11" name="AutoShape 16"/>
          <p:cNvSpPr>
            <a:spLocks noChangeArrowheads="1"/>
          </p:cNvSpPr>
          <p:nvPr/>
        </p:nvSpPr>
        <p:spPr bwMode="auto">
          <a:xfrm>
            <a:off x="5580063" y="2420938"/>
            <a:ext cx="576262" cy="1079500"/>
          </a:xfrm>
          <a:prstGeom prst="curvedLeftArrow">
            <a:avLst>
              <a:gd name="adj1" fmla="val 37466"/>
              <a:gd name="adj2" fmla="val 74931"/>
              <a:gd name="adj3" fmla="val 33333"/>
            </a:avLst>
          </a:prstGeom>
          <a:solidFill>
            <a:schemeClr val="tx2">
              <a:lumMod val="60000"/>
              <a:lumOff val="40000"/>
            </a:schemeClr>
          </a:solidFill>
          <a:ln w="9525">
            <a:solidFill>
              <a:srgbClr val="000000"/>
            </a:solidFill>
            <a:miter lim="800000"/>
            <a:headEnd/>
            <a:tailEnd/>
          </a:ln>
          <a:effectLst/>
        </p:spPr>
        <p:txBody>
          <a:bodyPr wrap="none" anchor="ctr"/>
          <a:lstStyle/>
          <a:p>
            <a:pPr fontAlgn="auto">
              <a:spcBef>
                <a:spcPts val="0"/>
              </a:spcBef>
              <a:spcAft>
                <a:spcPts val="0"/>
              </a:spcAft>
              <a:defRPr/>
            </a:pPr>
            <a:endParaRPr lang="el-GR" kern="0">
              <a:solidFill>
                <a:sysClr val="windowText" lastClr="000000"/>
              </a:solidFill>
              <a:cs typeface="+mn-cs"/>
            </a:endParaRPr>
          </a:p>
        </p:txBody>
      </p:sp>
      <p:sp>
        <p:nvSpPr>
          <p:cNvPr id="14344" name="Text Box 10"/>
          <p:cNvSpPr txBox="1">
            <a:spLocks noChangeArrowheads="1"/>
          </p:cNvSpPr>
          <p:nvPr/>
        </p:nvSpPr>
        <p:spPr bwMode="auto">
          <a:xfrm>
            <a:off x="827088" y="3500438"/>
            <a:ext cx="2592387" cy="2225675"/>
          </a:xfrm>
          <a:prstGeom prst="rect">
            <a:avLst/>
          </a:prstGeom>
          <a:noFill/>
          <a:ln w="9525">
            <a:noFill/>
            <a:miter lim="800000"/>
            <a:headEnd/>
            <a:tailEnd/>
          </a:ln>
        </p:spPr>
        <p:txBody>
          <a:bodyPr>
            <a:spAutoFit/>
          </a:bodyPr>
          <a:lstStyle/>
          <a:p>
            <a:pPr algn="ctr">
              <a:spcBef>
                <a:spcPct val="50000"/>
              </a:spcBef>
            </a:pPr>
            <a:r>
              <a:rPr lang="el-GR" sz="2000" b="1"/>
              <a:t>Παράπλευρη δραστηριότητα</a:t>
            </a:r>
            <a:r>
              <a:rPr lang="el-GR" sz="2000"/>
              <a:t>, η οποία μπορεί να πραγματοποιηθεί παραπάνω από μία (1) φορά από τον φοιτητή</a:t>
            </a:r>
          </a:p>
        </p:txBody>
      </p:sp>
      <p:sp>
        <p:nvSpPr>
          <p:cNvPr id="14345" name="Text Box 11"/>
          <p:cNvSpPr txBox="1">
            <a:spLocks noChangeArrowheads="1"/>
          </p:cNvSpPr>
          <p:nvPr/>
        </p:nvSpPr>
        <p:spPr bwMode="auto">
          <a:xfrm>
            <a:off x="5508625" y="3500438"/>
            <a:ext cx="2916238" cy="2225675"/>
          </a:xfrm>
          <a:prstGeom prst="rect">
            <a:avLst/>
          </a:prstGeom>
          <a:noFill/>
          <a:ln w="9525">
            <a:noFill/>
            <a:miter lim="800000"/>
            <a:headEnd/>
            <a:tailEnd/>
          </a:ln>
        </p:spPr>
        <p:txBody>
          <a:bodyPr>
            <a:spAutoFit/>
          </a:bodyPr>
          <a:lstStyle/>
          <a:p>
            <a:pPr algn="ctr">
              <a:spcBef>
                <a:spcPct val="50000"/>
              </a:spcBef>
            </a:pPr>
            <a:r>
              <a:rPr lang="el-GR" sz="2000" b="1"/>
              <a:t>Μάθημα Ελεύθερης Επιλογής (ΕΕ)</a:t>
            </a:r>
            <a:r>
              <a:rPr lang="el-GR" sz="2000"/>
              <a:t> με τρεις (3) διδακτικές μονάδες, το οποίο έχει τη δυνατότητα μόνο μία (1) φορά να επιλέξει ο φοιτητής</a:t>
            </a:r>
          </a:p>
        </p:txBody>
      </p:sp>
    </p:spTree>
    <p:extLst>
      <p:ext uri="{BB962C8B-B14F-4D97-AF65-F5344CB8AC3E}">
        <p14:creationId xmlns:p14="http://schemas.microsoft.com/office/powerpoint/2010/main" val="361380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434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childTnLst>
                          </p:cTn>
                        </p:par>
                        <p:par>
                          <p:cTn id="12" fill="hold">
                            <p:stCondLst>
                              <p:cond delay="500"/>
                            </p:stCondLst>
                            <p:childTnLst>
                              <p:par>
                                <p:cTn id="13" presetID="18" presetClass="entr" presetSubtype="1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9" grpId="0" animBg="1"/>
      <p:bldP spid="11" grpId="0" animBg="1"/>
    </p:bldLst>
  </p:timing>
</p:sld>
</file>

<file path=ppt/theme/theme1.xml><?xml version="1.0" encoding="utf-8"?>
<a:theme xmlns:a="http://schemas.openxmlformats.org/drawingml/2006/main" name="Στούντιο">
  <a:themeElements>
    <a:clrScheme name="Προσαρμοσμένο 1">
      <a:dk1>
        <a:sysClr val="windowText" lastClr="000000"/>
      </a:dk1>
      <a:lt1>
        <a:sysClr val="window" lastClr="FFFFFF"/>
      </a:lt1>
      <a:dk2>
        <a:srgbClr val="646B86"/>
      </a:dk2>
      <a:lt2>
        <a:srgbClr val="C5D1D7"/>
      </a:lt2>
      <a:accent1>
        <a:srgbClr val="0070C0"/>
      </a:accent1>
      <a:accent2>
        <a:srgbClr val="003760"/>
      </a:accent2>
      <a:accent3>
        <a:srgbClr val="8CADAE"/>
      </a:accent3>
      <a:accent4>
        <a:srgbClr val="8C7B70"/>
      </a:accent4>
      <a:accent5>
        <a:srgbClr val="8FB08C"/>
      </a:accent5>
      <a:accent6>
        <a:srgbClr val="0070C0"/>
      </a:accent6>
      <a:hlink>
        <a:srgbClr val="00A3D6"/>
      </a:hlink>
      <a:folHlink>
        <a:srgbClr val="646B86"/>
      </a:folHlink>
    </a:clrScheme>
    <a:fontScheme name="Στούντιο">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1" i="0" u="none" strike="noStrike" cap="none" normalizeH="0" baseline="0" smtClean="0">
            <a:ln>
              <a:noFill/>
            </a:ln>
            <a:solidFill>
              <a:schemeClr val="tx1"/>
            </a:solidFill>
            <a:effectLst/>
            <a:latin typeface="Cambr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1" i="0" u="none" strike="noStrike" cap="none" normalizeH="0" baseline="0" smtClean="0">
            <a:ln>
              <a:noFill/>
            </a:ln>
            <a:solidFill>
              <a:schemeClr val="tx1"/>
            </a:solidFill>
            <a:effectLst/>
            <a:latin typeface="Cambria" pitchFamily="18" charset="0"/>
          </a:defRPr>
        </a:defPPr>
      </a:lstStyle>
    </a:lnDef>
  </a:objectDefaults>
  <a:extraClrSchemeLst>
    <a:extraClrScheme>
      <a:clrScheme name="Στούντιο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Στούντιο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Στούντιο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Στούντιο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Στούντιο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Στούντιο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Στούντιο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Στούντιο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Στούντιο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Στούντιο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Studio</Template>
  <TotalTime>3706</TotalTime>
  <Words>3050</Words>
  <Application>Microsoft Office PowerPoint</Application>
  <PresentationFormat>On-screen Show (4:3)</PresentationFormat>
  <Paragraphs>743</Paragraphs>
  <Slides>45</Slides>
  <Notes>15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Στούντιο</vt:lpstr>
      <vt:lpstr>ΠΑΝΕΠΙΣΤΗΜΙΟ ΑΙΓΑΙΟΥ ΣΧΟΛΗ ΕΠΙΣΤΗΜΩΝ ΤΗΣ ΔΙΟΙΚΗΣΗΣ ΤΜΗΜΑ ΔΙΟΙΚΗΣΗΣ ΕΠΙΧΕΙΡΗΣΕΩΝ</vt:lpstr>
      <vt:lpstr>Πανεπιστήμιο Αιγαίου Δομή Απασχόλησης &amp; Σταδιοδρομίας (Δ.Α.ΣΤΑ.)</vt:lpstr>
      <vt:lpstr>Δομή Απασχόλησης &amp; Σταδιοδρομίας και Υποκείμενες Δομές (ΓΔ, ΠΑ, ΜΚΕ)</vt:lpstr>
      <vt:lpstr>ΠΑΝΕΠΙΣΤΗΜΙΟ ΑΙΓΑΙΟΥ ΣΧΟΛΗ ΕΠΙΣΤΗΜΩΝ ΤΗΣ ΔΙΟΙΚΗΣΗΣ ΤΜΗΜΑ ΔΙΟΙΚΗΣΗΣ ΕΠΙΧΕΙΡΗΣΕΩΝ</vt:lpstr>
      <vt:lpstr>Γραφείο Διασύνδεσης</vt:lpstr>
      <vt:lpstr>ΠΑΝΕΠΙΣΤΗΜΙΟ ΑΙΓΑΙΟΥ ΣΧΟΛΗ ΕΠΙΣΤΗΜΩΝ ΤΗΣ ΔΙΟΙΚΗΣΗΣ ΤΜΗΜΑ ΔΙΟΙΚΗΣΗΣ ΕΠΙΧΕΙΡΗΣΕΩΝ</vt:lpstr>
      <vt:lpstr>Ο θεσμός της Πρακτικής Άσκησης</vt:lpstr>
      <vt:lpstr>Ο θεσμός της Πρακτικής Άσκησης</vt:lpstr>
      <vt:lpstr>Η Πρακτική Άσκηση στον Οδηγό Σπουδών</vt:lpstr>
      <vt:lpstr>Στάδια υλοποίησης της Πρακτικής Άσκησης </vt:lpstr>
      <vt:lpstr>Χρηματοδότηση Πρακτικής Άσκησης</vt:lpstr>
      <vt:lpstr>Η εξέλιξη της Πρακτικής Άσκησης</vt:lpstr>
      <vt:lpstr>Αριθμός ασκουμένων 1986 - 2013</vt:lpstr>
      <vt:lpstr>Αριθμός ασκουμένων 1986 - 2013</vt:lpstr>
      <vt:lpstr>Αριθμός ασκουμένων 1986 – 1995  (Χρηματοδότηση από επιχειρήσεις)</vt:lpstr>
      <vt:lpstr>Αριθμός ασκουμένων 1996 – 2008 (Χρηματοδότηση από το ΕΠΕΑΚ Ι &amp; ΕΠΕΑΕΚ ΙΙ)</vt:lpstr>
      <vt:lpstr>Αριθμός ασκουμένων 2009 – σήμερα (Χρηματοδότηση από το «ΕΣΠΑ 2007-2013)</vt:lpstr>
      <vt:lpstr>Αποζημιώσεις ασκουμένων 2005-2013</vt:lpstr>
      <vt:lpstr>Αποζημιώσεις ασκουμένων 2005-2013</vt:lpstr>
      <vt:lpstr>Αποζημιώσεις ασκουμένων 2005-2013 (σε ποσοστά %)</vt:lpstr>
      <vt:lpstr>Αποζημιώσεις ασκουμένων 2005-2013 (σε ποσοστά %)</vt:lpstr>
      <vt:lpstr>Ολοκληρωμένο Πληροφοριακό Σύστημα (ΟΠΣ) Πρακτικής Άσκησης Πανεπιστημίου Αιγαίου</vt:lpstr>
      <vt:lpstr>PowerPoint Presentation</vt:lpstr>
      <vt:lpstr>Σύστημα «ΑΤΛΑΣ»</vt:lpstr>
      <vt:lpstr>PowerPoint Presentation</vt:lpstr>
      <vt:lpstr>Οι στόχοι της Πρακτικής Άσκησης</vt:lpstr>
      <vt:lpstr>Οφέλη από την πραγματοποίηση της Πρακτικής Άσκησης</vt:lpstr>
      <vt:lpstr>ΠΑΝΕΠΙΣΤΗΜΙΟ ΑΙΓΑΙΟΥ ΣΧΟΛΗ ΕΠΙΣΤΗΜΩΝ ΤΗΣ ΔΙΟΙΚΗΣΗΣ ΤΜΗΜΑ ΔΙΟΙΚΗΣΗΣ ΕΠΙΧΕΙΡΗΣΕΩΝ</vt:lpstr>
      <vt:lpstr>Διαλέξεις</vt:lpstr>
      <vt:lpstr>Διαλέξεις </vt:lpstr>
      <vt:lpstr>Διαλέξεις</vt:lpstr>
      <vt:lpstr>Εκπαιδευτικές επισκέψεις ΜΒΑ</vt:lpstr>
      <vt:lpstr>ΠΑΝΕΠΙΣΤΗΜΙΟ ΑΙΓΑΙΟΥ ΣΧΟΛΗ ΕΠΙΣΤΗΜΩΝ ΤΗΣ ΔΙΟΙΚΗΣΗΣ ΤΜΗΜΑ ΔΙΟΙΚΗΣΗΣ ΕΠΙΧΕΙΡΗΣΕΩΝ</vt:lpstr>
      <vt:lpstr>Μονάδα Καινοτομίας &amp; Επιχειρηματικότητας (ΜΚΕ)</vt:lpstr>
      <vt:lpstr>Δράσεις ΜΚΕ</vt:lpstr>
      <vt:lpstr>1. Μάθημα «ΕΠΙΧΕΙΡΗΜΑΤΙΚΟΤΗΤΑ»</vt:lpstr>
      <vt:lpstr>2. Μελέτες Περίπτωσης</vt:lpstr>
      <vt:lpstr>3. Επιχειρηματικό Σχέδιο</vt:lpstr>
      <vt:lpstr>4. Επιχειρηματικό Παίγνιο</vt:lpstr>
      <vt:lpstr>5. Βραβεία Επιχειρηματικότητας</vt:lpstr>
      <vt:lpstr>6. Θερινό Σχολείο Νεανικής Επιχειρηματικότητας</vt:lpstr>
      <vt:lpstr>Πρόγραμμα Θερινού Σχολείου</vt:lpstr>
      <vt:lpstr>Επιχειρηματικές ιδέες του 1ου Θ.Σ </vt:lpstr>
      <vt:lpstr>Επιχειρηματικές ιδέες του 2ου Θ.Σ </vt:lpstr>
      <vt:lpstr>Αποτελέσματα Θερινού Σχολείου</vt:lpstr>
    </vt:vector>
  </TitlesOfParts>
  <Company>University of Aegean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ΑΝΑΛΥΣΗ ΔΕΔΟΜΕΝΩΝ</dc:title>
  <dc:creator>e.gaki</dc:creator>
  <cp:lastModifiedBy> </cp:lastModifiedBy>
  <cp:revision>324</cp:revision>
  <cp:lastPrinted>2013-12-07T01:50:47Z</cp:lastPrinted>
  <dcterms:created xsi:type="dcterms:W3CDTF">2009-09-29T10:20:01Z</dcterms:created>
  <dcterms:modified xsi:type="dcterms:W3CDTF">2013-12-10T12:53:31Z</dcterms:modified>
</cp:coreProperties>
</file>