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80" r:id="rId4"/>
    <p:sldId id="279" r:id="rId5"/>
    <p:sldId id="277" r:id="rId6"/>
    <p:sldId id="281" r:id="rId7"/>
    <p:sldId id="284" r:id="rId8"/>
    <p:sldId id="283" r:id="rId9"/>
    <p:sldId id="269" r:id="rId10"/>
    <p:sldId id="270" r:id="rId11"/>
    <p:sldId id="271" r:id="rId12"/>
    <p:sldId id="285" r:id="rId13"/>
    <p:sldId id="286" r:id="rId14"/>
    <p:sldId id="287" r:id="rId15"/>
    <p:sldId id="273" r:id="rId16"/>
    <p:sldId id="275" r:id="rId17"/>
  </p:sldIdLst>
  <p:sldSz cx="9144000" cy="6858000" type="screen4x3"/>
  <p:notesSz cx="6781800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00"/>
    <a:srgbClr val="FF0000"/>
    <a:srgbClr val="808000"/>
    <a:srgbClr val="CCCCFF"/>
    <a:srgbClr val="CC99FF"/>
    <a:srgbClr val="99FF33"/>
    <a:srgbClr val="00FFFF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4660"/>
  </p:normalViewPr>
  <p:slideViewPr>
    <p:cSldViewPr>
      <p:cViewPr>
        <p:scale>
          <a:sx n="69" d="100"/>
          <a:sy n="69" d="100"/>
        </p:scale>
        <p:origin x="-135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lypso\Qmlab\QM%20Lab%20Theodosia\&#928;&#961;&#945;&#954;&#964;&#953;&#954;&#942;%20&#902;&#963;&#954;&#951;&#963;&#951;\&#913;&#915;&#915;&#917;&#923;&#919;&#931;\WORDAKIA\DRASH%204\AGGELIS\&#913;&#926;&#921;&#927;&#923;&#927;&#915;&#919;&#931;&#919;%20&#932;&#916;&#917;\&#931;&#917;&#924;&#921;&#925;&#913;&#929;&#921;&#913;%20B%20KYKLOY%20&#915;&#917;&#925;&#921;&#922;&#917;&#931;%20&#928;&#923;&#919;&#929;&#927;&#934;&#927;&#929;&#921;&#917;&#931;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lypso\Qmlab\QM%20Lab%20Theodosia\&#928;&#961;&#945;&#954;&#964;&#953;&#954;&#942;%20&#902;&#963;&#954;&#951;&#963;&#951;\&#913;&#915;&#915;&#917;&#923;&#919;&#931;\WORDAKIA\DRASH%204\AGGELIS\&#913;&#926;&#921;&#927;&#923;&#927;&#915;&#919;&#931;&#919;%20&#932;&#916;&#917;\&#931;&#917;&#924;&#921;&#925;&#913;&#929;&#921;&#913;%20&#915;&#917;&#925;&#921;&#922;&#917;&#931;%20&#928;&#923;&#919;&#929;&#927;&#934;&#927;&#929;&#921;&#917;&#931;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ΣΥΝΟΛΟ ΣΥΜΜΕΤΕΧΟΝΤΩΝ ΑΝΑ ΝΗΣΙ </a:t>
            </a:r>
            <a:r>
              <a:rPr lang="el-GR" sz="1800" b="1" i="0" u="none" strike="noStrike" baseline="0"/>
              <a:t>Α΄&amp; Β΄ΚΥΚΛΟΥ ΕΠ</a:t>
            </a:r>
          </a:p>
          <a:p>
            <a:pPr>
              <a:defRPr/>
            </a:pPr>
            <a:endParaRPr lang="el-GR"/>
          </a:p>
        </c:rich>
      </c:tx>
      <c:layout>
        <c:manualLayout>
          <c:xMode val="edge"/>
          <c:yMode val="edge"/>
          <c:x val="0.12411641762026442"/>
          <c:y val="3.2511007548868869E-2"/>
        </c:manualLayout>
      </c:layout>
    </c:title>
    <c:plotArea>
      <c:layout/>
      <c:lineChart>
        <c:grouping val="stacked"/>
        <c:ser>
          <c:idx val="0"/>
          <c:order val="0"/>
          <c:tx>
            <c:strRef>
              <c:f>'ΣΥΓΚΕΝΤΡΩΤΙΚΟ ΑΝΑ ΣΕΜΙΝΑΡΙΟ'!$G$25</c:f>
              <c:strCache>
                <c:ptCount val="1"/>
                <c:pt idx="0">
                  <c:v>ΣΥΝΟΛΟ ΣΥΜΜΕΤΕΧΟΝΤΩΝ ΑΝΑ ΝΗΣΙ</c:v>
                </c:pt>
              </c:strCache>
            </c:strRef>
          </c:tx>
          <c:dLbls>
            <c:showVal val="1"/>
          </c:dLbls>
          <c:cat>
            <c:strRef>
              <c:f>'ΣΥΓΚΕΝΤΡΩΤΙΚΟ ΑΝΑ ΣΕΜΙΝΑΡΙΟ'!$E$26:$E$31</c:f>
              <c:strCache>
                <c:ptCount val="6"/>
                <c:pt idx="0">
                  <c:v>ΜΥΤΙΛΗΝΗ</c:v>
                </c:pt>
                <c:pt idx="1">
                  <c:v>ΧΙΟΣ</c:v>
                </c:pt>
                <c:pt idx="2">
                  <c:v>ΡΟΔΟΣ</c:v>
                </c:pt>
                <c:pt idx="3">
                  <c:v>ΣΑΜΟΣ</c:v>
                </c:pt>
                <c:pt idx="4">
                  <c:v>ΣΥΡΟΣ</c:v>
                </c:pt>
                <c:pt idx="5">
                  <c:v>ΛΗΜΝΟΣ</c:v>
                </c:pt>
              </c:strCache>
            </c:strRef>
          </c:cat>
          <c:val>
            <c:numRef>
              <c:f>'ΣΥΓΚΕΝΤΡΩΤΙΚΟ ΑΝΑ ΣΕΜΙΝΑΡΙΟ'!$G$26:$G$31</c:f>
              <c:numCache>
                <c:formatCode>General</c:formatCode>
                <c:ptCount val="6"/>
                <c:pt idx="0">
                  <c:v>313</c:v>
                </c:pt>
                <c:pt idx="1">
                  <c:v>788</c:v>
                </c:pt>
                <c:pt idx="2">
                  <c:v>355</c:v>
                </c:pt>
                <c:pt idx="3">
                  <c:v>324</c:v>
                </c:pt>
                <c:pt idx="4">
                  <c:v>169</c:v>
                </c:pt>
                <c:pt idx="5">
                  <c:v>314</c:v>
                </c:pt>
              </c:numCache>
            </c:numRef>
          </c:val>
        </c:ser>
        <c:marker val="1"/>
        <c:axId val="40448768"/>
        <c:axId val="40450304"/>
      </c:lineChart>
      <c:catAx>
        <c:axId val="40448768"/>
        <c:scaling>
          <c:orientation val="minMax"/>
        </c:scaling>
        <c:axPos val="b"/>
        <c:tickLblPos val="nextTo"/>
        <c:crossAx val="40450304"/>
        <c:crosses val="autoZero"/>
        <c:auto val="1"/>
        <c:lblAlgn val="ctr"/>
        <c:lblOffset val="100"/>
      </c:catAx>
      <c:valAx>
        <c:axId val="40450304"/>
        <c:scaling>
          <c:orientation val="minMax"/>
        </c:scaling>
        <c:axPos val="l"/>
        <c:majorGridlines/>
        <c:numFmt formatCode="General" sourceLinked="1"/>
        <c:tickLblPos val="nextTo"/>
        <c:crossAx val="40448768"/>
        <c:crosses val="autoZero"/>
        <c:crossBetween val="between"/>
      </c:valAx>
    </c:plotArea>
    <c:plotVisOnly val="1"/>
  </c:chart>
  <c:spPr>
    <a:gradFill>
      <a:gsLst>
        <a:gs pos="0">
          <a:srgbClr val="CCCCFF"/>
        </a:gs>
        <a:gs pos="17999">
          <a:srgbClr val="99CCFF"/>
        </a:gs>
        <a:gs pos="36000">
          <a:srgbClr val="9966FF"/>
        </a:gs>
        <a:gs pos="61000">
          <a:srgbClr val="CC99FF"/>
        </a:gs>
        <a:gs pos="82001">
          <a:srgbClr val="99CCFF"/>
        </a:gs>
        <a:gs pos="100000">
          <a:srgbClr val="CCCCFF"/>
        </a:gs>
      </a:gsLst>
      <a:lin ang="5400000" scaled="0"/>
    </a:gra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6"/>
  <c:chart>
    <c:title>
      <c:tx>
        <c:rich>
          <a:bodyPr/>
          <a:lstStyle/>
          <a:p>
            <a:pPr>
              <a:defRPr/>
            </a:pPr>
            <a:r>
              <a:rPr lang="el-GR" b="1"/>
              <a:t>ΑΡΙΘΜΟΣ ΣΥΜΜΕΤΕΧΟΝΤΩΝ ΣΤΟΥΣ ΔΥΟ ΚΥΚΛΟΥΣ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'ΣΥΓΚΕΝΤΡΩΤΙΚΟ ΑΝΑ ΣΕΜΙΝΑΡΙΟ'!$M$25</c:f>
              <c:strCache>
                <c:ptCount val="1"/>
                <c:pt idx="0">
                  <c:v>ΑΡΙΘΜΟΣ ΣΥΜΜΕΤΕΧΟΝΤΩΝ ΣΤΟΥΣ ΔΥΟ ΚΥΚΛΟΥΣ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explosion val="25"/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  <c:showCatName val="1"/>
            <c:showPercent val="1"/>
            <c:showLeaderLines val="1"/>
          </c:dLbls>
          <c:cat>
            <c:strRef>
              <c:f>'ΣΥΓΚΕΝΤΡΩΤΙΚΟ ΑΝΑ ΣΕΜΙΝΑΡΙΟ'!$L$26:$L$27</c:f>
              <c:strCache>
                <c:ptCount val="2"/>
                <c:pt idx="0">
                  <c:v>A' ΚΥΚΛΟΣ</c:v>
                </c:pt>
                <c:pt idx="1">
                  <c:v>Β' ΚΥΚΛΟΣ</c:v>
                </c:pt>
              </c:strCache>
            </c:strRef>
          </c:cat>
          <c:val>
            <c:numRef>
              <c:f>'ΣΥΓΚΕΝΤΡΩΤΙΚΟ ΑΝΑ ΣΕΜΙΝΑΡΙΟ'!$M$26:$M$27</c:f>
              <c:numCache>
                <c:formatCode>General</c:formatCode>
                <c:ptCount val="2"/>
                <c:pt idx="0">
                  <c:v>429</c:v>
                </c:pt>
                <c:pt idx="1">
                  <c:v>1834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84D743E-86BD-4360-93DC-E93DA6ACEB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60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CA797C7-4059-4646-ACEE-2904F6515E4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6387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D569AB28-AB01-416E-A137-ED0911380D22}" type="slidenum">
              <a:rPr lang="el-GR" smtClean="0">
                <a:cs typeface="Arial" charset="0"/>
              </a:rPr>
              <a:pPr defTabSz="912813"/>
              <a:t>1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3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5D2F1335-1F09-422F-9846-749E4D75E899}" type="slidenum">
              <a:rPr lang="el-GR" smtClean="0">
                <a:cs typeface="Arial" charset="0"/>
              </a:rPr>
              <a:pPr defTabSz="914400"/>
              <a:t>9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1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DD64C1F3-7ED7-4A15-BE06-36248C25A187}" type="slidenum">
              <a:rPr lang="el-GR" smtClean="0">
                <a:cs typeface="Arial" charset="0"/>
              </a:rPr>
              <a:pPr defTabSz="914400"/>
              <a:t>10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69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8D3EA9D5-6313-47EF-81AE-4F8747A0379E}" type="slidenum">
              <a:rPr lang="el-GR" smtClean="0">
                <a:cs typeface="Arial" charset="0"/>
              </a:rPr>
              <a:pPr defTabSz="914400"/>
              <a:t>11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  <a:cs typeface="+mn-cs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latin typeface="Arial" charset="0"/>
              <a:cs typeface="+mn-cs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3600" i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19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A5FD0-63A2-4632-A032-766D86F30D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DB1B0-764E-4DE6-83D5-8A862ADCBA2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27800" y="333375"/>
            <a:ext cx="1924050" cy="575945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55650" y="333375"/>
            <a:ext cx="5619750" cy="575945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EA153-9D37-4DD6-B59E-3A4A0D3E77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B7599-5016-4F8D-B53C-90462C5083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9C04-7795-470A-89EB-29D6BCEC9F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55650" y="1916113"/>
            <a:ext cx="37719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79950" y="1916113"/>
            <a:ext cx="37719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8062E-2C38-43C6-A32C-B41526B807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1A5D8-DB96-404D-B0E4-E5BC61EEEF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130E3-8B14-4EB3-8653-125C793D445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80755-47C0-4944-B1A0-1E26741108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FEC5-B788-44D6-AD92-ABAA106E56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61D0F-9CBB-4265-9D7E-FE2B971B1D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33375"/>
            <a:ext cx="7696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916113"/>
            <a:ext cx="76962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l-GR"/>
              <a:t>Τμήμα Διοίκησης Επιχειρήσεων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EE1785B-2836-4F74-8D0C-65E04591B8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5544" name="AutoShape 8"/>
          <p:cNvSpPr>
            <a:spLocks noChangeArrowheads="1"/>
          </p:cNvSpPr>
          <p:nvPr userDrawn="1"/>
        </p:nvSpPr>
        <p:spPr bwMode="auto">
          <a:xfrm>
            <a:off x="179388" y="188913"/>
            <a:ext cx="8823325" cy="6096000"/>
          </a:xfrm>
          <a:prstGeom prst="roundRect">
            <a:avLst>
              <a:gd name="adj" fmla="val 11046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  <a:cs typeface="+mn-cs"/>
            </a:endParaRPr>
          </a:p>
        </p:txBody>
      </p:sp>
      <p:sp>
        <p:nvSpPr>
          <p:cNvPr id="65545" name="Line 9"/>
          <p:cNvSpPr>
            <a:spLocks noChangeShapeType="1"/>
          </p:cNvSpPr>
          <p:nvPr userDrawn="1"/>
        </p:nvSpPr>
        <p:spPr bwMode="auto">
          <a:xfrm>
            <a:off x="755650" y="1341438"/>
            <a:ext cx="7696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 b="1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1" r:id="rId3"/>
    <p:sldLayoutId id="2147483710" r:id="rId4"/>
    <p:sldLayoutId id="2147483709" r:id="rId5"/>
    <p:sldLayoutId id="2147483708" r:id="rId6"/>
    <p:sldLayoutId id="2147483707" r:id="rId7"/>
    <p:sldLayoutId id="2147483706" r:id="rId8"/>
    <p:sldLayoutId id="2147483705" r:id="rId9"/>
    <p:sldLayoutId id="2147483704" r:id="rId10"/>
    <p:sldLayoutId id="214748370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500438"/>
            <a:ext cx="5410200" cy="2049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«Προγράμματα Δια Βίου Εκπαίδευσης»</a:t>
            </a:r>
          </a:p>
          <a:p>
            <a:pPr eaLnBrk="1" hangingPunct="1">
              <a:lnSpc>
                <a:spcPct val="80000"/>
              </a:lnSpc>
              <a:defRPr/>
            </a:pPr>
            <a:endParaRPr lang="el-GR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l-GR" sz="1600" dirty="0" smtClean="0"/>
              <a:t>Χίος</a:t>
            </a:r>
            <a:r>
              <a:rPr lang="el-GR" sz="1600" dirty="0"/>
              <a:t>, Δεκέμβριος 2013</a:t>
            </a:r>
          </a:p>
          <a:p>
            <a:pPr eaLnBrk="1" hangingPunct="1">
              <a:lnSpc>
                <a:spcPct val="80000"/>
              </a:lnSpc>
              <a:defRPr/>
            </a:pPr>
            <a:endParaRPr lang="el-GR" sz="3200" dirty="0" smtClean="0"/>
          </a:p>
        </p:txBody>
      </p:sp>
      <p:pic>
        <p:nvPicPr>
          <p:cNvPr id="15362" name="Εικόνα 13" descr="Περιγραφή: aegeansign_m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501650"/>
            <a:ext cx="11525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Τίτλος 1"/>
          <p:cNvSpPr>
            <a:spLocks noGrp="1"/>
          </p:cNvSpPr>
          <p:nvPr>
            <p:ph type="ctrTitle"/>
          </p:nvPr>
        </p:nvSpPr>
        <p:spPr>
          <a:xfrm>
            <a:off x="838200" y="1412875"/>
            <a:ext cx="7772400" cy="1443038"/>
          </a:xfrm>
        </p:spPr>
        <p:txBody>
          <a:bodyPr/>
          <a:lstStyle/>
          <a:p>
            <a:r>
              <a:rPr lang="el-GR" sz="2400" smtClean="0">
                <a:latin typeface="Palatino Linotype" pitchFamily="18" charset="0"/>
              </a:rPr>
              <a:t>ΠΑΝΕΠΙΣΤΗΜΙΟ ΑΙΓΑΙΟΥ</a:t>
            </a:r>
            <a:br>
              <a:rPr lang="el-GR" sz="2400" smtClean="0">
                <a:latin typeface="Palatino Linotype" pitchFamily="18" charset="0"/>
              </a:rPr>
            </a:br>
            <a:r>
              <a:rPr lang="el-GR" sz="2400" smtClean="0">
                <a:latin typeface="Palatino Linotype" pitchFamily="18" charset="0"/>
              </a:rPr>
              <a:t>ΣΧΟΛΗ ΕΠΙΣΤΗΜΩΝ ΤΗΣ ΔΙΟΙΚΗΣΗΣ</a:t>
            </a:r>
            <a:br>
              <a:rPr lang="el-GR" sz="2400" smtClean="0">
                <a:latin typeface="Palatino Linotype" pitchFamily="18" charset="0"/>
              </a:rPr>
            </a:br>
            <a:r>
              <a:rPr lang="el-GR" sz="2400" b="1" smtClean="0">
                <a:latin typeface="Palatino Linotype" pitchFamily="18" charset="0"/>
              </a:rPr>
              <a:t>ΤΜΗΜΑ ΔΙΟΙΚΗΣΗΣ ΕΠΙΧΕΙΡΗΣΕΩΝ</a:t>
            </a:r>
            <a:endParaRPr lang="el-GR" sz="2400" smtClean="0">
              <a:latin typeface="Palatino Linotype" pitchFamily="18" charset="0"/>
            </a:endParaRPr>
          </a:p>
        </p:txBody>
      </p:sp>
      <p:sp>
        <p:nvSpPr>
          <p:cNvPr id="15364" name="Υπότιτλος 2"/>
          <p:cNvSpPr txBox="1">
            <a:spLocks/>
          </p:cNvSpPr>
          <p:nvPr/>
        </p:nvSpPr>
        <p:spPr bwMode="auto">
          <a:xfrm>
            <a:off x="1524000" y="5300663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l-GR" sz="24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Ενδεικτική θεματολογία</a:t>
            </a:r>
          </a:p>
        </p:txBody>
      </p:sp>
      <p:graphicFrame>
        <p:nvGraphicFramePr>
          <p:cNvPr id="6" name="4 - Θέση περιεχομένου"/>
          <p:cNvGraphicFramePr>
            <a:graphicFrameLocks/>
          </p:cNvGraphicFramePr>
          <p:nvPr/>
        </p:nvGraphicFramePr>
        <p:xfrm>
          <a:off x="539750" y="1412875"/>
          <a:ext cx="8064500" cy="4549775"/>
        </p:xfrm>
        <a:graphic>
          <a:graphicData uri="http://schemas.openxmlformats.org/drawingml/2006/table">
            <a:tbl>
              <a:tblPr/>
              <a:tblGrid>
                <a:gridCol w="556230"/>
                <a:gridCol w="2252081"/>
                <a:gridCol w="1146420"/>
                <a:gridCol w="1370055"/>
                <a:gridCol w="1370055"/>
                <a:gridCol w="1370055"/>
              </a:tblGrid>
              <a:tr h="608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α/α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Τίτλος ΕΠ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Ημερ. Υλοποίησης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Συνολικός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Αριθμός συμμετεχόντων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Μέσος όρος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συμμετεχόντων ανά σεμινάριο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Νησιά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43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l-GR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«Η ανταγωνιστικότητα και η ανάπτυξη της μικρής επιχείρησης στην Ελληνική νησιωτική περιφέρεια, σε περίοδο κρίσης»</a:t>
                      </a:r>
                      <a:endParaRPr lang="el-GR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Απρίλιος Μάιος 2013</a:t>
                      </a:r>
                      <a:endParaRPr lang="el-GR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143</a:t>
                      </a:r>
                      <a:endParaRPr lang="el-GR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l-G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latin typeface="Calibri"/>
                          <a:ea typeface="Calibri"/>
                          <a:cs typeface="Times New Roman"/>
                        </a:rPr>
                        <a:t>Λήμνος, Λέσβος, Ρόδος, Σάμος, Σύρος, Χίος</a:t>
                      </a:r>
                    </a:p>
                  </a:txBody>
                  <a:tcPr marL="42047" marR="4204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29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«Η επιχειρηματικότητα στις νησιωτικές κοινότητες: Κρίσιμες Λογιστικές και Χρηματοοικονομικές Αποφάσεις για τις </a:t>
                      </a:r>
                      <a:r>
                        <a:rPr lang="el-GR" sz="11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Μικρο</a:t>
                      </a: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-Μεσαίες Επιχειρήσεις του Αιγαίου»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Απρίλιος Μάιος 2013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230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981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«Επιχειρηματικότητα στο Διαδίκτυο: Προώθηση των τοπικών προϊόντων σε νέες αγορές»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Μάιος Ιούνιος Ιούλιος 2013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202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«Εταιρική επικοινωνία και οπτικοακουστικές παραγωγές»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Μάιος Ιούνιος Ιούλιος 2013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26662" name="Θέση υποσέλιδου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666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3078F4-CE8F-44A1-99A3-998856187A7D}" type="slidenum">
              <a:rPr lang="el-GR" smtClean="0">
                <a:cs typeface="Arial" charset="0"/>
              </a:rPr>
              <a:pPr/>
              <a:t>10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Ενδεικτική θεματολογία</a:t>
            </a:r>
          </a:p>
        </p:txBody>
      </p:sp>
      <p:graphicFrame>
        <p:nvGraphicFramePr>
          <p:cNvPr id="7" name="4 - Θέση περιεχομένου"/>
          <p:cNvGraphicFramePr>
            <a:graphicFrameLocks/>
          </p:cNvGraphicFramePr>
          <p:nvPr/>
        </p:nvGraphicFramePr>
        <p:xfrm>
          <a:off x="539750" y="1412875"/>
          <a:ext cx="8064500" cy="4662488"/>
        </p:xfrm>
        <a:graphic>
          <a:graphicData uri="http://schemas.openxmlformats.org/drawingml/2006/table">
            <a:tbl>
              <a:tblPr/>
              <a:tblGrid>
                <a:gridCol w="556230"/>
                <a:gridCol w="2252081"/>
                <a:gridCol w="1368152"/>
                <a:gridCol w="1296144"/>
                <a:gridCol w="1440160"/>
                <a:gridCol w="1152129"/>
              </a:tblGrid>
              <a:tr h="605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α/α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Τίτλος ΕΠ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Ημερ. Υλοποίησης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Συνολικός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Αριθμός συμμετεχόντων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Μέσος όρος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συμμετεχόντων ανά σεμινάριο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Νησιά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47" marR="42047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43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«Μάρκετινγκ και Τεχνικές Πωλήσεων για την Ανάπτυξη, Προβολή και Προώθηση Τοπικών Προϊόντων και Υπηρεσιών»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Μάιος Ιούνιος Ιούλιος 2013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latin typeface="Calibri"/>
                          <a:ea typeface="Calibri"/>
                          <a:cs typeface="Times New Roman"/>
                        </a:rPr>
                        <a:t>Λήμνος, Λέσβος, Ρόδος, Σάμος, Σύρος, Χίος</a:t>
                      </a:r>
                    </a:p>
                  </a:txBody>
                  <a:tcPr marL="42047" marR="4204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873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«Τοπικότητα, Εκπαίδευση &amp; Άτομα με Αναπηρίες: Στρατηγικές Κοινωνικής Ενσωμάτωσης &amp; Ψυχικής Υποστήριξης»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Μάιος Ιούνιος Ιούλιος 2013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51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«Εκπαίδευση Αιρετών και Στελεχών της Τοπικής Αυτοδιοίκησης σε θέματα Κοινωνικής Διαβούλευσης»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Μάιος Ιούνιος Ιούλιος 2013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12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«Αξιοποίηση Τοπικών Προϊόντων Ιδιοτυπίας και αύξησης της προστιθέμενης αξίας στο Βόρειο Αιγαίο: Ελαιόλαδο, Κρασί και Τυρί»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Μάιος Ιούνιος Ιούλιος 2013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Λέσβος &amp; Σάμος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22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"Γεωπάρκο Λέσβου &amp; τουριστική ανάπτυξη" (16 ωρών)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Απρίλιος Μάιος 2013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Λέσβος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28718" name="Θέση υποσέλιδου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8719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2B5B50-69A1-4AFC-8C54-0CE6BE7CD405}" type="slidenum">
              <a:rPr lang="el-GR" smtClean="0">
                <a:cs typeface="Arial" charset="0"/>
              </a:rPr>
              <a:pPr/>
              <a:t>11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Ενδεικτικά Στατιστικά Στοιχεία</a:t>
            </a:r>
          </a:p>
        </p:txBody>
      </p:sp>
      <p:sp>
        <p:nvSpPr>
          <p:cNvPr id="30722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30723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F7CC0-56FD-48E4-9B24-C67F7DF1FED5}" type="slidenum">
              <a:rPr lang="el-GR" smtClean="0">
                <a:cs typeface="Arial" charset="0"/>
              </a:rPr>
              <a:pPr/>
              <a:t>12</a:t>
            </a:fld>
            <a:endParaRPr lang="el-GR" smtClean="0">
              <a:cs typeface="Arial" charset="0"/>
            </a:endParaRPr>
          </a:p>
        </p:txBody>
      </p:sp>
      <p:graphicFrame>
        <p:nvGraphicFramePr>
          <p:cNvPr id="6" name="1 - Γράφημα"/>
          <p:cNvGraphicFramePr/>
          <p:nvPr/>
        </p:nvGraphicFramePr>
        <p:xfrm>
          <a:off x="542727" y="1705571"/>
          <a:ext cx="80648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Ενδεικτικά Στατιστικά Στοιχεία</a:t>
            </a:r>
          </a:p>
        </p:txBody>
      </p:sp>
      <p:sp>
        <p:nvSpPr>
          <p:cNvPr id="31746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3174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A2945-F14B-4A1C-BA1A-A1F019A6BFE8}" type="slidenum">
              <a:rPr lang="el-GR" smtClean="0">
                <a:cs typeface="Arial" charset="0"/>
              </a:rPr>
              <a:pPr/>
              <a:t>13</a:t>
            </a:fld>
            <a:endParaRPr lang="el-GR" smtClean="0">
              <a:cs typeface="Arial" charset="0"/>
            </a:endParaRPr>
          </a:p>
        </p:txBody>
      </p:sp>
      <p:graphicFrame>
        <p:nvGraphicFramePr>
          <p:cNvPr id="6" name="3 - Γράφημα"/>
          <p:cNvGraphicFramePr/>
          <p:nvPr/>
        </p:nvGraphicFramePr>
        <p:xfrm>
          <a:off x="1403648" y="1549400"/>
          <a:ext cx="6696744" cy="425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Πληροφορίες τρέχουσας περιόδου υλοποίησης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188" y="1484313"/>
            <a:ext cx="7993062" cy="4608512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el-GR" sz="1700" dirty="0" smtClean="0"/>
              <a:t>Το Σεπτέμβριο του 2013 αναρτήθηκε 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700" dirty="0" smtClean="0"/>
              <a:t>η </a:t>
            </a:r>
            <a:r>
              <a:rPr lang="el-GR" sz="1700" b="1" dirty="0" smtClean="0"/>
              <a:t>3</a:t>
            </a:r>
            <a:r>
              <a:rPr lang="el-GR" sz="1700" b="1" baseline="30000" dirty="0" smtClean="0"/>
              <a:t>η</a:t>
            </a:r>
            <a:r>
              <a:rPr lang="el-GR" sz="1700" dirty="0" smtClean="0"/>
              <a:t>  εσωτερική προκήρυξη  για την υλοποίηση </a:t>
            </a:r>
            <a:r>
              <a:rPr lang="el-GR" sz="1700" dirty="0" smtClean="0">
                <a:solidFill>
                  <a:schemeClr val="tx2"/>
                </a:solidFill>
              </a:rPr>
              <a:t>Επιμορφωτικών Προγραμμάτων</a:t>
            </a:r>
            <a:r>
              <a:rPr lang="el-GR" sz="1700" dirty="0" smtClean="0"/>
              <a:t>  και  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700" dirty="0" smtClean="0"/>
              <a:t>η </a:t>
            </a:r>
            <a:r>
              <a:rPr lang="el-GR" sz="1700" b="1" dirty="0" smtClean="0"/>
              <a:t>1</a:t>
            </a:r>
            <a:r>
              <a:rPr lang="el-GR" sz="1700" b="1" baseline="30000" dirty="0" smtClean="0"/>
              <a:t>η</a:t>
            </a:r>
            <a:r>
              <a:rPr lang="el-GR" sz="1700" dirty="0" smtClean="0"/>
              <a:t> εσωτερική προκήρυξη  για την υλοποίηση </a:t>
            </a:r>
            <a:r>
              <a:rPr lang="el-GR" sz="1700" dirty="0" smtClean="0">
                <a:solidFill>
                  <a:schemeClr val="tx2"/>
                </a:solidFill>
              </a:rPr>
              <a:t>Ειδικών Θεματικών Προγραμμάτων</a:t>
            </a:r>
            <a:r>
              <a:rPr lang="el-GR" sz="1700" dirty="0" smtClean="0"/>
              <a:t>.</a:t>
            </a:r>
          </a:p>
          <a:p>
            <a:pPr algn="just">
              <a:buFont typeface="Wingdings" pitchFamily="2" charset="2"/>
              <a:buNone/>
              <a:defRPr/>
            </a:pPr>
            <a:endParaRPr lang="el-GR" sz="17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el-GR" sz="1700" u="sng" dirty="0" smtClean="0"/>
              <a:t>Χαρακτηριστικά Επιμορφωτικών Προγραμμάτων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el-GR" sz="1700" dirty="0" smtClean="0"/>
              <a:t>Τα Επιμορφωτικά Προγράμματα εντάσσονται σε θεματικούς κύκλους, καθένας από τους οποίους περιλαμβάνει </a:t>
            </a:r>
            <a:r>
              <a:rPr lang="el-GR" sz="1700" b="1" dirty="0" smtClean="0"/>
              <a:t>3-4 </a:t>
            </a:r>
            <a:r>
              <a:rPr lang="el-GR" sz="1700" dirty="0" smtClean="0"/>
              <a:t>Προγράμματα διαρκείας </a:t>
            </a:r>
            <a:r>
              <a:rPr lang="el-GR" sz="1700" b="1" dirty="0" smtClean="0"/>
              <a:t>8</a:t>
            </a:r>
            <a:r>
              <a:rPr lang="el-GR" sz="1700" dirty="0" smtClean="0"/>
              <a:t> ωρών το καθένα. </a:t>
            </a:r>
          </a:p>
          <a:p>
            <a:pPr algn="just">
              <a:buFont typeface="Wingdings" pitchFamily="2" charset="2"/>
              <a:buNone/>
              <a:defRPr/>
            </a:pPr>
            <a:endParaRPr lang="el-GR" sz="17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el-GR" sz="1700" u="sng" dirty="0" smtClean="0"/>
              <a:t>Χαρακτηριστικά Ειδικών Θεματικών Προγραμμάτων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l-GR" sz="1700" dirty="0" smtClean="0"/>
              <a:t>Τα Ειδικά Θεματικά Προγράμματα έχουν διάρκεια </a:t>
            </a:r>
            <a:r>
              <a:rPr lang="el-GR" sz="1700" b="1" dirty="0" smtClean="0"/>
              <a:t>5</a:t>
            </a:r>
            <a:r>
              <a:rPr lang="el-GR" sz="1700" dirty="0" smtClean="0"/>
              <a:t> ημερών και </a:t>
            </a:r>
            <a:r>
              <a:rPr lang="el-GR" sz="1700" b="1" dirty="0" smtClean="0"/>
              <a:t>40</a:t>
            </a:r>
            <a:r>
              <a:rPr lang="el-GR" sz="1700" dirty="0" smtClean="0"/>
              <a:t> ωρών. </a:t>
            </a:r>
          </a:p>
          <a:p>
            <a:pPr algn="just">
              <a:buFont typeface="Wingdings" pitchFamily="2" charset="2"/>
              <a:buNone/>
              <a:defRPr/>
            </a:pPr>
            <a:endParaRPr lang="el-GR" sz="1700" dirty="0" smtClean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el-GR" sz="1700" dirty="0" smtClean="0"/>
              <a:t>Συνολικά έχουν κατατεθεί </a:t>
            </a:r>
            <a:r>
              <a:rPr lang="el-GR" sz="1700" b="1" dirty="0" smtClean="0"/>
              <a:t>11</a:t>
            </a:r>
            <a:r>
              <a:rPr lang="el-GR" sz="1700" dirty="0" smtClean="0"/>
              <a:t> προτάσεις για υλοποίηση Ειδικών Θεματικών Προγραμμάτων και </a:t>
            </a:r>
            <a:r>
              <a:rPr lang="el-GR" sz="1700" b="1" dirty="0" smtClean="0"/>
              <a:t>2</a:t>
            </a:r>
            <a:r>
              <a:rPr lang="el-GR" sz="1700" dirty="0" smtClean="0"/>
              <a:t> προτάσεις για υλοποίηση Επιμορφωτικών Προγραμμάτων.  </a:t>
            </a:r>
          </a:p>
        </p:txBody>
      </p:sp>
      <p:sp>
        <p:nvSpPr>
          <p:cNvPr id="32771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3277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E4669-AF18-4798-ACF0-F22B47F5392F}" type="slidenum">
              <a:rPr lang="el-GR" smtClean="0">
                <a:cs typeface="Arial" charset="0"/>
              </a:rPr>
              <a:pPr/>
              <a:t>14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Σύνοψη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188" y="1484313"/>
            <a:ext cx="7993062" cy="4608512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el-GR" sz="1800" dirty="0" smtClean="0"/>
              <a:t>Τα προγράμματα δια βίου εκπαίδευσης βρίσκονται σε πλήρη ανάπτυξη.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el-GR" sz="1800" dirty="0" smtClean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el-GR" sz="1800" dirty="0" smtClean="0"/>
              <a:t>Οι τοπικές κοινωνίες τα έχουν ‘αγκαλιάσει’ και μέσα από τις συνεχείς συναντήσεις με τοπικούς φορείς (Περιφέρεια, Δήμους, Επιμελητήρια κ.λπ.), αναδείχθηκε η ανάγκη για νέες μορφές εκπαιδευτικών προγραμμάτων. 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el-GR" sz="18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el-GR" sz="1800" dirty="0" smtClean="0"/>
              <a:t>Για το λόγο αυτό 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800" dirty="0" smtClean="0"/>
              <a:t>προγραμματίζονται 3 εκπαιδευτικές περίοδοι το χρόνο, 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800" dirty="0" smtClean="0"/>
              <a:t>καθεμία από αυτές θα περιλαμβάνει θεματικούς κύκλους Επιμορφωτικών Προγραμμάτων, Ειδικά Θεματικά Προγράμματα και Ημερίδες</a:t>
            </a:r>
            <a:endParaRPr lang="el-GR" sz="1800" dirty="0"/>
          </a:p>
          <a:p>
            <a:pPr marL="0" indent="0" algn="just">
              <a:buClr>
                <a:schemeClr val="accent2"/>
              </a:buClr>
              <a:buFont typeface="Wingdings" pitchFamily="2" charset="2"/>
              <a:buNone/>
              <a:defRPr/>
            </a:pPr>
            <a:endParaRPr lang="el-GR" sz="1800" dirty="0" smtClean="0"/>
          </a:p>
          <a:p>
            <a:pPr algn="just">
              <a:defRPr/>
            </a:pPr>
            <a:endParaRPr lang="el-GR" sz="2000" dirty="0" smtClean="0"/>
          </a:p>
        </p:txBody>
      </p:sp>
      <p:sp>
        <p:nvSpPr>
          <p:cNvPr id="33795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33796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14B01A-AE00-415E-930A-04109A87E5D4}" type="slidenum">
              <a:rPr lang="el-GR" smtClean="0">
                <a:cs typeface="Arial" charset="0"/>
              </a:rPr>
              <a:pPr/>
              <a:t>15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Επόμενα βήματα της στρατηγικής μας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1484313"/>
            <a:ext cx="8280400" cy="4608512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el-GR" sz="1800" dirty="0" smtClean="0"/>
              <a:t>Προκειμένου να διασφαλιστεί </a:t>
            </a:r>
            <a:r>
              <a:rPr lang="el-GR" sz="1800" dirty="0" smtClean="0">
                <a:solidFill>
                  <a:srgbClr val="002060"/>
                </a:solidFill>
              </a:rPr>
              <a:t>η βιωσιμότητα των προγραμμάτων δια βίου εκπαίδευσης</a:t>
            </a:r>
            <a:r>
              <a:rPr lang="el-GR" sz="1800" dirty="0" smtClean="0"/>
              <a:t>, ενδεικτικά αναφέρουμε ότι θα υλοποιηθούν τα εξής: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el-GR" sz="1800" dirty="0" smtClean="0"/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800" dirty="0" smtClean="0"/>
              <a:t>δημιουργία </a:t>
            </a:r>
            <a:r>
              <a:rPr lang="el-GR" sz="1800" dirty="0" smtClean="0">
                <a:solidFill>
                  <a:srgbClr val="002060"/>
                </a:solidFill>
              </a:rPr>
              <a:t>συνδυαστικών εκπαιδευτικών προγραμμάτων </a:t>
            </a:r>
            <a:r>
              <a:rPr lang="el-GR" sz="1800" dirty="0" smtClean="0"/>
              <a:t>δια βίου εκπαίδευσης (π.χ. η ολοκλήρωση ενός κύκλου Επιμορφωτικών Προγραμμάτων να ισοδυναμεί με ένα εξάμηνο, ή κάποιες μονάδες ΕCTS, που ο εκπαιδευόμενος να μπορεί να χρησιμοποιήσει αν γίνει αποδεκτός σε κάποιο μεταπτυχιακό πρόγραμμα του Πανεπιστημίου).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800" dirty="0" smtClean="0"/>
              <a:t>περαιτέρω </a:t>
            </a:r>
            <a:r>
              <a:rPr lang="el-GR" sz="1800" dirty="0" smtClean="0">
                <a:solidFill>
                  <a:srgbClr val="002060"/>
                </a:solidFill>
              </a:rPr>
              <a:t>χρήση πλατφορμών εξ αποστάσεως εκπαίδευσης </a:t>
            </a:r>
            <a:r>
              <a:rPr lang="el-GR" sz="1800" dirty="0" smtClean="0"/>
              <a:t>(π.χ. χρήση των τπαρχουσών υποδομών του Τμήματος και του Πανεπιστημίου για live streaming σε πολλά νησιά της φυσικής παρουσίασης που λαμβάνει χώρα σε ένα νησί).</a:t>
            </a:r>
          </a:p>
          <a:p>
            <a:pPr>
              <a:defRPr/>
            </a:pPr>
            <a:endParaRPr lang="el-GR" sz="1800" dirty="0" smtClean="0"/>
          </a:p>
        </p:txBody>
      </p:sp>
      <p:sp>
        <p:nvSpPr>
          <p:cNvPr id="34819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0825" y="6308725"/>
            <a:ext cx="2895600" cy="457200"/>
          </a:xfrm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34820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78E11-2A2B-4479-AADD-49E0AF1B94BC}" type="slidenum">
              <a:rPr lang="el-GR" smtClean="0">
                <a:cs typeface="Arial" charset="0"/>
              </a:rPr>
              <a:pPr/>
              <a:t>16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Ταυτότητα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650" y="2349500"/>
            <a:ext cx="7696200" cy="2520950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defRPr/>
            </a:pPr>
            <a:r>
              <a:rPr lang="el-GR" sz="2400" dirty="0" smtClean="0"/>
              <a:t>Σειρά προγραμμάτων που απευθύνονται στο ευρύ κοινό, με στόχο τη βελτίωση των γνώσεων και δεξιοτήτων των συμμετεχόντων</a:t>
            </a:r>
          </a:p>
          <a:p>
            <a:pPr algn="just">
              <a:buClr>
                <a:schemeClr val="bg2">
                  <a:lumMod val="50000"/>
                </a:schemeClr>
              </a:buClr>
              <a:defRPr/>
            </a:pPr>
            <a:endParaRPr lang="el-GR" sz="2400" dirty="0" smtClean="0"/>
          </a:p>
          <a:p>
            <a:pPr algn="just">
              <a:buClr>
                <a:schemeClr val="bg2">
                  <a:lumMod val="50000"/>
                </a:schemeClr>
              </a:buClr>
              <a:defRPr/>
            </a:pPr>
            <a:r>
              <a:rPr lang="el-GR" sz="2400" dirty="0" smtClean="0"/>
              <a:t>Στοχεύουν τόσο στο κοινό των τοπικών νησιωτικών κοινωνιών όσο και σε άλλους ενδιαφερομένους εντός κι εκτός Ελλάδος</a:t>
            </a:r>
          </a:p>
        </p:txBody>
      </p:sp>
      <p:sp>
        <p:nvSpPr>
          <p:cNvPr id="17411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1741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B18915-B6D5-4392-B55D-F03FCB90B90C}" type="slidenum">
              <a:rPr lang="el-GR" smtClean="0">
                <a:cs typeface="Arial" charset="0"/>
              </a:rPr>
              <a:pPr/>
              <a:t>2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Ταυτότητα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1773238"/>
            <a:ext cx="7983537" cy="4176712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defRPr/>
            </a:pPr>
            <a:r>
              <a:rPr lang="el-GR" sz="2400" dirty="0" smtClean="0"/>
              <a:t>Ειδικότερα, και στο πλαίσιο του έργου «</a:t>
            </a:r>
            <a:r>
              <a:rPr lang="el-GR" sz="2400" i="1" dirty="0" smtClean="0"/>
              <a:t>Το Πανεπιστήμιο Αιγαίου, βασικός παράγοντας για την οικονομική και κοινωνική ανάπτυξη του Αιγαιοπελαγίτικου Χώρου</a:t>
            </a:r>
            <a:r>
              <a:rPr lang="el-GR" sz="2400" dirty="0" smtClean="0"/>
              <a:t>», προσφέρονται από το 2012:</a:t>
            </a:r>
          </a:p>
          <a:p>
            <a:pPr marL="457200" indent="-457200" algn="just"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el-GR" sz="2400" dirty="0" smtClean="0"/>
              <a:t>Διεπιστημονικά και </a:t>
            </a:r>
            <a:r>
              <a:rPr lang="el-GR" sz="2400" dirty="0" err="1" smtClean="0"/>
              <a:t>διατμηματικά</a:t>
            </a:r>
            <a:r>
              <a:rPr lang="el-GR" sz="2400" dirty="0" smtClean="0"/>
              <a:t> προγράμματα σπουδών με </a:t>
            </a:r>
            <a:r>
              <a:rPr lang="en-US" sz="2400" dirty="0" smtClean="0"/>
              <a:t>e</a:t>
            </a:r>
            <a:r>
              <a:rPr lang="el-GR" sz="2400" dirty="0" smtClean="0"/>
              <a:t>-</a:t>
            </a:r>
            <a:r>
              <a:rPr lang="en-US" sz="2400" dirty="0" smtClean="0"/>
              <a:t>learning</a:t>
            </a:r>
            <a:endParaRPr lang="el-GR" sz="2400" dirty="0" smtClean="0"/>
          </a:p>
          <a:p>
            <a:pPr marL="457200" indent="-457200" algn="just"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en-US" sz="2400" dirty="0" smtClean="0"/>
              <a:t>Θερινά </a:t>
            </a:r>
            <a:r>
              <a:rPr lang="el-GR" sz="2400" dirty="0" smtClean="0"/>
              <a:t>Σχολεία</a:t>
            </a:r>
          </a:p>
          <a:p>
            <a:pPr marL="457200" indent="-457200" algn="just"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el-GR" sz="2400" dirty="0" smtClean="0"/>
              <a:t>Εκπαίδευση στις τοπικές κοινωνίες με επιμορφωτικά προγράμματα, ειδικά θεματικά προγράμματα και ημερίδες </a:t>
            </a:r>
          </a:p>
          <a:p>
            <a:pPr>
              <a:defRPr/>
            </a:pPr>
            <a:endParaRPr lang="el-GR" sz="2400" dirty="0"/>
          </a:p>
        </p:txBody>
      </p:sp>
      <p:sp>
        <p:nvSpPr>
          <p:cNvPr id="18435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18436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CC389C-321B-40DB-B079-36BA56DC04C9}" type="slidenum">
              <a:rPr lang="el-GR" smtClean="0">
                <a:cs typeface="Arial" charset="0"/>
              </a:rPr>
              <a:pPr/>
              <a:t>3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Τίτλος"/>
          <p:cNvSpPr>
            <a:spLocks noGrp="1"/>
          </p:cNvSpPr>
          <p:nvPr>
            <p:ph type="title"/>
          </p:nvPr>
        </p:nvSpPr>
        <p:spPr>
          <a:xfrm>
            <a:off x="755650" y="333375"/>
            <a:ext cx="7696200" cy="935038"/>
          </a:xfrm>
        </p:spPr>
        <p:txBody>
          <a:bodyPr/>
          <a:lstStyle/>
          <a:p>
            <a:r>
              <a:rPr lang="el-GR" smtClean="0"/>
              <a:t>1.  Διεπιστημονικά και διατμηματικά προγράμματα σπουδών με </a:t>
            </a:r>
            <a:r>
              <a:rPr lang="en-US" smtClean="0"/>
              <a:t>e-learning 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650" y="1557338"/>
            <a:ext cx="7696200" cy="4751387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defRPr/>
            </a:pPr>
            <a:r>
              <a:rPr lang="el-GR" sz="2400" dirty="0" smtClean="0"/>
              <a:t>Κατά το ακαδημαϊκό έτος 2012-2013 υλοποιήθηκαν συνολικά 15 Επιμορφωτικά Προγράμματα.</a:t>
            </a:r>
          </a:p>
          <a:p>
            <a:pPr algn="just">
              <a:buClr>
                <a:schemeClr val="bg2">
                  <a:lumMod val="50000"/>
                </a:schemeClr>
              </a:buClr>
              <a:defRPr/>
            </a:pPr>
            <a:endParaRPr lang="el-GR" sz="2400" dirty="0"/>
          </a:p>
          <a:p>
            <a:pPr algn="just">
              <a:buClr>
                <a:schemeClr val="bg2">
                  <a:lumMod val="50000"/>
                </a:schemeClr>
              </a:buClr>
              <a:defRPr/>
            </a:pPr>
            <a:r>
              <a:rPr lang="el-GR" sz="2400" dirty="0" smtClean="0"/>
              <a:t>Από μέλη του Τμήματός μας υλοποιήθηκαν τα εξής:</a:t>
            </a:r>
          </a:p>
          <a:p>
            <a:pPr lvl="1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l-GR" sz="2000" dirty="0" smtClean="0"/>
              <a:t>Πρόγραμμα </a:t>
            </a:r>
            <a:r>
              <a:rPr lang="el-GR" sz="2000" i="1" dirty="0" smtClean="0"/>
              <a:t>«Οργάνωση και Διοίκηση Τουριστικών Επιχειρήσεων»</a:t>
            </a:r>
          </a:p>
          <a:p>
            <a:pPr lvl="1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l-GR" sz="2000" dirty="0" smtClean="0"/>
              <a:t>Πρόγραμμα «</a:t>
            </a:r>
            <a:r>
              <a:rPr lang="el-GR" sz="2000" i="1" dirty="0" smtClean="0"/>
              <a:t>Αποτελεσματική Οργάνωση και Διοίκηση Σύγχρονων Επιχειρήσεων και Οργανισμών»</a:t>
            </a:r>
            <a:r>
              <a:rPr lang="el-GR" sz="2000" dirty="0" smtClean="0"/>
              <a:t> </a:t>
            </a:r>
            <a:endParaRPr lang="el-GR" sz="2000" dirty="0"/>
          </a:p>
          <a:p>
            <a:pPr lvl="1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l-GR" sz="2000" dirty="0" smtClean="0"/>
              <a:t>Πρόγραμμα «</a:t>
            </a:r>
            <a:r>
              <a:rPr lang="el-GR" sz="2000" i="1" dirty="0" smtClean="0"/>
              <a:t>Mini MBA</a:t>
            </a:r>
            <a:r>
              <a:rPr lang="el-GR" sz="2000" dirty="0" smtClean="0"/>
              <a:t>»</a:t>
            </a:r>
          </a:p>
          <a:p>
            <a:pPr algn="just">
              <a:defRPr/>
            </a:pPr>
            <a:endParaRPr lang="el-GR" sz="2400" dirty="0" smtClean="0"/>
          </a:p>
          <a:p>
            <a:pPr>
              <a:defRPr/>
            </a:pPr>
            <a:endParaRPr lang="el-GR" sz="2400" dirty="0"/>
          </a:p>
        </p:txBody>
      </p:sp>
      <p:sp>
        <p:nvSpPr>
          <p:cNvPr id="19459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19460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FED797-2E0F-4BCA-9075-A5044D8BFB74}" type="slidenum">
              <a:rPr lang="el-GR" smtClean="0">
                <a:cs typeface="Arial" charset="0"/>
              </a:rPr>
              <a:pPr/>
              <a:t>4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2. Θερινά Σχολεία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defRPr/>
            </a:pPr>
            <a:r>
              <a:rPr lang="el-GR" sz="2400" dirty="0" smtClean="0"/>
              <a:t>Το έτος 2012 πραγματοποιήθηκαν 12 Θερινά Σχολεία</a:t>
            </a:r>
          </a:p>
          <a:p>
            <a:pPr algn="just">
              <a:buClr>
                <a:schemeClr val="bg2">
                  <a:lumMod val="50000"/>
                </a:schemeClr>
              </a:buClr>
              <a:defRPr/>
            </a:pPr>
            <a:endParaRPr lang="el-GR" sz="2400" dirty="0" smtClean="0"/>
          </a:p>
          <a:p>
            <a:pPr algn="just">
              <a:buClr>
                <a:schemeClr val="bg2">
                  <a:lumMod val="50000"/>
                </a:schemeClr>
              </a:buClr>
              <a:defRPr/>
            </a:pPr>
            <a:r>
              <a:rPr lang="el-GR" sz="2400" dirty="0" smtClean="0"/>
              <a:t>Το έτος 2013 υλοποιήθηκαν 21 Θερινά Σχολεία</a:t>
            </a:r>
          </a:p>
          <a:p>
            <a:pPr lvl="1" algn="just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l-GR" sz="2000" dirty="0" smtClean="0"/>
              <a:t>Από μέλη του Τμήματός μας υλοποιήθηκε το 1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Διεθνές Θερινό Σχολείο με τίτλο “</a:t>
            </a:r>
            <a:r>
              <a:rPr lang="el-GR" sz="2000" i="1" dirty="0" smtClean="0"/>
              <a:t>Managing tourism in times of crisis</a:t>
            </a:r>
            <a:r>
              <a:rPr lang="el-GR" sz="2000" dirty="0" smtClean="0"/>
              <a:t>” (Ρόδος, 2013)</a:t>
            </a:r>
          </a:p>
          <a:p>
            <a:pPr algn="just">
              <a:buClr>
                <a:schemeClr val="bg2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el-GR" sz="2800" dirty="0" smtClean="0"/>
              <a:t>		</a:t>
            </a:r>
            <a:endParaRPr lang="el-GR" sz="2800" dirty="0"/>
          </a:p>
        </p:txBody>
      </p:sp>
      <p:sp>
        <p:nvSpPr>
          <p:cNvPr id="20483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0484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CD2B3E-0360-4C99-87DE-91C5BC5CA301}" type="slidenum">
              <a:rPr lang="el-GR" smtClean="0">
                <a:cs typeface="Arial" charset="0"/>
              </a:rPr>
              <a:pPr/>
              <a:t>5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3. Εκπαίδευση τοπικών κοινωνιών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defRPr/>
            </a:pPr>
            <a:r>
              <a:rPr lang="el-GR" sz="2400" dirty="0" smtClean="0"/>
              <a:t>Συστηματική εκπαίδευση του ανθρώπινου δυναμικού των τοπικών κοινωνιών</a:t>
            </a:r>
            <a:r>
              <a:rPr lang="el-GR" sz="2400" dirty="0"/>
              <a:t> </a:t>
            </a:r>
            <a:r>
              <a:rPr lang="el-GR" sz="2400" dirty="0" smtClean="0"/>
              <a:t>των νησιών του Αιγαίου, μέσω:</a:t>
            </a:r>
          </a:p>
          <a:p>
            <a:pPr lvl="1" algn="just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l-GR" sz="2000" dirty="0" smtClean="0"/>
              <a:t>Κύκλων σεμιναρίων</a:t>
            </a:r>
          </a:p>
          <a:p>
            <a:pPr lvl="1" algn="just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l-GR" sz="2000" dirty="0" smtClean="0"/>
              <a:t>Ειδικών θεματικών σχολείων</a:t>
            </a:r>
          </a:p>
          <a:p>
            <a:pPr lvl="1" algn="just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l-GR" sz="2000" dirty="0" smtClean="0"/>
              <a:t>Ημερίδων</a:t>
            </a:r>
            <a:r>
              <a:rPr lang="en-US" sz="2000" dirty="0" smtClean="0"/>
              <a:t>/workshops</a:t>
            </a:r>
            <a:endParaRPr lang="el-GR" sz="2000" dirty="0" smtClean="0"/>
          </a:p>
          <a:p>
            <a:pPr lvl="1" algn="just">
              <a:buClr>
                <a:schemeClr val="bg2">
                  <a:lumMod val="50000"/>
                </a:schemeClr>
              </a:buClr>
              <a:defRPr/>
            </a:pPr>
            <a:endParaRPr lang="el-GR" dirty="0"/>
          </a:p>
        </p:txBody>
      </p:sp>
      <p:sp>
        <p:nvSpPr>
          <p:cNvPr id="21507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150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4A0929-5389-46CF-995B-CBB59F2C6597}" type="slidenum">
              <a:rPr lang="el-GR" smtClean="0">
                <a:cs typeface="Arial" charset="0"/>
              </a:rPr>
              <a:pPr/>
              <a:t>6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3. Εκπαίδευση τοπικών κοινωνιών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0825" y="1916113"/>
            <a:ext cx="3600450" cy="4176712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  <a:defRPr/>
            </a:pPr>
            <a:r>
              <a:rPr lang="el-GR" sz="2400" dirty="0" smtClean="0"/>
              <a:t>Θέματα σχετικά με επιχειρηματικότητα</a:t>
            </a:r>
          </a:p>
          <a:p>
            <a:pPr>
              <a:defRPr/>
            </a:pPr>
            <a:endParaRPr lang="el-GR" sz="2800" dirty="0" smtClean="0"/>
          </a:p>
          <a:p>
            <a:pPr>
              <a:buFont typeface="Wingdings" pitchFamily="2" charset="2"/>
              <a:buNone/>
              <a:defRPr/>
            </a:pPr>
            <a:endParaRPr lang="el-GR" sz="2800" dirty="0" smtClean="0"/>
          </a:p>
          <a:p>
            <a:pPr>
              <a:buClr>
                <a:schemeClr val="bg2">
                  <a:lumMod val="50000"/>
                </a:schemeClr>
              </a:buClr>
              <a:defRPr/>
            </a:pPr>
            <a:r>
              <a:rPr lang="el-GR" sz="2400" dirty="0" smtClean="0"/>
              <a:t>Θέματα σχετικά με τοπική αυτοδιοίκηση</a:t>
            </a:r>
            <a:endParaRPr lang="el-GR" sz="2400" dirty="0"/>
          </a:p>
        </p:txBody>
      </p:sp>
      <p:sp>
        <p:nvSpPr>
          <p:cNvPr id="22531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253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E4AD11-AEF6-4472-8C4B-4E6EF69FA07D}" type="slidenum">
              <a:rPr lang="el-GR" smtClean="0">
                <a:cs typeface="Arial" charset="0"/>
              </a:rPr>
              <a:pPr/>
              <a:t>7</a:t>
            </a:fld>
            <a:endParaRPr lang="el-GR" smtClean="0">
              <a:cs typeface="Arial" charset="0"/>
            </a:endParaRP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 bwMode="auto">
          <a:xfrm>
            <a:off x="4859338" y="1916113"/>
            <a:ext cx="396081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70000"/>
              <a:buFont typeface="Wingdings" pitchFamily="2" charset="2"/>
              <a:buChar char="l"/>
              <a:defRPr/>
            </a:pPr>
            <a:r>
              <a:rPr lang="el-GR" sz="2000" dirty="0">
                <a:cs typeface="+mn-cs"/>
              </a:rPr>
              <a:t>Η επιμόρφωση των τοπικών επιχειρηματιών, με στόχο την ανάπτυξη των επιχειρήσεών τους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el-GR" sz="1400" dirty="0">
              <a:cs typeface="+mn-cs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70000"/>
              <a:buFont typeface="Wingdings" pitchFamily="2" charset="2"/>
              <a:buChar char="l"/>
              <a:defRPr/>
            </a:pPr>
            <a:r>
              <a:rPr lang="el-GR" sz="2000" dirty="0">
                <a:cs typeface="+mn-cs"/>
              </a:rPr>
              <a:t>Η επιμόρφωση των στελεχών αυτοδιοίκησης, με στόχο να αποκτήσουν «έξυπνη εξειδίκευση»και να διευρύνουν έτσι τις συνεργασίες τους (εντός κι εκτός Ελλάδος)</a:t>
            </a:r>
            <a:endParaRPr lang="el-GR" sz="2000" kern="0" dirty="0">
              <a:latin typeface="+mn-lt"/>
              <a:cs typeface="+mn-cs"/>
            </a:endParaRPr>
          </a:p>
        </p:txBody>
      </p:sp>
      <p:sp>
        <p:nvSpPr>
          <p:cNvPr id="7" name="6 - Δεξιό βέλος"/>
          <p:cNvSpPr/>
          <p:nvPr/>
        </p:nvSpPr>
        <p:spPr bwMode="auto">
          <a:xfrm>
            <a:off x="3635375" y="2060575"/>
            <a:ext cx="1152525" cy="792163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l-GR" b="1" dirty="0">
                <a:solidFill>
                  <a:schemeClr val="bg1"/>
                </a:solidFill>
                <a:cs typeface="+mn-cs"/>
              </a:rPr>
              <a:t>Στόχος</a:t>
            </a:r>
          </a:p>
        </p:txBody>
      </p:sp>
      <p:sp>
        <p:nvSpPr>
          <p:cNvPr id="8" name="7 - Δεξιό βέλος"/>
          <p:cNvSpPr/>
          <p:nvPr/>
        </p:nvSpPr>
        <p:spPr bwMode="auto">
          <a:xfrm>
            <a:off x="3635375" y="3716338"/>
            <a:ext cx="1152525" cy="792162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l-GR" b="1" dirty="0">
                <a:solidFill>
                  <a:schemeClr val="bg1"/>
                </a:solidFill>
                <a:cs typeface="+mn-cs"/>
              </a:rPr>
              <a:t>Στόχος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3. Εκπαίδευση τοπικών κοινωνιών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388" y="1916113"/>
            <a:ext cx="3816350" cy="1800225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defRPr/>
            </a:pPr>
            <a:r>
              <a:rPr lang="el-GR" sz="2400" dirty="0" smtClean="0"/>
              <a:t>Θέματα γενικού/ειδικού ενδιαφέροντος για τις τοπικές νησιωτικές κοινωνίες</a:t>
            </a:r>
            <a:r>
              <a:rPr lang="en-US" sz="2400" dirty="0" smtClean="0"/>
              <a:t> (</a:t>
            </a:r>
            <a:r>
              <a:rPr lang="el-GR" sz="2400" dirty="0" smtClean="0"/>
              <a:t>π.χ. ανανεώσιμες πηγές ενέργειας, προώθηση τοπικών παραδοσιακών προϊόντων, κλπ)</a:t>
            </a:r>
          </a:p>
          <a:p>
            <a:pPr>
              <a:defRPr/>
            </a:pPr>
            <a:endParaRPr lang="el-GR" dirty="0"/>
          </a:p>
        </p:txBody>
      </p:sp>
      <p:sp>
        <p:nvSpPr>
          <p:cNvPr id="23555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3556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9AD70-D0D3-4463-BF8E-E9BEB979FDEE}" type="slidenum">
              <a:rPr lang="el-GR" smtClean="0">
                <a:cs typeface="Arial" charset="0"/>
              </a:rPr>
              <a:pPr/>
              <a:t>8</a:t>
            </a:fld>
            <a:endParaRPr lang="el-GR" smtClean="0">
              <a:cs typeface="Arial" charset="0"/>
            </a:endParaRPr>
          </a:p>
        </p:txBody>
      </p:sp>
      <p:sp>
        <p:nvSpPr>
          <p:cNvPr id="6" name="5 - Δεξιό βέλος"/>
          <p:cNvSpPr/>
          <p:nvPr/>
        </p:nvSpPr>
        <p:spPr bwMode="auto">
          <a:xfrm>
            <a:off x="4284663" y="2205038"/>
            <a:ext cx="1150937" cy="792162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l-GR" b="1" dirty="0">
                <a:solidFill>
                  <a:schemeClr val="bg1"/>
                </a:solidFill>
                <a:cs typeface="+mn-cs"/>
              </a:rPr>
              <a:t>Στόχος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5508625" y="1916113"/>
            <a:ext cx="34559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70000"/>
              <a:buFont typeface="Wingdings" pitchFamily="2" charset="2"/>
              <a:buChar char="l"/>
              <a:defRPr/>
            </a:pPr>
            <a:r>
              <a:rPr lang="el-GR" sz="2000" kern="0" dirty="0">
                <a:cs typeface="+mn-cs"/>
              </a:rPr>
              <a:t>Η συνολική αναβάθμιση του μορφωτικού επιπέδου των κατοίκων τους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Ενδεικτική θεματολογία</a:t>
            </a:r>
          </a:p>
        </p:txBody>
      </p:sp>
      <p:graphicFrame>
        <p:nvGraphicFramePr>
          <p:cNvPr id="7" name="4 - Θέση περιεχομένου"/>
          <p:cNvGraphicFramePr>
            <a:graphicFrameLocks noGrp="1"/>
          </p:cNvGraphicFramePr>
          <p:nvPr/>
        </p:nvGraphicFramePr>
        <p:xfrm>
          <a:off x="611188" y="1484313"/>
          <a:ext cx="8064500" cy="4662487"/>
        </p:xfrm>
        <a:graphic>
          <a:graphicData uri="http://schemas.openxmlformats.org/drawingml/2006/table">
            <a:tbl>
              <a:tblPr/>
              <a:tblGrid>
                <a:gridCol w="555625"/>
                <a:gridCol w="2028825"/>
                <a:gridCol w="1370012"/>
                <a:gridCol w="1370013"/>
                <a:gridCol w="1370012"/>
                <a:gridCol w="1370013"/>
              </a:tblGrid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α/α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047" marR="42047" marT="0" marB="0" horzOverflow="overflow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Τίτλος ΕΠ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047" marR="4204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Ημερ. Υλοποίησης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047" marR="4204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Συνολικός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Αριθμός συμμετεχόντων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047" marR="4204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Μέσος όρος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συμμετεχόντων ανά σεμινάριο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047" marR="4204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Νησιά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047" marR="42047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047" marR="42047" marT="0" marB="0" anchor="ctr" horzOverflow="overflow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«Ευρωπαϊκή Ολοκληρωμένη Θαλάσσια Πολιτική-Ακτοπλοΐα»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Απρίλιος Μάιος 2013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Λήμνος, Λέσβος, Ρόδος, Σάμος, Σύρος, Χίος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047" marR="42047" marT="0" marB="0" anchor="ctr" horzOverflow="overflow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«Ανανεώσιμες Πηγές Ενέργειες και βιώσιμη περιφερειακή ανάπτυξη στο Αιγαίο»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Απρίλιος Μάιος 2013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296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2047" marR="42047" marT="0" marB="0" anchor="ctr" horzOverflow="overflow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«Ανάπτυξη Δεξιοτήτων Περιβαλλοντικής Επικοινωνίας προς Αποφυγή Τραυματισμένων Νησιωτικών Κοινωνιών εξ αιτίας Φυσικών Καταστροφών»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Απρίλιος Μάιος 2013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139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2047" marR="4204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«Αποτελεσματικό Μάνατζμεντ Μικρών νησιωτικών Επιχειρήσεων- Πώς προγραμματίζουμε τις βασικές λειτουργίες μιας μικρομεσαίας επιχείρησης»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Απρίλιος Μάιος 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182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615" name="Θέση υποσέλιδου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Τμήμα Διοίκησης Επιχειρήσεων</a:t>
            </a:r>
          </a:p>
        </p:txBody>
      </p:sp>
      <p:sp>
        <p:nvSpPr>
          <p:cNvPr id="24616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D02010-F66C-4609-B5BF-F3A5F300D06C}" type="slidenum">
              <a:rPr lang="el-GR" smtClean="0">
                <a:cs typeface="Arial" charset="0"/>
              </a:rPr>
              <a:pPr/>
              <a:t>9</a:t>
            </a:fld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Στούντιο">
  <a:themeElements>
    <a:clrScheme name="Προσαρμοσμένο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0070C0"/>
      </a:accent1>
      <a:accent2>
        <a:srgbClr val="003760"/>
      </a:accent2>
      <a:accent3>
        <a:srgbClr val="8CADAE"/>
      </a:accent3>
      <a:accent4>
        <a:srgbClr val="8C7B70"/>
      </a:accent4>
      <a:accent5>
        <a:srgbClr val="8FB08C"/>
      </a:accent5>
      <a:accent6>
        <a:srgbClr val="0070C0"/>
      </a:accent6>
      <a:hlink>
        <a:srgbClr val="00A3D6"/>
      </a:hlink>
      <a:folHlink>
        <a:srgbClr val="646B86"/>
      </a:folHlink>
    </a:clrScheme>
    <a:fontScheme name="Στούντιο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lnDef>
  </a:objectDefaults>
  <a:extraClrSchemeLst>
    <a:extraClrScheme>
      <a:clrScheme name="Στούντιο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3886</TotalTime>
  <Words>885</Words>
  <Application>Microsoft Office PowerPoint</Application>
  <PresentationFormat>On-screen Show (4:3)</PresentationFormat>
  <Paragraphs>204</Paragraphs>
  <Slides>16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Πρότυπο σχεδίασης</vt:lpstr>
      </vt:variant>
      <vt:variant>
        <vt:i4>2</vt:i4>
      </vt:variant>
      <vt:variant>
        <vt:lpstr>Τίτλοι διαφανειών</vt:lpstr>
      </vt:variant>
      <vt:variant>
        <vt:i4>16</vt:i4>
      </vt:variant>
    </vt:vector>
  </HeadingPairs>
  <TitlesOfParts>
    <vt:vector size="24" baseType="lpstr">
      <vt:lpstr>Cambria</vt:lpstr>
      <vt:lpstr>Arial</vt:lpstr>
      <vt:lpstr>Wingdings</vt:lpstr>
      <vt:lpstr>Times New Roman</vt:lpstr>
      <vt:lpstr>Palatino Linotype</vt:lpstr>
      <vt:lpstr>Calibri</vt:lpstr>
      <vt:lpstr>Στούντιο</vt:lpstr>
      <vt:lpstr>Στούντιο</vt:lpstr>
      <vt:lpstr>ΠΑΝΕΠΙΣΤΗΜΙΟ ΑΙΓΑΙΟΥ ΣΧΟΛΗ ΕΠΙΣΤΗΜΩΝ ΤΗΣ ΔΙΟΙΚΗΣΗΣ ΤΜΗΜΑ ΔΙΟΙΚΗΣΗΣ ΕΠΙΧΕΙΡΗΣΕΩΝ</vt:lpstr>
      <vt:lpstr>Ταυτότητα</vt:lpstr>
      <vt:lpstr>Ταυτότητα</vt:lpstr>
      <vt:lpstr>1.  Διεπιστημονικά και διατμηματικά προγράμματα σπουδών με e-learning </vt:lpstr>
      <vt:lpstr>2. Θερινά Σχολεία</vt:lpstr>
      <vt:lpstr>3. Εκπαίδευση τοπικών κοινωνιών</vt:lpstr>
      <vt:lpstr>3. Εκπαίδευση τοπικών κοινωνιών</vt:lpstr>
      <vt:lpstr>3. Εκπαίδευση τοπικών κοινωνιών</vt:lpstr>
      <vt:lpstr>Ενδεικτική θεματολογία</vt:lpstr>
      <vt:lpstr>Ενδεικτική θεματολογία</vt:lpstr>
      <vt:lpstr>Ενδεικτική θεματολογία</vt:lpstr>
      <vt:lpstr>Ενδεικτικά Στατιστικά Στοιχεία</vt:lpstr>
      <vt:lpstr>Ενδεικτικά Στατιστικά Στοιχεία</vt:lpstr>
      <vt:lpstr>Πληροφορίες τρέχουσας περιόδου υλοποίησης</vt:lpstr>
      <vt:lpstr>Σύνοψη</vt:lpstr>
      <vt:lpstr>Επόμενα βήματα της στρατηγικής μας</vt:lpstr>
    </vt:vector>
  </TitlesOfParts>
  <Company>University of Aegean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ΔΕΔΟΜΕΝΩΝ</dc:title>
  <dc:creator>e.gaki</dc:creator>
  <cp:lastModifiedBy>Dimitris</cp:lastModifiedBy>
  <cp:revision>322</cp:revision>
  <dcterms:created xsi:type="dcterms:W3CDTF">2009-09-29T10:20:01Z</dcterms:created>
  <dcterms:modified xsi:type="dcterms:W3CDTF">2013-12-10T12:10:47Z</dcterms:modified>
</cp:coreProperties>
</file>