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25"/>
  </p:notesMasterIdLst>
  <p:handoutMasterIdLst>
    <p:handoutMasterId r:id="rId26"/>
  </p:handoutMasterIdLst>
  <p:sldIdLst>
    <p:sldId id="256" r:id="rId2"/>
    <p:sldId id="259" r:id="rId3"/>
    <p:sldId id="260" r:id="rId4"/>
    <p:sldId id="261" r:id="rId5"/>
    <p:sldId id="292" r:id="rId6"/>
    <p:sldId id="263" r:id="rId7"/>
    <p:sldId id="265" r:id="rId8"/>
    <p:sldId id="264" r:id="rId9"/>
    <p:sldId id="266" r:id="rId10"/>
    <p:sldId id="262" r:id="rId11"/>
    <p:sldId id="293" r:id="rId12"/>
    <p:sldId id="280" r:id="rId13"/>
    <p:sldId id="281" r:id="rId14"/>
    <p:sldId id="282" r:id="rId15"/>
    <p:sldId id="283" r:id="rId16"/>
    <p:sldId id="284" r:id="rId17"/>
    <p:sldId id="285" r:id="rId18"/>
    <p:sldId id="286" r:id="rId19"/>
    <p:sldId id="287" r:id="rId20"/>
    <p:sldId id="289" r:id="rId21"/>
    <p:sldId id="290" r:id="rId22"/>
    <p:sldId id="291" r:id="rId23"/>
    <p:sldId id="288" r:id="rId24"/>
  </p:sldIdLst>
  <p:sldSz cx="9144000" cy="6858000" type="screen4x3"/>
  <p:notesSz cx="6781800" cy="9926638"/>
  <p:defaultTextStyle>
    <a:defPPr>
      <a:defRPr lang="el-GR"/>
    </a:defPPr>
    <a:lvl1pPr algn="l" rtl="0" fontAlgn="base">
      <a:spcBef>
        <a:spcPct val="0"/>
      </a:spcBef>
      <a:spcAft>
        <a:spcPct val="0"/>
      </a:spcAft>
      <a:defRPr kern="1200">
        <a:solidFill>
          <a:schemeClr val="tx1"/>
        </a:solidFill>
        <a:latin typeface="Cambria" pitchFamily="18" charset="0"/>
        <a:ea typeface="+mn-ea"/>
        <a:cs typeface="+mn-cs"/>
      </a:defRPr>
    </a:lvl1pPr>
    <a:lvl2pPr marL="457200" algn="l" rtl="0" fontAlgn="base">
      <a:spcBef>
        <a:spcPct val="0"/>
      </a:spcBef>
      <a:spcAft>
        <a:spcPct val="0"/>
      </a:spcAft>
      <a:defRPr kern="1200">
        <a:solidFill>
          <a:schemeClr val="tx1"/>
        </a:solidFill>
        <a:latin typeface="Cambria" pitchFamily="18" charset="0"/>
        <a:ea typeface="+mn-ea"/>
        <a:cs typeface="+mn-cs"/>
      </a:defRPr>
    </a:lvl2pPr>
    <a:lvl3pPr marL="914400" algn="l" rtl="0" fontAlgn="base">
      <a:spcBef>
        <a:spcPct val="0"/>
      </a:spcBef>
      <a:spcAft>
        <a:spcPct val="0"/>
      </a:spcAft>
      <a:defRPr kern="1200">
        <a:solidFill>
          <a:schemeClr val="tx1"/>
        </a:solidFill>
        <a:latin typeface="Cambria" pitchFamily="18" charset="0"/>
        <a:ea typeface="+mn-ea"/>
        <a:cs typeface="+mn-cs"/>
      </a:defRPr>
    </a:lvl3pPr>
    <a:lvl4pPr marL="1371600" algn="l" rtl="0" fontAlgn="base">
      <a:spcBef>
        <a:spcPct val="0"/>
      </a:spcBef>
      <a:spcAft>
        <a:spcPct val="0"/>
      </a:spcAft>
      <a:defRPr kern="1200">
        <a:solidFill>
          <a:schemeClr val="tx1"/>
        </a:solidFill>
        <a:latin typeface="Cambria" pitchFamily="18" charset="0"/>
        <a:ea typeface="+mn-ea"/>
        <a:cs typeface="+mn-cs"/>
      </a:defRPr>
    </a:lvl4pPr>
    <a:lvl5pPr marL="1828800" algn="l" rtl="0" fontAlgn="base">
      <a:spcBef>
        <a:spcPct val="0"/>
      </a:spcBef>
      <a:spcAft>
        <a:spcPct val="0"/>
      </a:spcAft>
      <a:defRPr kern="1200">
        <a:solidFill>
          <a:schemeClr val="tx1"/>
        </a:solidFill>
        <a:latin typeface="Cambria" pitchFamily="18" charset="0"/>
        <a:ea typeface="+mn-ea"/>
        <a:cs typeface="+mn-cs"/>
      </a:defRPr>
    </a:lvl5pPr>
    <a:lvl6pPr marL="2286000" algn="l" defTabSz="914400" rtl="0" eaLnBrk="1" latinLnBrk="0" hangingPunct="1">
      <a:defRPr kern="1200">
        <a:solidFill>
          <a:schemeClr val="tx1"/>
        </a:solidFill>
        <a:latin typeface="Cambria" pitchFamily="18" charset="0"/>
        <a:ea typeface="+mn-ea"/>
        <a:cs typeface="+mn-cs"/>
      </a:defRPr>
    </a:lvl6pPr>
    <a:lvl7pPr marL="2743200" algn="l" defTabSz="914400" rtl="0" eaLnBrk="1" latinLnBrk="0" hangingPunct="1">
      <a:defRPr kern="1200">
        <a:solidFill>
          <a:schemeClr val="tx1"/>
        </a:solidFill>
        <a:latin typeface="Cambria" pitchFamily="18" charset="0"/>
        <a:ea typeface="+mn-ea"/>
        <a:cs typeface="+mn-cs"/>
      </a:defRPr>
    </a:lvl7pPr>
    <a:lvl8pPr marL="3200400" algn="l" defTabSz="914400" rtl="0" eaLnBrk="1" latinLnBrk="0" hangingPunct="1">
      <a:defRPr kern="1200">
        <a:solidFill>
          <a:schemeClr val="tx1"/>
        </a:solidFill>
        <a:latin typeface="Cambria" pitchFamily="18" charset="0"/>
        <a:ea typeface="+mn-ea"/>
        <a:cs typeface="+mn-cs"/>
      </a:defRPr>
    </a:lvl8pPr>
    <a:lvl9pPr marL="3657600" algn="l" defTabSz="914400" rtl="0" eaLnBrk="1" latinLnBrk="0" hangingPunct="1">
      <a:defRPr kern="1200">
        <a:solidFill>
          <a:schemeClr val="tx1"/>
        </a:solidFill>
        <a:latin typeface="Cambr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0000"/>
    <a:srgbClr val="808000"/>
    <a:srgbClr val="CCCCFF"/>
    <a:srgbClr val="CC99FF"/>
    <a:srgbClr val="99FF33"/>
    <a:srgbClr val="00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4660"/>
  </p:normalViewPr>
  <p:slideViewPr>
    <p:cSldViewPr>
      <p:cViewPr>
        <p:scale>
          <a:sx n="84" d="100"/>
          <a:sy n="84" d="100"/>
        </p:scale>
        <p:origin x="-792"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defTabSz="915482">
              <a:defRPr sz="1200" b="0">
                <a:latin typeface="Arial" charset="0"/>
              </a:defRPr>
            </a:lvl1pPr>
          </a:lstStyle>
          <a:p>
            <a:pPr>
              <a:defRPr/>
            </a:pPr>
            <a:endParaRPr lang="el-GR"/>
          </a:p>
        </p:txBody>
      </p:sp>
      <p:sp>
        <p:nvSpPr>
          <p:cNvPr id="94211" name="Rectangle 3"/>
          <p:cNvSpPr>
            <a:spLocks noGrp="1" noChangeArrowheads="1"/>
          </p:cNvSpPr>
          <p:nvPr>
            <p:ph type="dt" sz="quarter" idx="1"/>
          </p:nvPr>
        </p:nvSpPr>
        <p:spPr bwMode="auto">
          <a:xfrm>
            <a:off x="3843338" y="0"/>
            <a:ext cx="2936875" cy="495300"/>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algn="r" defTabSz="915482">
              <a:defRPr sz="1200" b="0">
                <a:latin typeface="Arial" charset="0"/>
              </a:defRPr>
            </a:lvl1pPr>
          </a:lstStyle>
          <a:p>
            <a:pPr>
              <a:defRPr/>
            </a:pPr>
            <a:endParaRPr lang="el-GR"/>
          </a:p>
        </p:txBody>
      </p:sp>
      <p:sp>
        <p:nvSpPr>
          <p:cNvPr id="94212" name="Rectangle 4"/>
          <p:cNvSpPr>
            <a:spLocks noGrp="1" noChangeArrowheads="1"/>
          </p:cNvSpPr>
          <p:nvPr>
            <p:ph type="ftr" sz="quarter" idx="2"/>
          </p:nvPr>
        </p:nvSpPr>
        <p:spPr bwMode="auto">
          <a:xfrm>
            <a:off x="0" y="9429750"/>
            <a:ext cx="2936875" cy="495300"/>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defTabSz="915482">
              <a:defRPr sz="1200" b="0">
                <a:latin typeface="Arial" charset="0"/>
              </a:defRPr>
            </a:lvl1pPr>
          </a:lstStyle>
          <a:p>
            <a:pPr>
              <a:defRPr/>
            </a:pPr>
            <a:endParaRPr lang="el-GR"/>
          </a:p>
        </p:txBody>
      </p:sp>
      <p:sp>
        <p:nvSpPr>
          <p:cNvPr id="94213" name="Rectangle 5"/>
          <p:cNvSpPr>
            <a:spLocks noGrp="1" noChangeArrowheads="1"/>
          </p:cNvSpPr>
          <p:nvPr>
            <p:ph type="sldNum" sz="quarter" idx="3"/>
          </p:nvPr>
        </p:nvSpPr>
        <p:spPr bwMode="auto">
          <a:xfrm>
            <a:off x="3843338" y="9429750"/>
            <a:ext cx="2936875" cy="495300"/>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algn="r" defTabSz="915482">
              <a:defRPr sz="1200" b="0">
                <a:latin typeface="Arial" charset="0"/>
              </a:defRPr>
            </a:lvl1pPr>
          </a:lstStyle>
          <a:p>
            <a:pPr>
              <a:defRPr/>
            </a:pPr>
            <a:fld id="{EBDFDF09-660A-4159-A86C-78B17F71E4A4}" type="slidenum">
              <a:rPr lang="el-GR"/>
              <a:pPr>
                <a:defRPr/>
              </a:pPr>
              <a:t>‹#›</a:t>
            </a:fld>
            <a:endParaRPr lang="el-GR"/>
          </a:p>
        </p:txBody>
      </p:sp>
    </p:spTree>
    <p:extLst>
      <p:ext uri="{BB962C8B-B14F-4D97-AF65-F5344CB8AC3E}">
        <p14:creationId xmlns:p14="http://schemas.microsoft.com/office/powerpoint/2010/main" val="1188683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defTabSz="915482">
              <a:defRPr sz="1200" b="0">
                <a:latin typeface="Arial" charset="0"/>
              </a:defRPr>
            </a:lvl1pPr>
          </a:lstStyle>
          <a:p>
            <a:pPr>
              <a:defRPr/>
            </a:pPr>
            <a:endParaRPr lang="el-GR"/>
          </a:p>
        </p:txBody>
      </p:sp>
      <p:sp>
        <p:nvSpPr>
          <p:cNvPr id="73731" name="Rectangle 3"/>
          <p:cNvSpPr>
            <a:spLocks noGrp="1" noChangeArrowheads="1"/>
          </p:cNvSpPr>
          <p:nvPr>
            <p:ph type="dt" idx="1"/>
          </p:nvPr>
        </p:nvSpPr>
        <p:spPr bwMode="auto">
          <a:xfrm>
            <a:off x="3843338" y="0"/>
            <a:ext cx="2936875" cy="495300"/>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algn="r" defTabSz="915482">
              <a:defRPr sz="1200" b="0">
                <a:latin typeface="Arial" charset="0"/>
              </a:defRPr>
            </a:lvl1pPr>
          </a:lstStyle>
          <a:p>
            <a:pPr>
              <a:defRPr/>
            </a:pPr>
            <a:endParaRPr lang="el-GR"/>
          </a:p>
        </p:txBody>
      </p:sp>
      <p:sp>
        <p:nvSpPr>
          <p:cNvPr id="14340"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677863" y="4716463"/>
            <a:ext cx="5426075" cy="4465637"/>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73734" name="Rectangle 6"/>
          <p:cNvSpPr>
            <a:spLocks noGrp="1" noChangeArrowheads="1"/>
          </p:cNvSpPr>
          <p:nvPr>
            <p:ph type="ftr" sz="quarter" idx="4"/>
          </p:nvPr>
        </p:nvSpPr>
        <p:spPr bwMode="auto">
          <a:xfrm>
            <a:off x="0" y="9429750"/>
            <a:ext cx="2936875" cy="495300"/>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defTabSz="915482">
              <a:defRPr sz="1200" b="0">
                <a:latin typeface="Arial" charset="0"/>
              </a:defRPr>
            </a:lvl1pPr>
          </a:lstStyle>
          <a:p>
            <a:pPr>
              <a:defRPr/>
            </a:pPr>
            <a:endParaRPr lang="el-GR"/>
          </a:p>
        </p:txBody>
      </p:sp>
      <p:sp>
        <p:nvSpPr>
          <p:cNvPr id="73735" name="Rectangle 7"/>
          <p:cNvSpPr>
            <a:spLocks noGrp="1" noChangeArrowheads="1"/>
          </p:cNvSpPr>
          <p:nvPr>
            <p:ph type="sldNum" sz="quarter" idx="5"/>
          </p:nvPr>
        </p:nvSpPr>
        <p:spPr bwMode="auto">
          <a:xfrm>
            <a:off x="3843338" y="9429750"/>
            <a:ext cx="2936875" cy="495300"/>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algn="r" defTabSz="915482">
              <a:defRPr sz="1200" b="0">
                <a:latin typeface="Arial" charset="0"/>
              </a:defRPr>
            </a:lvl1pPr>
          </a:lstStyle>
          <a:p>
            <a:pPr>
              <a:defRPr/>
            </a:pPr>
            <a:fld id="{108165CA-0190-4EA4-9268-85BF0D637E40}" type="slidenum">
              <a:rPr lang="el-GR"/>
              <a:pPr>
                <a:defRPr/>
              </a:pPr>
              <a:t>‹#›</a:t>
            </a:fld>
            <a:endParaRPr lang="el-GR"/>
          </a:p>
        </p:txBody>
      </p:sp>
    </p:spTree>
    <p:extLst>
      <p:ext uri="{BB962C8B-B14F-4D97-AF65-F5344CB8AC3E}">
        <p14:creationId xmlns:p14="http://schemas.microsoft.com/office/powerpoint/2010/main" val="2176424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noTextEdit="1"/>
          </p:cNvSpPr>
          <p:nvPr>
            <p:ph type="sldImg"/>
          </p:nvPr>
        </p:nvSpPr>
        <p:spPr>
          <a:ln/>
        </p:spPr>
      </p:sp>
      <p:sp>
        <p:nvSpPr>
          <p:cNvPr id="17410" name="2 - Θέση σημειώσεων"/>
          <p:cNvSpPr>
            <a:spLocks noGrp="1"/>
          </p:cNvSpPr>
          <p:nvPr>
            <p:ph type="body" idx="1"/>
          </p:nvPr>
        </p:nvSpPr>
        <p:spPr>
          <a:noFill/>
          <a:ln/>
        </p:spPr>
        <p:txBody>
          <a:bodyPr/>
          <a:lstStyle/>
          <a:p>
            <a:pPr eaLnBrk="1" hangingPunct="1"/>
            <a:endParaRPr lang="el-GR" smtClean="0"/>
          </a:p>
        </p:txBody>
      </p:sp>
      <p:sp>
        <p:nvSpPr>
          <p:cNvPr id="17411" name="3 - Θέση αριθμού διαφάνειας"/>
          <p:cNvSpPr>
            <a:spLocks noGrp="1"/>
          </p:cNvSpPr>
          <p:nvPr>
            <p:ph type="sldNum" sz="quarter" idx="5"/>
          </p:nvPr>
        </p:nvSpPr>
        <p:spPr>
          <a:noFill/>
        </p:spPr>
        <p:txBody>
          <a:bodyPr/>
          <a:lstStyle/>
          <a:p>
            <a:pPr defTabSz="912813"/>
            <a:fld id="{FD15EABB-01B4-461D-B02F-64BAFFAD8C83}" type="slidenum">
              <a:rPr lang="el-GR" smtClean="0"/>
              <a:pPr defTabSz="912813"/>
              <a:t>1</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12</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13</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14</a:t>
            </a:fld>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15</a:t>
            </a:fld>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16</a:t>
            </a:fld>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17</a:t>
            </a:fld>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18</a:t>
            </a:fld>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19</a:t>
            </a:fld>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20</a:t>
            </a:fld>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21</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2</a:t>
            </a:fld>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22</a:t>
            </a:fld>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23</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3</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4</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6</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7</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8</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9</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a:ln/>
        </p:spPr>
      </p:sp>
      <p:sp>
        <p:nvSpPr>
          <p:cNvPr id="19458" name="2 - Θέση σημειώσεων"/>
          <p:cNvSpPr>
            <a:spLocks noGrp="1"/>
          </p:cNvSpPr>
          <p:nvPr>
            <p:ph type="body" idx="1"/>
          </p:nvPr>
        </p:nvSpPr>
        <p:spPr>
          <a:noFill/>
          <a:ln/>
        </p:spPr>
        <p:txBody>
          <a:bodyPr/>
          <a:lstStyle/>
          <a:p>
            <a:pPr eaLnBrk="1" hangingPunct="1"/>
            <a:endParaRPr lang="el-GR" smtClean="0"/>
          </a:p>
        </p:txBody>
      </p:sp>
      <p:sp>
        <p:nvSpPr>
          <p:cNvPr id="19459" name="3 - Θέση αριθμού διαφάνειας"/>
          <p:cNvSpPr>
            <a:spLocks noGrp="1"/>
          </p:cNvSpPr>
          <p:nvPr>
            <p:ph type="sldNum" sz="quarter" idx="5"/>
          </p:nvPr>
        </p:nvSpPr>
        <p:spPr>
          <a:noFill/>
        </p:spPr>
        <p:txBody>
          <a:bodyPr/>
          <a:lstStyle/>
          <a:p>
            <a:pPr defTabSz="912813"/>
            <a:fld id="{B3478EB5-E619-4A0E-A298-7AE66ED1469D}" type="slidenum">
              <a:rPr lang="el-GR" smtClean="0"/>
              <a:pPr defTabSz="912813"/>
              <a:t>10</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lang="el-GR" sz="2400">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lang="el-GR" sz="240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lang="el-GR">
              <a:latin typeface="Arial" charset="0"/>
            </a:endParaRPr>
          </a:p>
        </p:txBody>
      </p:sp>
      <p:sp>
        <p:nvSpPr>
          <p:cNvPr id="66565" name="Rectangle 5"/>
          <p:cNvSpPr>
            <a:spLocks noGrp="1" noChangeArrowheads="1"/>
          </p:cNvSpPr>
          <p:nvPr>
            <p:ph type="ctrTitle"/>
          </p:nvPr>
        </p:nvSpPr>
        <p:spPr>
          <a:xfrm>
            <a:off x="685800" y="857250"/>
            <a:ext cx="7772400" cy="2266950"/>
          </a:xfrm>
        </p:spPr>
        <p:txBody>
          <a:bodyPr anchor="ctr" anchorCtr="1"/>
          <a:lstStyle>
            <a:lvl1pPr algn="ctr">
              <a:defRPr sz="3600" i="1"/>
            </a:lvl1pPr>
          </a:lstStyle>
          <a:p>
            <a:r>
              <a:rPr lang="el-GR"/>
              <a:t>Κάντε κλικ για επεξεργασία του τίτλου</a:t>
            </a:r>
          </a:p>
        </p:txBody>
      </p:sp>
      <p:sp>
        <p:nvSpPr>
          <p:cNvPr id="6656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1900"/>
            </a:lvl1pPr>
          </a:lstStyle>
          <a:p>
            <a:r>
              <a:rPr lang="el-GR"/>
              <a:t>Κάντε κλικ για να επεξεργαστείτε τον υπότιτλο του υποδείγματος</a:t>
            </a:r>
          </a:p>
        </p:txBody>
      </p:sp>
      <p:sp>
        <p:nvSpPr>
          <p:cNvPr id="7" name="Rectangle 7"/>
          <p:cNvSpPr>
            <a:spLocks noGrp="1" noChangeArrowheads="1"/>
          </p:cNvSpPr>
          <p:nvPr>
            <p:ph type="dt" sz="half" idx="10"/>
          </p:nvPr>
        </p:nvSpPr>
        <p:spPr/>
        <p:txBody>
          <a:bodyPr/>
          <a:lstStyle>
            <a:lvl1pPr>
              <a:defRPr/>
            </a:lvl1pPr>
          </a:lstStyle>
          <a:p>
            <a:pPr>
              <a:defRPr/>
            </a:pPr>
            <a:endParaRPr lang="el-GR"/>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r>
              <a:rPr lang="el-GR" smtClean="0"/>
              <a:t>Τμήμα Διοίκησης Επιχειρήσεων</a:t>
            </a:r>
            <a:endParaRPr lang="el-GR"/>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747A5C10-5CB1-48BD-9F2C-A8B248267BCD}"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F36F848-E1B9-41CC-BBF2-683D511BC76A}"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27800" y="333375"/>
            <a:ext cx="1924050" cy="575945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55650" y="333375"/>
            <a:ext cx="5619750" cy="575945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0DEF195-2946-4121-99D9-B13113C7EC7D}"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380442E-37A4-4FFA-AD97-F1CCA2660F65}"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5414D96-5197-4AAB-AF13-193CDE5C9C30}"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556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799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6099E23-EF05-481A-9C5E-33496B66FBF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774B8559-B0D2-4CA0-820D-5AF8C8E9503E}"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13D89E85-01EA-48CF-8F5A-16B6239F100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9A5B9DB5-78BC-4071-A7F1-241523D44E43}"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B4DF823-CB44-42AF-AA7F-08234F5B3B8E}"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smtClean="0"/>
              <a:t>Τμήμα Διοίκησης Επιχειρήσεων</a:t>
            </a: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36C1B13-6613-4948-8E71-C8356C2E71CE}"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333375"/>
            <a:ext cx="7696200" cy="863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755650" y="1916113"/>
            <a:ext cx="7696200" cy="417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5540"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l-GR"/>
          </a:p>
        </p:txBody>
      </p:sp>
      <p:sp>
        <p:nvSpPr>
          <p:cNvPr id="65541"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r>
              <a:rPr lang="el-GR" smtClean="0"/>
              <a:t>Τμήμα Διοίκησης Επιχειρήσεων</a:t>
            </a:r>
            <a:endParaRPr lang="el-GR"/>
          </a:p>
        </p:txBody>
      </p:sp>
      <p:sp>
        <p:nvSpPr>
          <p:cNvPr id="65542"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fld id="{CD217DEE-F51D-4C4E-B111-9B85317456BE}" type="slidenum">
              <a:rPr lang="el-GR"/>
              <a:pPr>
                <a:defRPr/>
              </a:pPr>
              <a:t>‹#›</a:t>
            </a:fld>
            <a:endParaRPr lang="el-GR"/>
          </a:p>
        </p:txBody>
      </p:sp>
      <p:sp>
        <p:nvSpPr>
          <p:cNvPr id="65544" name="AutoShape 8"/>
          <p:cNvSpPr>
            <a:spLocks noChangeArrowheads="1"/>
          </p:cNvSpPr>
          <p:nvPr userDrawn="1"/>
        </p:nvSpPr>
        <p:spPr bwMode="auto">
          <a:xfrm>
            <a:off x="179388" y="188913"/>
            <a:ext cx="8823325" cy="6096000"/>
          </a:xfrm>
          <a:prstGeom prst="roundRect">
            <a:avLst>
              <a:gd name="adj" fmla="val 11046"/>
            </a:avLst>
          </a:prstGeom>
          <a:noFill/>
          <a:ln w="28575">
            <a:solidFill>
              <a:schemeClr val="folHlink"/>
            </a:solidFill>
            <a:round/>
            <a:headEnd/>
            <a:tailEnd/>
          </a:ln>
          <a:effectLst/>
        </p:spPr>
        <p:txBody>
          <a:bodyPr wrap="none" anchor="ctr"/>
          <a:lstStyle/>
          <a:p>
            <a:pPr algn="ctr">
              <a:defRPr/>
            </a:pPr>
            <a:endParaRPr lang="el-GR" sz="2400">
              <a:latin typeface="Times New Roman" pitchFamily="18" charset="0"/>
            </a:endParaRPr>
          </a:p>
        </p:txBody>
      </p:sp>
      <p:sp>
        <p:nvSpPr>
          <p:cNvPr id="65545" name="Line 9"/>
          <p:cNvSpPr>
            <a:spLocks noChangeShapeType="1"/>
          </p:cNvSpPr>
          <p:nvPr userDrawn="1"/>
        </p:nvSpPr>
        <p:spPr bwMode="auto">
          <a:xfrm>
            <a:off x="755650" y="1341438"/>
            <a:ext cx="7696200" cy="0"/>
          </a:xfrm>
          <a:prstGeom prst="line">
            <a:avLst/>
          </a:prstGeom>
          <a:noFill/>
          <a:ln w="38100">
            <a:solidFill>
              <a:schemeClr val="folHlink"/>
            </a:solidFill>
            <a:round/>
            <a:headEnd/>
            <a:tailEnd/>
          </a:ln>
          <a:effectLst/>
        </p:spPr>
        <p:txBody>
          <a:bodyPr/>
          <a:lstStyle/>
          <a:p>
            <a:pPr>
              <a:defRPr/>
            </a:pPr>
            <a:endParaRPr lang="el-GR" b="1"/>
          </a:p>
        </p:txBody>
      </p:sp>
    </p:spTree>
  </p:cSld>
  <p:clrMap bg1="lt1" tx1="dk1" bg2="lt2" tx2="dk2" accent1="accent1" accent2="accent2" accent3="accent3" accent4="accent4" accent5="accent5" accent6="accent6" hlink="hlink" folHlink="folHlink"/>
  <p:sldLayoutIdLst>
    <p:sldLayoutId id="2147483714" r:id="rId1"/>
    <p:sldLayoutId id="2147483713"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 id="2147483704" r:id="rId11"/>
  </p:sldLayoutIdLst>
  <p:hf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Cambria" pitchFamily="18" charset="0"/>
        </a:defRPr>
      </a:lvl2pPr>
      <a:lvl3pPr algn="l" rtl="0" eaLnBrk="0" fontAlgn="base" hangingPunct="0">
        <a:spcBef>
          <a:spcPct val="0"/>
        </a:spcBef>
        <a:spcAft>
          <a:spcPct val="0"/>
        </a:spcAft>
        <a:defRPr sz="2800">
          <a:solidFill>
            <a:schemeClr val="tx2"/>
          </a:solidFill>
          <a:latin typeface="Cambria" pitchFamily="18" charset="0"/>
        </a:defRPr>
      </a:lvl3pPr>
      <a:lvl4pPr algn="l" rtl="0" eaLnBrk="0" fontAlgn="base" hangingPunct="0">
        <a:spcBef>
          <a:spcPct val="0"/>
        </a:spcBef>
        <a:spcAft>
          <a:spcPct val="0"/>
        </a:spcAft>
        <a:defRPr sz="2800">
          <a:solidFill>
            <a:schemeClr val="tx2"/>
          </a:solidFill>
          <a:latin typeface="Cambria" pitchFamily="18" charset="0"/>
        </a:defRPr>
      </a:lvl4pPr>
      <a:lvl5pPr algn="l" rtl="0" eaLnBrk="0" fontAlgn="base" hangingPunct="0">
        <a:spcBef>
          <a:spcPct val="0"/>
        </a:spcBef>
        <a:spcAft>
          <a:spcPct val="0"/>
        </a:spcAft>
        <a:defRPr sz="2800">
          <a:solidFill>
            <a:schemeClr val="tx2"/>
          </a:solidFill>
          <a:latin typeface="Cambria" pitchFamily="18" charset="0"/>
        </a:defRPr>
      </a:lvl5pPr>
      <a:lvl6pPr marL="457200" algn="l" rtl="0" fontAlgn="base">
        <a:spcBef>
          <a:spcPct val="0"/>
        </a:spcBef>
        <a:spcAft>
          <a:spcPct val="0"/>
        </a:spcAft>
        <a:defRPr sz="2800">
          <a:solidFill>
            <a:schemeClr val="tx2"/>
          </a:solidFill>
          <a:latin typeface="Cambria" pitchFamily="18" charset="0"/>
        </a:defRPr>
      </a:lvl6pPr>
      <a:lvl7pPr marL="914400" algn="l" rtl="0" fontAlgn="base">
        <a:spcBef>
          <a:spcPct val="0"/>
        </a:spcBef>
        <a:spcAft>
          <a:spcPct val="0"/>
        </a:spcAft>
        <a:defRPr sz="2800">
          <a:solidFill>
            <a:schemeClr val="tx2"/>
          </a:solidFill>
          <a:latin typeface="Cambria" pitchFamily="18" charset="0"/>
        </a:defRPr>
      </a:lvl7pPr>
      <a:lvl8pPr marL="1371600" algn="l" rtl="0" fontAlgn="base">
        <a:spcBef>
          <a:spcPct val="0"/>
        </a:spcBef>
        <a:spcAft>
          <a:spcPct val="0"/>
        </a:spcAft>
        <a:defRPr sz="2800">
          <a:solidFill>
            <a:schemeClr val="tx2"/>
          </a:solidFill>
          <a:latin typeface="Cambria" pitchFamily="18" charset="0"/>
        </a:defRPr>
      </a:lvl8pPr>
      <a:lvl9pPr marL="1828800" algn="l" rtl="0" fontAlgn="base">
        <a:spcBef>
          <a:spcPct val="0"/>
        </a:spcBef>
        <a:spcAft>
          <a:spcPct val="0"/>
        </a:spcAft>
        <a:defRPr sz="2800">
          <a:solidFill>
            <a:schemeClr val="tx2"/>
          </a:solidFill>
          <a:latin typeface="Cambria" pitchFamily="18"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a:solidFill>
            <a:schemeClr val="tx1"/>
          </a:solidFill>
          <a:latin typeface="+mn-lt"/>
        </a:defRPr>
      </a:lvl6pPr>
      <a:lvl7pPr marL="2971800" indent="-228600" algn="l" rtl="0" fontAlgn="base">
        <a:spcBef>
          <a:spcPct val="20000"/>
        </a:spcBef>
        <a:spcAft>
          <a:spcPct val="0"/>
        </a:spcAft>
        <a:buClr>
          <a:schemeClr val="folHlink"/>
        </a:buClr>
        <a:buSzPct val="150000"/>
        <a:buChar char="•"/>
        <a:defRPr>
          <a:solidFill>
            <a:schemeClr val="tx1"/>
          </a:solidFill>
          <a:latin typeface="+mn-lt"/>
        </a:defRPr>
      </a:lvl7pPr>
      <a:lvl8pPr marL="3429000" indent="-228600" algn="l" rtl="0" fontAlgn="base">
        <a:spcBef>
          <a:spcPct val="20000"/>
        </a:spcBef>
        <a:spcAft>
          <a:spcPct val="0"/>
        </a:spcAft>
        <a:buClr>
          <a:schemeClr val="folHlink"/>
        </a:buClr>
        <a:buSzPct val="150000"/>
        <a:buChar char="•"/>
        <a:defRPr>
          <a:solidFill>
            <a:schemeClr val="tx1"/>
          </a:solidFill>
          <a:latin typeface="+mn-lt"/>
        </a:defRPr>
      </a:lvl8pPr>
      <a:lvl9pPr marL="3886200" indent="-228600" algn="l" rtl="0" fontAlgn="base">
        <a:spcBef>
          <a:spcPct val="20000"/>
        </a:spcBef>
        <a:spcAft>
          <a:spcPct val="0"/>
        </a:spcAft>
        <a:buClr>
          <a:schemeClr val="folHlink"/>
        </a:buClr>
        <a:buSzPct val="150000"/>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wmf"/><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subTitle" idx="1"/>
          </p:nvPr>
        </p:nvSpPr>
        <p:spPr>
          <a:xfrm>
            <a:off x="1835696" y="3645024"/>
            <a:ext cx="5410200" cy="1905000"/>
          </a:xfrm>
        </p:spPr>
        <p:txBody>
          <a:bodyPr/>
          <a:lstStyle/>
          <a:p>
            <a:pPr eaLnBrk="1" hangingPunct="1">
              <a:lnSpc>
                <a:spcPct val="80000"/>
              </a:lnSpc>
            </a:pPr>
            <a:r>
              <a:rPr lang="el-GR" sz="3200" b="1" dirty="0" smtClean="0">
                <a:solidFill>
                  <a:srgbClr val="800000"/>
                </a:solidFill>
                <a:effectLst>
                  <a:outerShdw blurRad="38100" dist="38100" dir="2700000" algn="tl">
                    <a:srgbClr val="000000">
                      <a:alpha val="43137"/>
                    </a:srgbClr>
                  </a:outerShdw>
                </a:effectLst>
              </a:rPr>
              <a:t>«Εργαστήριο Ποσοτικών Μεθόδων – </a:t>
            </a:r>
            <a:r>
              <a:rPr lang="en-US" sz="3200" b="1" dirty="0" err="1" smtClean="0">
                <a:solidFill>
                  <a:srgbClr val="800000"/>
                </a:solidFill>
                <a:effectLst>
                  <a:outerShdw blurRad="38100" dist="38100" dir="2700000" algn="tl">
                    <a:srgbClr val="000000">
                      <a:alpha val="43137"/>
                    </a:srgbClr>
                  </a:outerShdw>
                </a:effectLst>
              </a:rPr>
              <a:t>QMLab</a:t>
            </a:r>
            <a:r>
              <a:rPr lang="el-GR" sz="3200" b="1" dirty="0" smtClean="0">
                <a:solidFill>
                  <a:srgbClr val="800000"/>
                </a:solidFill>
                <a:effectLst>
                  <a:outerShdw blurRad="38100" dist="38100" dir="2700000" algn="tl">
                    <a:srgbClr val="000000">
                      <a:alpha val="43137"/>
                    </a:srgbClr>
                  </a:outerShdw>
                </a:effectLst>
              </a:rPr>
              <a:t>»</a:t>
            </a:r>
          </a:p>
          <a:p>
            <a:pPr eaLnBrk="1" hangingPunct="1">
              <a:lnSpc>
                <a:spcPct val="80000"/>
              </a:lnSpc>
            </a:pPr>
            <a:endParaRPr lang="el-GR" sz="3200" dirty="0" smtClean="0"/>
          </a:p>
          <a:p>
            <a:pPr eaLnBrk="1" hangingPunct="1">
              <a:lnSpc>
                <a:spcPct val="80000"/>
              </a:lnSpc>
            </a:pPr>
            <a:r>
              <a:rPr lang="el-GR" sz="2000" dirty="0" smtClean="0"/>
              <a:t>Χίος</a:t>
            </a:r>
            <a:r>
              <a:rPr lang="el-GR" sz="2000" dirty="0"/>
              <a:t>, Δεκέμβριος 2013</a:t>
            </a:r>
          </a:p>
          <a:p>
            <a:pPr eaLnBrk="1" hangingPunct="1">
              <a:lnSpc>
                <a:spcPct val="80000"/>
              </a:lnSpc>
            </a:pPr>
            <a:endParaRPr lang="el-GR" sz="3200" dirty="0" smtClean="0"/>
          </a:p>
        </p:txBody>
      </p:sp>
      <p:pic>
        <p:nvPicPr>
          <p:cNvPr id="4" name="Εικόνα 13" descr="Περιγραφή: aegeansign_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02220"/>
            <a:ext cx="1152128" cy="104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ctrTitle"/>
          </p:nvPr>
        </p:nvSpPr>
        <p:spPr>
          <a:xfrm>
            <a:off x="838200" y="1412776"/>
            <a:ext cx="7772400" cy="1443428"/>
          </a:xfrm>
        </p:spPr>
        <p:txBody>
          <a:bodyPr/>
          <a:lstStyle/>
          <a:p>
            <a:r>
              <a:rPr lang="el-GR" sz="2400" dirty="0">
                <a:latin typeface="Palatino Linotype" panose="02040502050505030304" pitchFamily="18" charset="0"/>
              </a:rPr>
              <a:t>ΠΑΝΕΠΙΣΤΗΜΙΟ ΑΙΓΑΙΟΥ</a:t>
            </a:r>
            <a:br>
              <a:rPr lang="el-GR" sz="2400" dirty="0">
                <a:latin typeface="Palatino Linotype" panose="02040502050505030304" pitchFamily="18" charset="0"/>
              </a:rPr>
            </a:br>
            <a:r>
              <a:rPr lang="el-GR" sz="2400" dirty="0">
                <a:latin typeface="Palatino Linotype" panose="02040502050505030304" pitchFamily="18" charset="0"/>
              </a:rPr>
              <a:t>ΣΧΟΛΗ ΕΠΙΣΤΗΜΩΝ ΤΗΣ ΔΙΟΙΚΗΣΗΣ</a:t>
            </a:r>
            <a:br>
              <a:rPr lang="el-GR" sz="2400" dirty="0">
                <a:latin typeface="Palatino Linotype" panose="02040502050505030304" pitchFamily="18" charset="0"/>
              </a:rPr>
            </a:br>
            <a:r>
              <a:rPr lang="el-GR" sz="2400" b="1" dirty="0">
                <a:latin typeface="Palatino Linotype" panose="02040502050505030304" pitchFamily="18" charset="0"/>
              </a:rPr>
              <a:t>ΤΜΗΜΑ ΔΙΟΙΚΗΣΗΣ </a:t>
            </a:r>
            <a:r>
              <a:rPr lang="el-GR" sz="2400" b="1" dirty="0" smtClean="0">
                <a:latin typeface="Palatino Linotype" panose="02040502050505030304" pitchFamily="18" charset="0"/>
              </a:rPr>
              <a:t>ΕΠΙΧΕΙΡΗΣΕΩΝ</a:t>
            </a:r>
            <a:endParaRPr lang="el-GR" sz="2400" dirty="0">
              <a:latin typeface="Palatino Linotype" panose="02040502050505030304" pitchFamily="18" charset="0"/>
            </a:endParaRPr>
          </a:p>
        </p:txBody>
      </p:sp>
      <p:sp>
        <p:nvSpPr>
          <p:cNvPr id="7" name="Υπότιτλος 2"/>
          <p:cNvSpPr txBox="1">
            <a:spLocks/>
          </p:cNvSpPr>
          <p:nvPr/>
        </p:nvSpPr>
        <p:spPr>
          <a:xfrm>
            <a:off x="1524000" y="5301208"/>
            <a:ext cx="640080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l-GR" dirty="0"/>
          </a:p>
        </p:txBody>
      </p:sp>
      <p:pic>
        <p:nvPicPr>
          <p:cNvPr id="6" name="Picture 5"/>
          <p:cNvPicPr/>
          <p:nvPr/>
        </p:nvPicPr>
        <p:blipFill>
          <a:blip r:embed="rId4"/>
          <a:srcRect l="58583" t="32961" r="30266" b="61897"/>
          <a:stretch>
            <a:fillRect/>
          </a:stretch>
        </p:blipFill>
        <p:spPr bwMode="auto">
          <a:xfrm>
            <a:off x="5868144" y="4437112"/>
            <a:ext cx="1656184" cy="6480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Ερευνητικά Πεδία </a:t>
            </a:r>
            <a:r>
              <a:rPr lang="el-GR" dirty="0"/>
              <a:t>&amp; </a:t>
            </a:r>
            <a:r>
              <a:rPr lang="el-GR" dirty="0" smtClean="0"/>
              <a:t>Λειτουργ</a:t>
            </a:r>
            <a:r>
              <a:rPr lang="el-GR" dirty="0" smtClean="0"/>
              <a:t>ίες</a:t>
            </a:r>
            <a:endParaRPr lang="el-GR" dirty="0" smtClean="0"/>
          </a:p>
        </p:txBody>
      </p:sp>
      <p:sp>
        <p:nvSpPr>
          <p:cNvPr id="7171" name="Rectangle 3"/>
          <p:cNvSpPr>
            <a:spLocks noGrp="1" noChangeArrowheads="1"/>
          </p:cNvSpPr>
          <p:nvPr>
            <p:ph type="body" idx="1"/>
          </p:nvPr>
        </p:nvSpPr>
        <p:spPr>
          <a:xfrm>
            <a:off x="683568" y="1556792"/>
            <a:ext cx="7696200" cy="4176712"/>
          </a:xfrm>
        </p:spPr>
        <p:txBody>
          <a:bodyPr/>
          <a:lstStyle/>
          <a:p>
            <a:pPr marL="0" lvl="0" indent="0" algn="just">
              <a:buClrTx/>
              <a:buNone/>
            </a:pPr>
            <a:r>
              <a:rPr lang="el-GR" sz="1600" b="1" i="1" dirty="0" smtClean="0">
                <a:solidFill>
                  <a:schemeClr val="accent2">
                    <a:lumMod val="75000"/>
                    <a:lumOff val="25000"/>
                  </a:schemeClr>
                </a:solidFill>
              </a:rPr>
              <a:t>Περιφερειακή Ανάλυση </a:t>
            </a:r>
            <a:endParaRPr lang="el-GR" sz="1600" b="1" i="1" dirty="0">
              <a:solidFill>
                <a:schemeClr val="accent2">
                  <a:lumMod val="75000"/>
                  <a:lumOff val="25000"/>
                </a:schemeClr>
              </a:solidFill>
            </a:endParaRPr>
          </a:p>
          <a:p>
            <a:pPr marL="0" indent="0" algn="just">
              <a:buNone/>
            </a:pPr>
            <a:endParaRPr lang="el-GR" sz="1600" dirty="0"/>
          </a:p>
          <a:p>
            <a:pPr marL="0" indent="0" algn="just">
              <a:buNone/>
            </a:pPr>
            <a:r>
              <a:rPr lang="el-GR" sz="1600" dirty="0" smtClean="0"/>
              <a:t>Αντικείμενο </a:t>
            </a:r>
            <a:r>
              <a:rPr lang="el-GR" sz="1600" dirty="0"/>
              <a:t>του πεδίου αυτού, είναι ο προσδιορισμός του επιπέδου ανάπτυξης μιας γεωγραφικής περιοχής και των μελλοντικών προοπτικών της,  με έμφαση στις νησιωτικές περιοχές. </a:t>
            </a:r>
            <a:endParaRPr lang="el-GR" sz="1600" dirty="0" smtClean="0"/>
          </a:p>
          <a:p>
            <a:pPr marL="0" indent="0" algn="just">
              <a:buNone/>
            </a:pPr>
            <a:endParaRPr lang="el-GR" sz="1600" dirty="0" smtClean="0"/>
          </a:p>
          <a:p>
            <a:pPr marL="0" indent="0" algn="just">
              <a:buNone/>
            </a:pPr>
            <a:r>
              <a:rPr lang="el-GR" sz="1600" dirty="0" smtClean="0"/>
              <a:t>Βασικά </a:t>
            </a:r>
            <a:r>
              <a:rPr lang="el-GR" sz="1600" dirty="0"/>
              <a:t>αντικείμενα πεδίου: </a:t>
            </a:r>
          </a:p>
          <a:p>
            <a:pPr algn="just">
              <a:buClrTx/>
              <a:buFont typeface="Wingdings" panose="05000000000000000000" pitchFamily="2" charset="2"/>
              <a:buChar char="ü"/>
            </a:pPr>
            <a:r>
              <a:rPr lang="el-GR" sz="1600" dirty="0" smtClean="0"/>
              <a:t>Ανάπτυξη </a:t>
            </a:r>
            <a:r>
              <a:rPr lang="el-GR" sz="1600" dirty="0"/>
              <a:t>μεθοδολογίας υπολογισμού της ελκυστικότητας μίας γεωγραφικής περιοχής και των δυνατοτήτων ανάπτυξης της. </a:t>
            </a:r>
          </a:p>
          <a:p>
            <a:pPr algn="just">
              <a:buClrTx/>
              <a:buFont typeface="Wingdings" panose="05000000000000000000" pitchFamily="2" charset="2"/>
              <a:buChar char="ü"/>
            </a:pPr>
            <a:r>
              <a:rPr lang="el-GR" sz="1600" dirty="0"/>
              <a:t>Γεωγραφική θέση της περιοχής, τα δίκτυα μεταφορών και επικοινωνιών της με άλλες περιοχές καθώς και όλες τις σχετικές οικονομικές, κοινωνικές και περιβαλλοντικές παραμέτρους. </a:t>
            </a:r>
          </a:p>
          <a:p>
            <a:pPr algn="just">
              <a:buClrTx/>
              <a:buFont typeface="Wingdings" panose="05000000000000000000" pitchFamily="2" charset="2"/>
              <a:buChar char="ü"/>
            </a:pPr>
            <a:r>
              <a:rPr lang="el-GR" sz="1600" dirty="0"/>
              <a:t>Εντοπισμός των δυνατών και αδύνατων σημείων </a:t>
            </a:r>
          </a:p>
          <a:p>
            <a:pPr algn="just">
              <a:buClrTx/>
              <a:buFont typeface="Wingdings" panose="05000000000000000000" pitchFamily="2" charset="2"/>
              <a:buChar char="ü"/>
            </a:pPr>
            <a:r>
              <a:rPr lang="el-GR" sz="1600" dirty="0"/>
              <a:t>Σχεδιασμού εναλλακτικών προγραμμάτων δράσης για τη βελτίωση της, αλλά και αξιολόγησης της αποτελεσματικότητας των προγραμμάτων αυτών. </a:t>
            </a:r>
          </a:p>
          <a:p>
            <a:pPr marL="0" indent="0" algn="just">
              <a:buNone/>
            </a:pPr>
            <a:endParaRPr lang="el-GR" sz="1600" dirty="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10</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spTree>
    <p:extLst>
      <p:ext uri="{BB962C8B-B14F-4D97-AF65-F5344CB8AC3E}">
        <p14:creationId xmlns:p14="http://schemas.microsoft.com/office/powerpoint/2010/main" val="23666765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1960" y="4581128"/>
            <a:ext cx="4320406" cy="720799"/>
          </a:xfrm>
        </p:spPr>
        <p:txBody>
          <a:bodyPr/>
          <a:lstStyle/>
          <a:p>
            <a:pPr marL="0" indent="0">
              <a:buNone/>
            </a:pPr>
            <a:r>
              <a:rPr lang="el-GR" dirty="0" smtClean="0">
                <a:solidFill>
                  <a:srgbClr val="4B5064"/>
                </a:solidFill>
              </a:rPr>
              <a:t>Ερευνητικ</a:t>
            </a:r>
            <a:r>
              <a:rPr lang="el-GR" dirty="0" smtClean="0">
                <a:solidFill>
                  <a:srgbClr val="4B5064"/>
                </a:solidFill>
              </a:rPr>
              <a:t>ά Έργα</a:t>
            </a:r>
            <a:endParaRPr lang="en-US" dirty="0">
              <a:solidFill>
                <a:srgbClr val="4B5064"/>
              </a:solidFill>
            </a:endParaRPr>
          </a:p>
        </p:txBody>
      </p:sp>
      <p:sp>
        <p:nvSpPr>
          <p:cNvPr id="4" name="Footer Placeholder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Slide Number Placeholder 4"/>
          <p:cNvSpPr>
            <a:spLocks noGrp="1"/>
          </p:cNvSpPr>
          <p:nvPr>
            <p:ph type="sldNum" sz="quarter" idx="12"/>
          </p:nvPr>
        </p:nvSpPr>
        <p:spPr/>
        <p:txBody>
          <a:bodyPr/>
          <a:lstStyle/>
          <a:p>
            <a:pPr>
              <a:defRPr/>
            </a:pPr>
            <a:fld id="{8380442E-37A4-4FFA-AD97-F1CCA2660F65}" type="slidenum">
              <a:rPr lang="el-GR" smtClean="0"/>
              <a:pPr>
                <a:defRPr/>
              </a:pPr>
              <a:t>11</a:t>
            </a:fld>
            <a:endParaRPr lang="el-GR"/>
          </a:p>
        </p:txBody>
      </p:sp>
    </p:spTree>
    <p:extLst>
      <p:ext uri="{BB962C8B-B14F-4D97-AF65-F5344CB8AC3E}">
        <p14:creationId xmlns:p14="http://schemas.microsoft.com/office/powerpoint/2010/main" val="120020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Ερευνητικά </a:t>
            </a:r>
            <a:r>
              <a:rPr lang="el-GR" dirty="0"/>
              <a:t>Έργα</a:t>
            </a:r>
            <a:endParaRPr lang="el-GR" dirty="0" smtClean="0"/>
          </a:p>
        </p:txBody>
      </p:sp>
      <p:sp>
        <p:nvSpPr>
          <p:cNvPr id="7171" name="Rectangle 3"/>
          <p:cNvSpPr>
            <a:spLocks noGrp="1" noChangeArrowheads="1"/>
          </p:cNvSpPr>
          <p:nvPr>
            <p:ph type="body" idx="1"/>
          </p:nvPr>
        </p:nvSpPr>
        <p:spPr>
          <a:xfrm>
            <a:off x="683568" y="1556792"/>
            <a:ext cx="7696200" cy="4176712"/>
          </a:xfrm>
        </p:spPr>
        <p:txBody>
          <a:bodyPr/>
          <a:lstStyle/>
          <a:p>
            <a:pPr marL="0" indent="0" algn="just">
              <a:buNone/>
            </a:pPr>
            <a:r>
              <a:rPr lang="el-GR" sz="1600" b="1" dirty="0" smtClean="0"/>
              <a:t>ΤΙΤΛΟΣ</a:t>
            </a:r>
            <a:r>
              <a:rPr lang="el-GR" sz="1600" b="1" dirty="0" smtClean="0"/>
              <a:t>: </a:t>
            </a:r>
            <a:r>
              <a:rPr lang="el-GR" sz="1600" b="1" i="1" dirty="0" smtClean="0"/>
              <a:t>Η </a:t>
            </a:r>
            <a:r>
              <a:rPr lang="el-GR" sz="1600" b="1" i="1" dirty="0"/>
              <a:t>χρήση των Τεχνολογιών Πληροφορικής &amp; Επικοινωνιών από παιδιά ηλικίας 10-15 </a:t>
            </a:r>
            <a:r>
              <a:rPr lang="el-GR" sz="1600" b="1" i="1" dirty="0" smtClean="0"/>
              <a:t>ετών</a:t>
            </a:r>
          </a:p>
          <a:p>
            <a:pPr marL="0" indent="0" algn="just">
              <a:buNone/>
            </a:pPr>
            <a:endParaRPr lang="el-GR" sz="1600" b="1" dirty="0" smtClean="0"/>
          </a:p>
          <a:p>
            <a:pPr marL="0" indent="0" algn="just">
              <a:buNone/>
            </a:pPr>
            <a:r>
              <a:rPr lang="el-GR" sz="1600" dirty="0" smtClean="0"/>
              <a:t>Αναθ</a:t>
            </a:r>
            <a:r>
              <a:rPr lang="el-GR" sz="1600" dirty="0" smtClean="0"/>
              <a:t>έτουσα Αρχή: </a:t>
            </a:r>
          </a:p>
          <a:p>
            <a:pPr marL="0" indent="0" algn="just">
              <a:buNone/>
            </a:pPr>
            <a:r>
              <a:rPr lang="el-GR" sz="1600" b="1" dirty="0" smtClean="0"/>
              <a:t>Παρατηρητήριο για την Κοινωνία της Πληροφορίας</a:t>
            </a:r>
          </a:p>
          <a:p>
            <a:pPr marL="0" indent="0" algn="just">
              <a:buNone/>
            </a:pPr>
            <a:endParaRPr lang="el-GR" sz="1600" b="1" dirty="0" smtClean="0"/>
          </a:p>
          <a:p>
            <a:pPr marL="0" indent="0" algn="just">
              <a:buNone/>
            </a:pPr>
            <a:r>
              <a:rPr lang="el-GR" sz="1600" dirty="0" smtClean="0"/>
              <a:t>Διάρκεια</a:t>
            </a:r>
            <a:r>
              <a:rPr lang="el-GR" sz="1600" b="1" dirty="0" smtClean="0"/>
              <a:t>: 01/2008-09/2008</a:t>
            </a:r>
          </a:p>
          <a:p>
            <a:pPr marL="0" indent="0" algn="just">
              <a:buNone/>
            </a:pPr>
            <a:endParaRPr lang="el-GR" sz="1600" b="1" dirty="0" smtClean="0"/>
          </a:p>
          <a:p>
            <a:pPr marL="571500" lvl="1" indent="-171450" algn="just">
              <a:buClrTx/>
              <a:buSzPct val="100000"/>
              <a:buFont typeface="Wingdings" panose="05000000000000000000" pitchFamily="2" charset="2"/>
              <a:buChar char="ü"/>
            </a:pPr>
            <a:r>
              <a:rPr lang="el-GR" sz="1400" dirty="0" smtClean="0"/>
              <a:t>Διερεύνηση </a:t>
            </a:r>
            <a:r>
              <a:rPr lang="el-GR" sz="1400" dirty="0"/>
              <a:t>της χρήσης των Η/Υ και του διαδικτύου από  παιδιά, ηλικίας 10-15 ετών σε εθνικό και ευρωπαϊκό επίπεδο. </a:t>
            </a:r>
            <a:endParaRPr lang="el-GR" sz="1400" dirty="0" smtClean="0"/>
          </a:p>
          <a:p>
            <a:pPr marL="571500" lvl="1" indent="-171450" algn="just">
              <a:buClrTx/>
              <a:buSzPct val="100000"/>
              <a:buFont typeface="Wingdings" panose="05000000000000000000" pitchFamily="2" charset="2"/>
              <a:buChar char="ü"/>
            </a:pPr>
            <a:r>
              <a:rPr lang="el-GR" sz="1400" dirty="0"/>
              <a:t>Π</a:t>
            </a:r>
            <a:r>
              <a:rPr lang="el-GR" sz="1400" dirty="0" smtClean="0"/>
              <a:t>αρουσίαση </a:t>
            </a:r>
            <a:r>
              <a:rPr lang="el-GR" sz="1400" dirty="0"/>
              <a:t>της υφιστάμενης κατάστασης σε Ευρωπαϊκό επίπεδο</a:t>
            </a:r>
          </a:p>
          <a:p>
            <a:pPr marL="571500" lvl="1" indent="-171450" algn="just">
              <a:buClrTx/>
              <a:buSzPct val="100000"/>
              <a:buFont typeface="Wingdings" panose="05000000000000000000" pitchFamily="2" charset="2"/>
              <a:buChar char="ü"/>
            </a:pPr>
            <a:r>
              <a:rPr lang="el-GR" sz="1400" dirty="0" smtClean="0"/>
              <a:t>Παράθεση </a:t>
            </a:r>
            <a:r>
              <a:rPr lang="el-GR" sz="1400" dirty="0"/>
              <a:t>των διατάξεων και των αρχών που ισχύουν στην Ευρωπαϊκή Ένωση για την χρήση του Διαδικτύου από  παιδιά </a:t>
            </a:r>
          </a:p>
          <a:p>
            <a:pPr marL="571500" lvl="1" indent="-171450" algn="just">
              <a:buClrTx/>
              <a:buSzPct val="100000"/>
              <a:buFont typeface="Wingdings" panose="05000000000000000000" pitchFamily="2" charset="2"/>
              <a:buChar char="ü"/>
            </a:pPr>
            <a:r>
              <a:rPr lang="el-GR" sz="1400" dirty="0" smtClean="0"/>
              <a:t>Παρουσίαση </a:t>
            </a:r>
            <a:r>
              <a:rPr lang="el-GR" sz="1400" dirty="0"/>
              <a:t>αποτελεσμάτων έρευνας για την χρήση των ΤΠΕ στην Ελλάδα από παιδιά ηλικίας 10-15 ετών. </a:t>
            </a:r>
          </a:p>
          <a:p>
            <a:pPr marL="571500" lvl="1" indent="-171450" algn="just">
              <a:buClrTx/>
              <a:buSzPct val="100000"/>
              <a:buFont typeface="Wingdings" panose="05000000000000000000" pitchFamily="2" charset="2"/>
              <a:buChar char="ü"/>
            </a:pPr>
            <a:r>
              <a:rPr lang="el-GR" sz="1400" dirty="0" smtClean="0"/>
              <a:t>Συγκριτική </a:t>
            </a:r>
            <a:r>
              <a:rPr lang="el-GR" sz="1400" dirty="0"/>
              <a:t>παρουσίαση των αποτελεσμάτων σε εθνικό και ευρωπαϊκό επίπεδο</a:t>
            </a:r>
          </a:p>
          <a:p>
            <a:pPr marL="0" indent="0" algn="just">
              <a:buNone/>
            </a:pPr>
            <a:endParaRPr lang="el-GR" sz="1600" b="1" dirty="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12</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6084168" y="2060848"/>
            <a:ext cx="1524000" cy="1422400"/>
          </a:xfrm>
          <a:prstGeom prst="rect">
            <a:avLst/>
          </a:prstGeom>
        </p:spPr>
      </p:pic>
    </p:spTree>
    <p:extLst>
      <p:ext uri="{BB962C8B-B14F-4D97-AF65-F5344CB8AC3E}">
        <p14:creationId xmlns:p14="http://schemas.microsoft.com/office/powerpoint/2010/main" val="16709538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Ερευνητικά Πεδία </a:t>
            </a:r>
            <a:r>
              <a:rPr lang="el-GR" dirty="0"/>
              <a:t>&amp; Ερευνητικά Έργα</a:t>
            </a:r>
            <a:endParaRPr lang="el-GR" dirty="0" smtClean="0"/>
          </a:p>
        </p:txBody>
      </p:sp>
      <p:sp>
        <p:nvSpPr>
          <p:cNvPr id="7171" name="Rectangle 3"/>
          <p:cNvSpPr>
            <a:spLocks noGrp="1" noChangeArrowheads="1"/>
          </p:cNvSpPr>
          <p:nvPr>
            <p:ph type="body" idx="1"/>
          </p:nvPr>
        </p:nvSpPr>
        <p:spPr>
          <a:xfrm>
            <a:off x="683568" y="1556792"/>
            <a:ext cx="7696200" cy="4176712"/>
          </a:xfrm>
        </p:spPr>
        <p:txBody>
          <a:bodyPr/>
          <a:lstStyle/>
          <a:p>
            <a:pPr marL="0" indent="0">
              <a:buNone/>
            </a:pPr>
            <a:r>
              <a:rPr lang="el-GR" sz="1600" b="1" dirty="0"/>
              <a:t>ΤΙΤΛΟΣ: </a:t>
            </a:r>
            <a:r>
              <a:rPr lang="el-GR" sz="1600" b="1" i="1" dirty="0"/>
              <a:t>Ανάπτυξη Βέλτιστων Δεικτών Απόδοσης - ΒΔΑ (Key Performance Indicators - KPIs) για την εφαρμογή πολιτικών αειφορίας από την Ελληνική Δημόσια ΔιοίκησηΠροσδιορισμός </a:t>
            </a:r>
          </a:p>
          <a:p>
            <a:pPr marL="0" indent="0" algn="just">
              <a:buNone/>
            </a:pPr>
            <a:endParaRPr lang="el-GR" sz="1600" b="1" dirty="0"/>
          </a:p>
          <a:p>
            <a:pPr marL="0" indent="0" algn="just">
              <a:buNone/>
            </a:pPr>
            <a:r>
              <a:rPr lang="el-GR" sz="1600" dirty="0"/>
              <a:t>Αναθέτουσα Αρχή: </a:t>
            </a:r>
          </a:p>
          <a:p>
            <a:pPr marL="0" indent="0" algn="just">
              <a:buNone/>
            </a:pPr>
            <a:r>
              <a:rPr lang="el-GR" sz="1600" b="1" dirty="0" smtClean="0"/>
              <a:t>Γενικ</a:t>
            </a:r>
            <a:r>
              <a:rPr lang="el-GR" sz="1600" b="1" dirty="0" smtClean="0"/>
              <a:t>ή Γραμματεία Έρευνας &amp; Τεχνολογίας</a:t>
            </a:r>
            <a:endParaRPr lang="el-GR" sz="1600" b="1" dirty="0"/>
          </a:p>
          <a:p>
            <a:pPr marL="0" indent="0" algn="just">
              <a:buNone/>
            </a:pPr>
            <a:endParaRPr lang="el-GR" sz="1600" b="1" dirty="0"/>
          </a:p>
          <a:p>
            <a:pPr marL="0" indent="0" algn="just">
              <a:buNone/>
            </a:pPr>
            <a:r>
              <a:rPr lang="el-GR" sz="1600" dirty="0"/>
              <a:t>Διάρκεια</a:t>
            </a:r>
            <a:r>
              <a:rPr lang="el-GR" sz="1600" b="1" dirty="0"/>
              <a:t>: </a:t>
            </a:r>
            <a:r>
              <a:rPr lang="el-GR" sz="1600" b="1" dirty="0" smtClean="0"/>
              <a:t>07/2012-11/2012</a:t>
            </a:r>
            <a:endParaRPr lang="el-GR" sz="1600" b="1" dirty="0"/>
          </a:p>
          <a:p>
            <a:pPr marL="0" indent="0" algn="just">
              <a:buNone/>
            </a:pPr>
            <a:r>
              <a:rPr lang="el-GR" sz="1600" b="1" dirty="0" smtClean="0"/>
              <a:t>Σε συνεργασ</a:t>
            </a:r>
            <a:r>
              <a:rPr lang="el-GR" sz="1600" b="1" dirty="0" smtClean="0"/>
              <a:t>ία με την </a:t>
            </a:r>
            <a:r>
              <a:rPr lang="en-US" sz="1600" b="1" dirty="0" smtClean="0"/>
              <a:t>DEXTERA Consulting</a:t>
            </a:r>
            <a:endParaRPr lang="en-US" sz="1600" b="1" dirty="0" smtClean="0"/>
          </a:p>
          <a:p>
            <a:pPr marL="0" indent="0">
              <a:buNone/>
            </a:pPr>
            <a:endParaRPr lang="el-GR" sz="1400" dirty="0"/>
          </a:p>
          <a:p>
            <a:pPr marL="571500" lvl="1" indent="-171450" algn="just">
              <a:buClrTx/>
              <a:buSzPct val="100000"/>
              <a:buFont typeface="Wingdings" panose="05000000000000000000" pitchFamily="2" charset="2"/>
              <a:buChar char="ü"/>
            </a:pPr>
            <a:r>
              <a:rPr lang="el-GR" sz="1400" dirty="0" smtClean="0"/>
              <a:t>Παραγωγή </a:t>
            </a:r>
            <a:r>
              <a:rPr lang="el-GR" sz="1400" dirty="0"/>
              <a:t>ενός μοντέλου δεδομένων (</a:t>
            </a:r>
            <a:r>
              <a:rPr lang="en-US" sz="1400" dirty="0"/>
              <a:t>Data Model</a:t>
            </a:r>
            <a:r>
              <a:rPr lang="el-GR" sz="1400" dirty="0"/>
              <a:t>) για την εφαρμογή του πλαισίου </a:t>
            </a:r>
            <a:r>
              <a:rPr lang="en-US" sz="1400" dirty="0"/>
              <a:t>GRI</a:t>
            </a:r>
            <a:r>
              <a:rPr lang="el-GR" sz="1400" dirty="0"/>
              <a:t> στην Ελληνική Τοπική Αυτοδιοίκηση Α’ Βαθμού λαμβάνοντας υπόψη τη διαδικασία επιχειρησιακού προγραμματισμού των ΟΤΑ.</a:t>
            </a:r>
          </a:p>
          <a:p>
            <a:pPr marL="571500" lvl="1" indent="-171450" algn="just">
              <a:buClrTx/>
              <a:buSzPct val="100000"/>
              <a:buFont typeface="Wingdings" panose="05000000000000000000" pitchFamily="2" charset="2"/>
              <a:buChar char="ü"/>
            </a:pPr>
            <a:r>
              <a:rPr lang="el-GR" sz="1400" dirty="0" smtClean="0"/>
              <a:t>Ανάπτυξη </a:t>
            </a:r>
            <a:r>
              <a:rPr lang="el-GR" sz="1400" dirty="0"/>
              <a:t>αναλυτικής μεθόδου συσχετισμού διαφορετικών μοντέλων δεδομένων ή / και πλαισίων πληροφοριών κατάλληλη για χρήση στην ανάπτυξη πληροφοριακών συστημάτων</a:t>
            </a:r>
          </a:p>
          <a:p>
            <a:pPr marL="571500" lvl="1" indent="-171450" algn="just">
              <a:buClrTx/>
              <a:buSzPct val="100000"/>
              <a:buFont typeface="Wingdings" panose="05000000000000000000" pitchFamily="2" charset="2"/>
              <a:buChar char="ü"/>
            </a:pPr>
            <a:r>
              <a:rPr lang="el-GR" sz="1400" dirty="0" smtClean="0"/>
              <a:t>Ανάπτυξη </a:t>
            </a:r>
            <a:r>
              <a:rPr lang="el-GR" sz="1400" dirty="0"/>
              <a:t>μιας διαδικασίας συνεχούς υποστήριξης και συσχετισμού του μοντέλου δεδομένων με διεθνή πλαίσια και μοντέλα δεδομένων </a:t>
            </a:r>
          </a:p>
          <a:p>
            <a:pPr marL="0" indent="0" algn="just">
              <a:buNone/>
            </a:pPr>
            <a:endParaRPr lang="el-GR" sz="1600" b="1" dirty="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13</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5148064" y="2636912"/>
            <a:ext cx="3694708" cy="959086"/>
          </a:xfrm>
          <a:prstGeom prst="rect">
            <a:avLst/>
          </a:prstGeom>
        </p:spPr>
      </p:pic>
    </p:spTree>
    <p:extLst>
      <p:ext uri="{BB962C8B-B14F-4D97-AF65-F5344CB8AC3E}">
        <p14:creationId xmlns:p14="http://schemas.microsoft.com/office/powerpoint/2010/main" val="12223947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Ερευνητικά Πεδία </a:t>
            </a:r>
            <a:r>
              <a:rPr lang="el-GR" dirty="0"/>
              <a:t>&amp; Ερευνητικά Έργα</a:t>
            </a:r>
            <a:endParaRPr lang="el-GR" dirty="0" smtClean="0"/>
          </a:p>
        </p:txBody>
      </p:sp>
      <p:sp>
        <p:nvSpPr>
          <p:cNvPr id="7171" name="Rectangle 3"/>
          <p:cNvSpPr>
            <a:spLocks noGrp="1" noChangeArrowheads="1"/>
          </p:cNvSpPr>
          <p:nvPr>
            <p:ph type="body" idx="1"/>
          </p:nvPr>
        </p:nvSpPr>
        <p:spPr>
          <a:xfrm>
            <a:off x="395536" y="1556792"/>
            <a:ext cx="7984232" cy="4176712"/>
          </a:xfrm>
        </p:spPr>
        <p:txBody>
          <a:bodyPr/>
          <a:lstStyle/>
          <a:p>
            <a:pPr marL="0" indent="0">
              <a:buNone/>
            </a:pPr>
            <a:r>
              <a:rPr lang="el-GR" sz="1600" b="1" dirty="0"/>
              <a:t>ΤΙΤΛΟΣ: </a:t>
            </a:r>
            <a:r>
              <a:rPr lang="el-GR" sz="1600" b="1" i="1" dirty="0"/>
              <a:t>Ανάπτυξη </a:t>
            </a:r>
            <a:r>
              <a:rPr lang="el-GR" sz="1600" b="1" i="1" dirty="0" smtClean="0"/>
              <a:t>Επιχειρησιακ</a:t>
            </a:r>
            <a:r>
              <a:rPr lang="el-GR" sz="1600" b="1" i="1" dirty="0" smtClean="0"/>
              <a:t>ών Προγραμμάτων Οργανισμών Τοπικής Αυτοδιοίκησης α’ βαθμού</a:t>
            </a:r>
            <a:endParaRPr lang="el-GR" sz="1600" b="1" i="1" dirty="0"/>
          </a:p>
          <a:p>
            <a:pPr marL="0" indent="0" algn="just">
              <a:buNone/>
            </a:pPr>
            <a:endParaRPr lang="el-GR" sz="1600" b="1" dirty="0"/>
          </a:p>
          <a:p>
            <a:pPr marL="0" indent="0" algn="just">
              <a:buNone/>
            </a:pPr>
            <a:r>
              <a:rPr lang="el-GR" sz="1600" dirty="0"/>
              <a:t>Αναθέτουσα Αρχή: </a:t>
            </a:r>
          </a:p>
          <a:p>
            <a:pPr marL="0" indent="0" algn="just">
              <a:buNone/>
            </a:pPr>
            <a:r>
              <a:rPr lang="el-GR" sz="1600" b="1" dirty="0" smtClean="0"/>
              <a:t>Δ</a:t>
            </a:r>
            <a:r>
              <a:rPr lang="el-GR" sz="1600" b="1" dirty="0" smtClean="0"/>
              <a:t>ήμοι-Οργανισμοί Τοπικοί Αυτοδιοίκησης α’ βαθμού, </a:t>
            </a:r>
          </a:p>
          <a:p>
            <a:pPr marL="0" indent="0" algn="just">
              <a:buNone/>
            </a:pPr>
            <a:r>
              <a:rPr lang="el-GR" sz="1600" b="1" dirty="0" smtClean="0"/>
              <a:t>υπό την εποπτεία της Κεντρικής Ένωσης Δήμων Ελλάδας</a:t>
            </a:r>
            <a:endParaRPr lang="el-GR" sz="1600" b="1" dirty="0"/>
          </a:p>
          <a:p>
            <a:pPr marL="0" indent="0" algn="just">
              <a:buNone/>
            </a:pPr>
            <a:endParaRPr lang="el-GR" sz="1600" b="1" dirty="0"/>
          </a:p>
          <a:p>
            <a:pPr marL="0" indent="0" algn="just">
              <a:buNone/>
            </a:pPr>
            <a:r>
              <a:rPr lang="el-GR" sz="1600" dirty="0"/>
              <a:t>Διάρκεια</a:t>
            </a:r>
            <a:r>
              <a:rPr lang="el-GR" sz="1600" b="1" dirty="0"/>
              <a:t>: </a:t>
            </a:r>
            <a:r>
              <a:rPr lang="el-GR" sz="1600" b="1" dirty="0" smtClean="0"/>
              <a:t>05/2009 -05/2010</a:t>
            </a:r>
            <a:endParaRPr lang="el-GR" sz="1600" b="1" dirty="0"/>
          </a:p>
          <a:p>
            <a:pPr marL="0" indent="0">
              <a:buNone/>
            </a:pPr>
            <a:endParaRPr lang="el-GR" sz="1600" b="1" dirty="0" smtClean="0"/>
          </a:p>
          <a:p>
            <a:pPr algn="just">
              <a:buClr>
                <a:srgbClr val="002060"/>
              </a:buClr>
              <a:buSzPct val="100000"/>
              <a:buFont typeface="Wingdings" panose="05000000000000000000" pitchFamily="2" charset="2"/>
              <a:buChar char="Ø"/>
            </a:pPr>
            <a:r>
              <a:rPr lang="el-GR" sz="1600" b="1" dirty="0">
                <a:solidFill>
                  <a:srgbClr val="002060"/>
                </a:solidFill>
              </a:rPr>
              <a:t>Επιχειρησιακό σχέδιο Δήμου Μεσσαπίων</a:t>
            </a:r>
          </a:p>
          <a:p>
            <a:pPr algn="just">
              <a:buClr>
                <a:srgbClr val="002060"/>
              </a:buClr>
              <a:buSzPct val="100000"/>
              <a:buFont typeface="Wingdings" panose="05000000000000000000" pitchFamily="2" charset="2"/>
              <a:buChar char="Ø"/>
            </a:pPr>
            <a:r>
              <a:rPr lang="el-GR" sz="1600" b="1" dirty="0">
                <a:solidFill>
                  <a:srgbClr val="002060"/>
                </a:solidFill>
              </a:rPr>
              <a:t>Επιχειρησιακό σχέδιο Δήμου </a:t>
            </a:r>
            <a:r>
              <a:rPr lang="el-GR" sz="1600" b="1" dirty="0" smtClean="0">
                <a:solidFill>
                  <a:srgbClr val="002060"/>
                </a:solidFill>
              </a:rPr>
              <a:t>Ληλάντιων</a:t>
            </a:r>
            <a:endParaRPr lang="el-GR" sz="1600" b="1" dirty="0" smtClean="0"/>
          </a:p>
          <a:p>
            <a:pPr marL="571500" lvl="1" indent="-171450" algn="just">
              <a:buClrTx/>
              <a:buSzPct val="100000"/>
              <a:buFont typeface="Wingdings" panose="05000000000000000000" pitchFamily="2" charset="2"/>
              <a:buChar char="ü"/>
            </a:pPr>
            <a:r>
              <a:rPr lang="el-GR" sz="1400" dirty="0" smtClean="0"/>
              <a:t>Καταγραφή </a:t>
            </a:r>
            <a:r>
              <a:rPr lang="el-GR" sz="1400" dirty="0"/>
              <a:t>της υφιστάμενης κατάστασης στον υπό μελέτη ΟΤΑ</a:t>
            </a:r>
          </a:p>
          <a:p>
            <a:pPr marL="571500" lvl="1" indent="-171450" algn="just">
              <a:buClrTx/>
              <a:buSzPct val="100000"/>
              <a:buFont typeface="Wingdings" panose="05000000000000000000" pitchFamily="2" charset="2"/>
              <a:buChar char="ü"/>
            </a:pPr>
            <a:r>
              <a:rPr lang="el-GR" sz="1400" dirty="0"/>
              <a:t>Ανάλυση του εξωτερικού περιβάλλοντος, προσδιορισμό ευκαιριών &amp; απειλών του ευρύτερου χώρου, εντοπισμό των δυνατών και αδύνατων σημείων του ΟΤΑ</a:t>
            </a:r>
          </a:p>
          <a:p>
            <a:pPr marL="571500" lvl="1" indent="-171450" algn="just">
              <a:buClrTx/>
              <a:buSzPct val="100000"/>
              <a:buFont typeface="Wingdings" panose="05000000000000000000" pitchFamily="2" charset="2"/>
              <a:buChar char="ü"/>
            </a:pPr>
            <a:r>
              <a:rPr lang="el-GR" sz="1400" dirty="0"/>
              <a:t>Σχεδιασμό του στρατηγικού πλαισίου ανάπτυξης του ΟΤΑ</a:t>
            </a:r>
          </a:p>
          <a:p>
            <a:pPr marL="0" indent="0">
              <a:buNone/>
            </a:pPr>
            <a:endParaRPr lang="el-GR" sz="1600" dirty="0"/>
          </a:p>
          <a:p>
            <a:pPr marL="0" indent="0">
              <a:buNone/>
            </a:pPr>
            <a:endParaRPr lang="el-GR" sz="1400" dirty="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14</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5912916" y="2276872"/>
            <a:ext cx="3051572" cy="1161626"/>
          </a:xfrm>
          <a:prstGeom prst="rect">
            <a:avLst/>
          </a:prstGeom>
        </p:spPr>
      </p:pic>
    </p:spTree>
    <p:extLst>
      <p:ext uri="{BB962C8B-B14F-4D97-AF65-F5344CB8AC3E}">
        <p14:creationId xmlns:p14="http://schemas.microsoft.com/office/powerpoint/2010/main" val="11235554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Ερευνητικά Πεδία </a:t>
            </a:r>
            <a:r>
              <a:rPr lang="el-GR" dirty="0"/>
              <a:t>&amp; Ερευνητικά Έργα</a:t>
            </a:r>
            <a:endParaRPr lang="el-GR" dirty="0" smtClean="0"/>
          </a:p>
        </p:txBody>
      </p:sp>
      <p:sp>
        <p:nvSpPr>
          <p:cNvPr id="7171" name="Rectangle 3"/>
          <p:cNvSpPr>
            <a:spLocks noGrp="1" noChangeArrowheads="1"/>
          </p:cNvSpPr>
          <p:nvPr>
            <p:ph type="body" idx="1"/>
          </p:nvPr>
        </p:nvSpPr>
        <p:spPr>
          <a:xfrm>
            <a:off x="683568" y="1556792"/>
            <a:ext cx="7696200" cy="4176712"/>
          </a:xfrm>
        </p:spPr>
        <p:txBody>
          <a:bodyPr/>
          <a:lstStyle/>
          <a:p>
            <a:pPr marL="0" indent="0">
              <a:buNone/>
            </a:pPr>
            <a:r>
              <a:rPr lang="el-GR" sz="1600" b="1" dirty="0"/>
              <a:t>ΤΙΤΛΟΣ: </a:t>
            </a:r>
            <a:r>
              <a:rPr lang="el-GR" sz="1600" b="1" i="1" dirty="0" smtClean="0"/>
              <a:t>Μελέτης Βιωσιμότητας </a:t>
            </a:r>
            <a:r>
              <a:rPr lang="el-GR" sz="1600" b="1" i="1" dirty="0"/>
              <a:t>του Μουσείου Χριστιανικής Τέχνης της Ιεράς Μητρόπολης Μεσσηνίας</a:t>
            </a:r>
            <a:endParaRPr lang="en-US" sz="1600" i="1" dirty="0"/>
          </a:p>
          <a:p>
            <a:pPr marL="0" indent="0" algn="just">
              <a:buNone/>
            </a:pPr>
            <a:endParaRPr lang="el-GR" sz="1600" b="1" dirty="0"/>
          </a:p>
          <a:p>
            <a:pPr marL="0" indent="0" algn="just">
              <a:buNone/>
            </a:pPr>
            <a:r>
              <a:rPr lang="el-GR" sz="1600" dirty="0"/>
              <a:t>Αναθέτουσα Αρχή: </a:t>
            </a:r>
          </a:p>
          <a:p>
            <a:pPr marL="0" indent="0" algn="just">
              <a:buNone/>
            </a:pPr>
            <a:r>
              <a:rPr lang="el-GR" sz="1600" b="1" dirty="0" smtClean="0"/>
              <a:t>Ιερ</a:t>
            </a:r>
            <a:r>
              <a:rPr lang="el-GR" sz="1600" b="1" dirty="0" smtClean="0"/>
              <a:t>ά Μητρόπολη Μεσσηνίας</a:t>
            </a:r>
            <a:endParaRPr lang="el-GR" sz="1600" b="1" dirty="0"/>
          </a:p>
          <a:p>
            <a:pPr marL="0" indent="0" algn="just">
              <a:buNone/>
            </a:pPr>
            <a:endParaRPr lang="el-GR" sz="1600" b="1" dirty="0"/>
          </a:p>
          <a:p>
            <a:pPr marL="0" indent="0" algn="just">
              <a:buNone/>
            </a:pPr>
            <a:r>
              <a:rPr lang="el-GR" sz="1600" dirty="0"/>
              <a:t>Διάρκεια</a:t>
            </a:r>
            <a:r>
              <a:rPr lang="el-GR" sz="1600" b="1" dirty="0"/>
              <a:t>: </a:t>
            </a:r>
            <a:r>
              <a:rPr lang="el-GR" sz="1600" b="1" dirty="0" smtClean="0"/>
              <a:t>06/</a:t>
            </a:r>
            <a:r>
              <a:rPr lang="el-GR" sz="1600" b="1" dirty="0"/>
              <a:t>2009 </a:t>
            </a:r>
            <a:r>
              <a:rPr lang="el-GR" sz="1600" b="1" dirty="0" smtClean="0"/>
              <a:t>-12/2009</a:t>
            </a:r>
            <a:endParaRPr lang="el-GR" sz="1600" b="1" dirty="0"/>
          </a:p>
          <a:p>
            <a:endParaRPr lang="el-GR" sz="1600" b="1" dirty="0" smtClean="0"/>
          </a:p>
          <a:p>
            <a:pPr marL="571500" lvl="1" indent="-171450" algn="just">
              <a:buClrTx/>
              <a:buSzPct val="100000"/>
              <a:buFont typeface="Wingdings" panose="05000000000000000000" pitchFamily="2" charset="2"/>
              <a:buChar char="ü"/>
            </a:pPr>
            <a:r>
              <a:rPr lang="el-GR" sz="1400" dirty="0" smtClean="0"/>
              <a:t>Καταγραφή </a:t>
            </a:r>
            <a:r>
              <a:rPr lang="el-GR" sz="1400" dirty="0"/>
              <a:t>της υπάρχουσας κατάστασης στο χώρο του θρησκευτικού τουρισμού στην Ελλάδα</a:t>
            </a:r>
          </a:p>
          <a:p>
            <a:pPr marL="571500" lvl="1" indent="-171450" algn="just">
              <a:buClrTx/>
              <a:buSzPct val="100000"/>
              <a:buFont typeface="Wingdings" panose="05000000000000000000" pitchFamily="2" charset="2"/>
              <a:buChar char="ü"/>
            </a:pPr>
            <a:r>
              <a:rPr lang="el-GR" sz="1400" dirty="0"/>
              <a:t>Διερεύνηση του εξωτερικού περιβάλλοντος του μουσείου </a:t>
            </a:r>
          </a:p>
          <a:p>
            <a:pPr marL="571500" lvl="1" indent="-171450" algn="just">
              <a:buClrTx/>
              <a:buSzPct val="100000"/>
              <a:buFont typeface="Wingdings" panose="05000000000000000000" pitchFamily="2" charset="2"/>
              <a:buChar char="ü"/>
            </a:pPr>
            <a:r>
              <a:rPr lang="el-GR" sz="1400" dirty="0"/>
              <a:t>Ανάλυση της βιωσιμότητας του</a:t>
            </a:r>
          </a:p>
          <a:p>
            <a:endParaRPr lang="el-GR" sz="1400" dirty="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15</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pic>
        <p:nvPicPr>
          <p:cNvPr id="4" name="Picture 3"/>
          <p:cNvPicPr>
            <a:picLocks noChangeAspect="1"/>
          </p:cNvPicPr>
          <p:nvPr/>
        </p:nvPicPr>
        <p:blipFill rotWithShape="1">
          <a:blip r:embed="rId4"/>
          <a:srcRect l="17064" t="-1" r="237" b="-1567"/>
          <a:stretch/>
        </p:blipFill>
        <p:spPr>
          <a:xfrm>
            <a:off x="4860032" y="2636912"/>
            <a:ext cx="3870798" cy="677560"/>
          </a:xfrm>
          <a:prstGeom prst="rect">
            <a:avLst/>
          </a:prstGeom>
        </p:spPr>
      </p:pic>
      <p:pic>
        <p:nvPicPr>
          <p:cNvPr id="8" name="Picture 7"/>
          <p:cNvPicPr>
            <a:picLocks noChangeAspect="1"/>
          </p:cNvPicPr>
          <p:nvPr/>
        </p:nvPicPr>
        <p:blipFill rotWithShape="1">
          <a:blip r:embed="rId4"/>
          <a:srcRect t="7709" r="87075"/>
          <a:stretch/>
        </p:blipFill>
        <p:spPr>
          <a:xfrm>
            <a:off x="4211960" y="2636912"/>
            <a:ext cx="676982" cy="688958"/>
          </a:xfrm>
          <a:prstGeom prst="rect">
            <a:avLst/>
          </a:prstGeom>
        </p:spPr>
      </p:pic>
    </p:spTree>
    <p:extLst>
      <p:ext uri="{BB962C8B-B14F-4D97-AF65-F5344CB8AC3E}">
        <p14:creationId xmlns:p14="http://schemas.microsoft.com/office/powerpoint/2010/main" val="37849571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Ερευνητικά Πεδία </a:t>
            </a:r>
            <a:r>
              <a:rPr lang="el-GR" dirty="0"/>
              <a:t>&amp; Ερευνητικά Έργα</a:t>
            </a:r>
            <a:endParaRPr lang="el-GR" dirty="0" smtClean="0"/>
          </a:p>
        </p:txBody>
      </p:sp>
      <p:sp>
        <p:nvSpPr>
          <p:cNvPr id="7171" name="Rectangle 3"/>
          <p:cNvSpPr>
            <a:spLocks noGrp="1" noChangeArrowheads="1"/>
          </p:cNvSpPr>
          <p:nvPr>
            <p:ph type="body" idx="1"/>
          </p:nvPr>
        </p:nvSpPr>
        <p:spPr>
          <a:xfrm>
            <a:off x="467544" y="1412776"/>
            <a:ext cx="8208912" cy="4824536"/>
          </a:xfrm>
        </p:spPr>
        <p:txBody>
          <a:bodyPr/>
          <a:lstStyle/>
          <a:p>
            <a:pPr marL="0" indent="0">
              <a:buNone/>
            </a:pPr>
            <a:r>
              <a:rPr lang="el-GR" sz="1600" b="1" dirty="0"/>
              <a:t>ΤΙΤΛΟΣ: </a:t>
            </a:r>
            <a:r>
              <a:rPr lang="el-GR" sz="1600" b="1" i="1" dirty="0"/>
              <a:t> </a:t>
            </a:r>
            <a:r>
              <a:rPr lang="el-GR" sz="1600" b="1" i="1" dirty="0" smtClean="0"/>
              <a:t>Μ</a:t>
            </a:r>
            <a:r>
              <a:rPr lang="el-GR" sz="1600" b="1" i="1" dirty="0" smtClean="0"/>
              <a:t>έτρηση </a:t>
            </a:r>
            <a:r>
              <a:rPr lang="el-GR" sz="1600" b="1" i="1" dirty="0" smtClean="0"/>
              <a:t>της </a:t>
            </a:r>
            <a:r>
              <a:rPr lang="el-GR" sz="1600" b="1" i="1" dirty="0"/>
              <a:t>ελκυστικότητας και της προσβασιμότητας μιας νησιωτικής περιοχής: Ανάπτυξη συστήματος δεικτών και μοντέλου για βιώσιμη ανάπτυξη / Εφαρμογή για την περιοχή του Αιγαίου Αρχιπελάγους. </a:t>
            </a:r>
          </a:p>
          <a:p>
            <a:pPr marL="0" indent="0" algn="just">
              <a:buNone/>
            </a:pPr>
            <a:endParaRPr lang="el-GR" sz="1600" b="1" dirty="0"/>
          </a:p>
          <a:p>
            <a:pPr marL="0" indent="0" algn="just">
              <a:buNone/>
            </a:pPr>
            <a:r>
              <a:rPr lang="el-GR" sz="1600" dirty="0"/>
              <a:t>Αναθέτουσα Αρχή: </a:t>
            </a:r>
          </a:p>
          <a:p>
            <a:pPr marL="0" indent="0" algn="just">
              <a:buNone/>
            </a:pPr>
            <a:r>
              <a:rPr lang="el-GR" sz="1600" b="1" dirty="0" smtClean="0"/>
              <a:t>Πανεπιστ</a:t>
            </a:r>
            <a:r>
              <a:rPr lang="el-GR" sz="1600" b="1" dirty="0" smtClean="0"/>
              <a:t>ήμιο Αιγαίου, Δράση 6, Πολυνησιωτικότητα</a:t>
            </a:r>
            <a:endParaRPr lang="el-GR" sz="1600" b="1" dirty="0"/>
          </a:p>
          <a:p>
            <a:pPr marL="0" indent="0" algn="just">
              <a:buNone/>
            </a:pPr>
            <a:endParaRPr lang="el-GR" sz="1600" b="1" dirty="0"/>
          </a:p>
          <a:p>
            <a:pPr marL="0" indent="0" algn="just">
              <a:buNone/>
            </a:pPr>
            <a:r>
              <a:rPr lang="el-GR" sz="1600" dirty="0"/>
              <a:t>Διάρκεια</a:t>
            </a:r>
            <a:r>
              <a:rPr lang="el-GR" sz="1600" b="1" dirty="0"/>
              <a:t>: </a:t>
            </a:r>
            <a:r>
              <a:rPr lang="el-GR" sz="1600" b="1" dirty="0" smtClean="0"/>
              <a:t>03/2012 –μ</a:t>
            </a:r>
            <a:r>
              <a:rPr lang="el-GR" sz="1600" b="1" dirty="0" smtClean="0"/>
              <a:t>έχρι σήμερα</a:t>
            </a:r>
            <a:endParaRPr lang="el-GR" sz="1600" b="1" dirty="0"/>
          </a:p>
          <a:p>
            <a:pPr marL="0" indent="0">
              <a:buNone/>
            </a:pPr>
            <a:endParaRPr lang="el-GR" sz="1600" b="1" u="sng" dirty="0"/>
          </a:p>
          <a:p>
            <a:pPr marL="0" indent="0" algn="just">
              <a:buNone/>
            </a:pPr>
            <a:r>
              <a:rPr lang="el-GR" sz="1400" dirty="0" smtClean="0"/>
              <a:t>Η </a:t>
            </a:r>
            <a:r>
              <a:rPr lang="el-GR" sz="1400" dirty="0" smtClean="0"/>
              <a:t>συγκεκριμένα έρευνα υλοποιείται στα πλαίσια της Δράσης   </a:t>
            </a:r>
            <a:r>
              <a:rPr lang="el-GR" sz="1400" dirty="0"/>
              <a:t>6.3  </a:t>
            </a:r>
            <a:r>
              <a:rPr lang="el-GR" sz="1400" dirty="0" smtClean="0"/>
              <a:t>«Ανάπτυξη Ολοκληρωμένου Προγράμματος Έρευνας με αντικείμενο τη Νησιωτικότητα» </a:t>
            </a:r>
            <a:r>
              <a:rPr lang="el-GR" sz="1400" dirty="0"/>
              <a:t>του έργου «</a:t>
            </a:r>
            <a:r>
              <a:rPr lang="el-GR" sz="1400" dirty="0" smtClean="0"/>
              <a:t>Το Πανεπιστήμιο Αιγαίου, Βασικός Παράγοντας για την Οικονομική και Κοινωνική Ανάπτυξη του Αιγαιοπελαγίτικου Χώρου». Η έρευνα </a:t>
            </a:r>
            <a:r>
              <a:rPr lang="el-GR" sz="1400" dirty="0"/>
              <a:t>έχει </a:t>
            </a:r>
            <a:r>
              <a:rPr lang="el-GR" sz="1400" dirty="0" smtClean="0"/>
              <a:t>εφαρμογή </a:t>
            </a:r>
            <a:r>
              <a:rPr lang="el-GR" sz="1400" dirty="0"/>
              <a:t>στην ευρύτερη νησιωτική περιοχή του Αιγαίου </a:t>
            </a:r>
            <a:r>
              <a:rPr lang="el-GR" sz="1400" dirty="0" smtClean="0"/>
              <a:t>Αρχιπελάγους και περιλαμβάνει:</a:t>
            </a:r>
          </a:p>
          <a:p>
            <a:pPr algn="just"/>
            <a:r>
              <a:rPr lang="el-GR" sz="1400" b="1" dirty="0" smtClean="0">
                <a:solidFill>
                  <a:srgbClr val="002060"/>
                </a:solidFill>
              </a:rPr>
              <a:t>συγκέντρωση </a:t>
            </a:r>
            <a:r>
              <a:rPr lang="el-GR" sz="1400" b="1" dirty="0">
                <a:solidFill>
                  <a:srgbClr val="002060"/>
                </a:solidFill>
              </a:rPr>
              <a:t>και ανάλυση στατιστικών δεδομένων </a:t>
            </a:r>
            <a:endParaRPr lang="el-GR" sz="1400" b="1" dirty="0" smtClean="0">
              <a:solidFill>
                <a:srgbClr val="002060"/>
              </a:solidFill>
            </a:endParaRPr>
          </a:p>
          <a:p>
            <a:pPr algn="just"/>
            <a:r>
              <a:rPr lang="el-GR" sz="1400" b="1" dirty="0" smtClean="0">
                <a:solidFill>
                  <a:srgbClr val="002060"/>
                </a:solidFill>
              </a:rPr>
              <a:t>ανάπτυξη </a:t>
            </a:r>
            <a:r>
              <a:rPr lang="el-GR" sz="1400" b="1" dirty="0">
                <a:solidFill>
                  <a:srgbClr val="002060"/>
                </a:solidFill>
              </a:rPr>
              <a:t>συστήματος δεικτών και μοντέλου βιώσιμης ανάπτυξης </a:t>
            </a:r>
            <a:r>
              <a:rPr lang="el-GR" sz="1400" dirty="0"/>
              <a:t>για τη μέτρηση της προσβασιμότητας και της ελκυστικότητας των επιμέρους νησιών μιας νησιωτικής περιοχής, ως τόπων επενδύσεων, διαμονής, εργασίας, εκπαίδευσης  και αναψυχής. </a:t>
            </a:r>
            <a:endParaRPr lang="el-GR" sz="1400" dirty="0" smtClean="0"/>
          </a:p>
          <a:p>
            <a:pPr marL="0" indent="0" algn="just">
              <a:buNone/>
            </a:pPr>
            <a:r>
              <a:rPr lang="el-GR" sz="1400" dirty="0" smtClean="0"/>
              <a:t>.</a:t>
            </a:r>
            <a:endParaRPr lang="el-GR" sz="1400" dirty="0"/>
          </a:p>
          <a:p>
            <a:pPr marL="0" indent="0" algn="just">
              <a:buNone/>
            </a:pPr>
            <a:endParaRPr lang="el-GR" sz="1600" dirty="0"/>
          </a:p>
          <a:p>
            <a:r>
              <a:rPr lang="el-GR" sz="1400" dirty="0"/>
              <a:t> </a:t>
            </a:r>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16</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564904"/>
            <a:ext cx="781050" cy="73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4220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Ερευνητικά Πεδία </a:t>
            </a:r>
            <a:r>
              <a:rPr lang="el-GR" dirty="0"/>
              <a:t>&amp; Ερευνητικά Έργα</a:t>
            </a:r>
            <a:endParaRPr lang="el-GR" dirty="0" smtClean="0"/>
          </a:p>
        </p:txBody>
      </p:sp>
      <p:sp>
        <p:nvSpPr>
          <p:cNvPr id="7171" name="Rectangle 3"/>
          <p:cNvSpPr>
            <a:spLocks noGrp="1" noChangeArrowheads="1"/>
          </p:cNvSpPr>
          <p:nvPr>
            <p:ph type="body" idx="1"/>
          </p:nvPr>
        </p:nvSpPr>
        <p:spPr>
          <a:xfrm>
            <a:off x="611560" y="1268760"/>
            <a:ext cx="7848872" cy="4320480"/>
          </a:xfrm>
        </p:spPr>
        <p:txBody>
          <a:bodyPr/>
          <a:lstStyle/>
          <a:p>
            <a:pPr marL="0" indent="0">
              <a:buNone/>
            </a:pPr>
            <a:endParaRPr lang="el-GR" sz="1600" b="1" u="sng" dirty="0"/>
          </a:p>
          <a:p>
            <a:pPr marL="0" indent="0">
              <a:buNone/>
            </a:pPr>
            <a:r>
              <a:rPr lang="el-GR" sz="1600" b="1" dirty="0"/>
              <a:t>ΤΙΤΛΟΣ: </a:t>
            </a:r>
            <a:r>
              <a:rPr lang="el-GR" sz="1600" b="1" i="1" dirty="0"/>
              <a:t> </a:t>
            </a:r>
            <a:r>
              <a:rPr lang="en-US" sz="1600" b="1" i="1" dirty="0"/>
              <a:t>Mediterranean standard for sustainable tourism, (ME.S.S.T.), ARCHIMED, INTERREG III, STRAND B</a:t>
            </a:r>
            <a:r>
              <a:rPr lang="en-US" sz="1600" b="1" i="1" dirty="0" smtClean="0"/>
              <a:t>»</a:t>
            </a:r>
            <a:r>
              <a:rPr lang="el-GR" sz="1600" b="1" i="1" dirty="0"/>
              <a:t> </a:t>
            </a:r>
            <a:r>
              <a:rPr lang="el-GR" sz="1600" b="1" i="1" dirty="0" smtClean="0"/>
              <a:t>, </a:t>
            </a:r>
            <a:r>
              <a:rPr lang="el-GR" sz="1600" i="1" dirty="0" smtClean="0"/>
              <a:t>σε </a:t>
            </a:r>
            <a:r>
              <a:rPr lang="el-GR" sz="1600" i="1" dirty="0"/>
              <a:t>συνεργασία με το εργαστήριο ΕΤΕΜ</a:t>
            </a:r>
          </a:p>
          <a:p>
            <a:pPr marL="0" indent="0">
              <a:buNone/>
            </a:pPr>
            <a:endParaRPr lang="el-GR" sz="1600" b="1" dirty="0"/>
          </a:p>
          <a:p>
            <a:pPr marL="0" indent="0" algn="just">
              <a:buNone/>
            </a:pPr>
            <a:r>
              <a:rPr lang="el-GR" sz="1600" dirty="0"/>
              <a:t>Αναθέτουσα Αρχή: </a:t>
            </a:r>
          </a:p>
          <a:p>
            <a:pPr marL="0" indent="0" algn="just">
              <a:buNone/>
            </a:pPr>
            <a:r>
              <a:rPr lang="en-US" sz="1600" b="1" dirty="0" smtClean="0"/>
              <a:t>European </a:t>
            </a:r>
            <a:r>
              <a:rPr lang="en-US" sz="1600" b="1" dirty="0" err="1" smtClean="0"/>
              <a:t>Commision</a:t>
            </a:r>
            <a:endParaRPr lang="el-GR" sz="1600" b="1" dirty="0"/>
          </a:p>
          <a:p>
            <a:pPr marL="0" indent="0" algn="just">
              <a:buNone/>
            </a:pPr>
            <a:endParaRPr lang="el-GR" sz="1600" b="1" dirty="0"/>
          </a:p>
          <a:p>
            <a:pPr marL="0" indent="0" algn="just">
              <a:buNone/>
            </a:pPr>
            <a:r>
              <a:rPr lang="el-GR" sz="1600" dirty="0"/>
              <a:t>Διάρκεια</a:t>
            </a:r>
            <a:r>
              <a:rPr lang="el-GR" sz="1600" b="1" dirty="0"/>
              <a:t>: </a:t>
            </a:r>
            <a:r>
              <a:rPr lang="en-US" sz="1600" b="1" dirty="0" smtClean="0"/>
              <a:t>08</a:t>
            </a:r>
            <a:r>
              <a:rPr lang="el-GR" sz="1600" b="1" dirty="0" smtClean="0"/>
              <a:t>/2</a:t>
            </a:r>
            <a:r>
              <a:rPr lang="en-US" sz="1600" b="1" dirty="0" smtClean="0"/>
              <a:t>007</a:t>
            </a:r>
            <a:r>
              <a:rPr lang="el-GR" sz="1600" b="1" dirty="0" smtClean="0"/>
              <a:t> –</a:t>
            </a:r>
            <a:r>
              <a:rPr lang="en-US" sz="1600" b="1" dirty="0" smtClean="0"/>
              <a:t>12/2007</a:t>
            </a:r>
            <a:endParaRPr lang="el-GR" sz="1600" b="1" dirty="0"/>
          </a:p>
          <a:p>
            <a:pPr marL="0" indent="0" algn="just">
              <a:buNone/>
            </a:pPr>
            <a:endParaRPr lang="el-GR" sz="1600" dirty="0" smtClean="0"/>
          </a:p>
          <a:p>
            <a:pPr marL="0" indent="0" algn="just">
              <a:buNone/>
            </a:pPr>
            <a:r>
              <a:rPr lang="el-GR" sz="1400" dirty="0" smtClean="0"/>
              <a:t>Στόχος </a:t>
            </a:r>
            <a:r>
              <a:rPr lang="el-GR" sz="1400" dirty="0"/>
              <a:t>του προγράμματος αυτού ήταν η δημιουργία ενός προτύπου πιστοποίησης τουριστικών προορισμών και επιχειρήσεων, που αφορούσε στο σύνολο των τουριστικών δραστηριοτήτων (μεταφορά-</a:t>
            </a:r>
            <a:r>
              <a:rPr lang="el-GR" sz="1400" dirty="0" err="1"/>
              <a:t>μετακίνησ</a:t>
            </a:r>
            <a:r>
              <a:rPr lang="el-GR" sz="1400" dirty="0"/>
              <a:t>η, διαμονή, διασκέδαση, κλπ</a:t>
            </a:r>
            <a:r>
              <a:rPr lang="el-GR" sz="1400" dirty="0" smtClean="0"/>
              <a:t>.).</a:t>
            </a:r>
          </a:p>
          <a:p>
            <a:pPr marL="0" indent="0" algn="just">
              <a:buNone/>
            </a:pPr>
            <a:endParaRPr lang="el-GR" sz="1400" dirty="0" smtClean="0"/>
          </a:p>
          <a:p>
            <a:pPr marL="0" indent="0" algn="just">
              <a:buNone/>
            </a:pPr>
            <a:r>
              <a:rPr lang="el-GR" sz="1400" dirty="0" smtClean="0"/>
              <a:t>Στα </a:t>
            </a:r>
            <a:r>
              <a:rPr lang="el-GR" sz="1400" dirty="0"/>
              <a:t>πλαίσια του προγράμματος αυτού το Εργαστήριο Ποσοτικών Μεθόδων παρείχε τη τεχνογνωσία του, για το </a:t>
            </a:r>
            <a:r>
              <a:rPr lang="el-GR" sz="1400" b="1" dirty="0">
                <a:solidFill>
                  <a:srgbClr val="002060"/>
                </a:solidFill>
              </a:rPr>
              <a:t>σχεδιασμό των απαραίτητων ερωτηματολογίων </a:t>
            </a:r>
            <a:r>
              <a:rPr lang="el-GR" sz="1400" dirty="0"/>
              <a:t>που χρησιμοποιήθηκαν στις έρευνες πεδίου, </a:t>
            </a:r>
            <a:r>
              <a:rPr lang="el-GR" sz="1400" b="1" dirty="0">
                <a:solidFill>
                  <a:srgbClr val="002060"/>
                </a:solidFill>
              </a:rPr>
              <a:t>τον καθορισμό των δειγμάτων</a:t>
            </a:r>
            <a:r>
              <a:rPr lang="el-GR" sz="1400" dirty="0"/>
              <a:t>, την </a:t>
            </a:r>
            <a:r>
              <a:rPr lang="el-GR" sz="1400" b="1" dirty="0">
                <a:solidFill>
                  <a:srgbClr val="002060"/>
                </a:solidFill>
              </a:rPr>
              <a:t>κωδικοποίηση των απαντήσεων και το σχεδιασμό της βάσης δεδομένων</a:t>
            </a:r>
            <a:r>
              <a:rPr lang="el-GR" sz="1600" dirty="0"/>
              <a:t>. </a:t>
            </a:r>
            <a:endParaRPr lang="el-GR" sz="1600" dirty="0" smtClean="0"/>
          </a:p>
          <a:p>
            <a:pPr marL="0" indent="0">
              <a:buNone/>
            </a:pPr>
            <a:r>
              <a:rPr lang="el-GR" sz="1400" dirty="0"/>
              <a:t> </a:t>
            </a:r>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17</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pic>
        <p:nvPicPr>
          <p:cNvPr id="512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348880"/>
            <a:ext cx="864096" cy="57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3995936" y="2276872"/>
            <a:ext cx="2235200" cy="673100"/>
          </a:xfrm>
          <a:prstGeom prst="rect">
            <a:avLst/>
          </a:prstGeom>
        </p:spPr>
      </p:pic>
    </p:spTree>
    <p:extLst>
      <p:ext uri="{BB962C8B-B14F-4D97-AF65-F5344CB8AC3E}">
        <p14:creationId xmlns:p14="http://schemas.microsoft.com/office/powerpoint/2010/main" val="39980539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Ερευνητικά Πεδία </a:t>
            </a:r>
            <a:r>
              <a:rPr lang="el-GR" dirty="0"/>
              <a:t>&amp; Ερευνητικά Έργα</a:t>
            </a:r>
            <a:endParaRPr lang="el-GR" dirty="0" smtClean="0"/>
          </a:p>
        </p:txBody>
      </p:sp>
      <p:sp>
        <p:nvSpPr>
          <p:cNvPr id="7171" name="Rectangle 3"/>
          <p:cNvSpPr>
            <a:spLocks noGrp="1" noChangeArrowheads="1"/>
          </p:cNvSpPr>
          <p:nvPr>
            <p:ph type="body" idx="1"/>
          </p:nvPr>
        </p:nvSpPr>
        <p:spPr>
          <a:xfrm>
            <a:off x="683568" y="1412776"/>
            <a:ext cx="7488832" cy="4320480"/>
          </a:xfrm>
        </p:spPr>
        <p:txBody>
          <a:bodyPr/>
          <a:lstStyle/>
          <a:p>
            <a:pPr marL="0" indent="0">
              <a:buNone/>
            </a:pPr>
            <a:endParaRPr lang="el-GR" sz="1600" b="1" u="sng" dirty="0"/>
          </a:p>
          <a:p>
            <a:pPr marL="0" indent="0">
              <a:buNone/>
            </a:pPr>
            <a:r>
              <a:rPr lang="en-GB" sz="1600" dirty="0"/>
              <a:t>“</a:t>
            </a:r>
            <a:r>
              <a:rPr lang="en-GB" sz="1600" b="1" dirty="0"/>
              <a:t>IKYDA 2004-2006”A comparative analysis of strengths and weaknesses, threats and unexploited heritage potential at tourism destinations</a:t>
            </a:r>
            <a:r>
              <a:rPr lang="en-GB" sz="1600" dirty="0"/>
              <a:t>”, </a:t>
            </a:r>
            <a:r>
              <a:rPr lang="el-GR" sz="1600" i="1" dirty="0"/>
              <a:t>σε συνεργασία με το εργαστήριο </a:t>
            </a:r>
            <a:r>
              <a:rPr lang="en-US" sz="1600" i="1" dirty="0" smtClean="0"/>
              <a:t>IRIS</a:t>
            </a:r>
            <a:endParaRPr lang="el-GR" sz="1600" i="1" dirty="0"/>
          </a:p>
          <a:p>
            <a:pPr marL="0" indent="0">
              <a:buNone/>
            </a:pPr>
            <a:endParaRPr lang="el-GR" sz="1600" dirty="0"/>
          </a:p>
          <a:p>
            <a:pPr marL="0" indent="0" algn="just">
              <a:buNone/>
            </a:pPr>
            <a:r>
              <a:rPr lang="el-GR" sz="1600" dirty="0"/>
              <a:t>Στόχος του προγράμματος αυτού, που πραγματοποιήθηκε σε συνεργασία με το Πανεπιστήμιο </a:t>
            </a:r>
            <a:r>
              <a:rPr lang="en-US" sz="1600" dirty="0"/>
              <a:t>Freiburg</a:t>
            </a:r>
            <a:r>
              <a:rPr lang="el-GR" sz="1600" dirty="0"/>
              <a:t>, ήταν η συγκριτική ανάλυση των δυνατών/αδύνατων σημείων, ευκαιριών/απειλών και γενικότερα των προοπτικών ανάπτυξης τουριστικών προορισμών στην Ελλάδα και στη Γερμανία. </a:t>
            </a:r>
            <a:endParaRPr lang="el-GR" sz="1600" dirty="0" smtClean="0"/>
          </a:p>
          <a:p>
            <a:pPr marL="0" indent="0" algn="just">
              <a:buNone/>
            </a:pPr>
            <a:endParaRPr lang="el-GR" sz="1600" dirty="0" smtClean="0"/>
          </a:p>
          <a:p>
            <a:pPr marL="0" indent="0" algn="just">
              <a:buNone/>
            </a:pPr>
            <a:r>
              <a:rPr lang="el-GR" sz="1600" dirty="0"/>
              <a:t>Στα πλαίσια του παραπάνω έργου, το Εργαστήριο Ποσοτικών Μεθόδων παρείχε τη τεχνογνωσία του για τον </a:t>
            </a:r>
            <a:r>
              <a:rPr lang="el-GR" sz="1600" b="1" dirty="0">
                <a:solidFill>
                  <a:srgbClr val="002060"/>
                </a:solidFill>
              </a:rPr>
              <a:t>εντοπισμό και την ποσοτικοποίηση των παραγόντων </a:t>
            </a:r>
            <a:r>
              <a:rPr lang="el-GR" sz="1600" dirty="0"/>
              <a:t>που συμβάλλουν στην ανάπτυξη μιας περιοχής, καθώς και στη </a:t>
            </a:r>
            <a:r>
              <a:rPr lang="el-GR" sz="1600" b="1" dirty="0">
                <a:solidFill>
                  <a:srgbClr val="002060"/>
                </a:solidFill>
              </a:rPr>
              <a:t>δημιουργία ενός μοντέλο υπολογισμού της ελκυστικότητας της</a:t>
            </a:r>
            <a:r>
              <a:rPr lang="el-GR" sz="1600" dirty="0"/>
              <a:t>. </a:t>
            </a:r>
            <a:r>
              <a:rPr lang="el-GR" sz="1400" dirty="0"/>
              <a:t> </a:t>
            </a:r>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18</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spTree>
    <p:extLst>
      <p:ext uri="{BB962C8B-B14F-4D97-AF65-F5344CB8AC3E}">
        <p14:creationId xmlns:p14="http://schemas.microsoft.com/office/powerpoint/2010/main" val="30487571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Ερευνητικά Πεδία </a:t>
            </a:r>
            <a:r>
              <a:rPr lang="el-GR" dirty="0"/>
              <a:t>&amp; Ερευνητικά Έργα</a:t>
            </a:r>
            <a:endParaRPr lang="el-GR" dirty="0" smtClean="0"/>
          </a:p>
        </p:txBody>
      </p:sp>
      <p:sp>
        <p:nvSpPr>
          <p:cNvPr id="7171" name="Rectangle 3"/>
          <p:cNvSpPr>
            <a:spLocks noGrp="1" noChangeArrowheads="1"/>
          </p:cNvSpPr>
          <p:nvPr>
            <p:ph type="body" idx="1"/>
          </p:nvPr>
        </p:nvSpPr>
        <p:spPr>
          <a:xfrm>
            <a:off x="467544" y="1196752"/>
            <a:ext cx="8280920" cy="4320480"/>
          </a:xfrm>
        </p:spPr>
        <p:txBody>
          <a:bodyPr/>
          <a:lstStyle/>
          <a:p>
            <a:pPr marL="0" indent="0">
              <a:buNone/>
            </a:pPr>
            <a:r>
              <a:rPr lang="en-US" sz="1600" b="1" u="sng" dirty="0" smtClean="0"/>
              <a:t>Waiting for </a:t>
            </a:r>
            <a:endParaRPr lang="el-GR" sz="1600" b="1" u="sng" dirty="0"/>
          </a:p>
          <a:p>
            <a:pPr marL="0" indent="0">
              <a:buNone/>
            </a:pPr>
            <a:r>
              <a:rPr lang="el-GR" sz="1600" b="1" dirty="0"/>
              <a:t>ΤΙΤΛΟΣ: </a:t>
            </a:r>
            <a:r>
              <a:rPr lang="el-GR" sz="1600" b="1" i="1" dirty="0"/>
              <a:t> </a:t>
            </a:r>
            <a:r>
              <a:rPr lang="en-US" sz="1600" b="1" i="1" dirty="0"/>
              <a:t>Planning through Hierarchical Organization of the Endogenous Neglected Intangible Factors for Sustainable Development</a:t>
            </a:r>
            <a:r>
              <a:rPr lang="el-GR" sz="1600" b="1" i="1" dirty="0"/>
              <a:t> - </a:t>
            </a:r>
            <a:r>
              <a:rPr lang="en-GB" sz="1600" b="1" i="1" dirty="0"/>
              <a:t>PHOENIX </a:t>
            </a:r>
            <a:r>
              <a:rPr lang="en-GB" sz="1600" b="1" i="1" dirty="0" smtClean="0"/>
              <a:t>Project</a:t>
            </a:r>
            <a:endParaRPr lang="el-GR" sz="1600" b="1" dirty="0"/>
          </a:p>
          <a:p>
            <a:pPr marL="0" indent="0" algn="just">
              <a:buNone/>
            </a:pPr>
            <a:r>
              <a:rPr lang="el-GR" sz="1600" i="1" dirty="0"/>
              <a:t>πρόταση υποβληθείσα στα πλαίσια του </a:t>
            </a:r>
            <a:r>
              <a:rPr lang="en-US" sz="1600" i="1" dirty="0"/>
              <a:t>FP7</a:t>
            </a:r>
            <a:endParaRPr lang="el-GR" sz="1600" i="1" dirty="0"/>
          </a:p>
          <a:p>
            <a:pPr marL="0" indent="0" algn="just">
              <a:buNone/>
            </a:pPr>
            <a:endParaRPr lang="en-US" sz="1600" dirty="0" smtClean="0"/>
          </a:p>
          <a:p>
            <a:pPr marL="0" indent="0" algn="just">
              <a:buNone/>
            </a:pPr>
            <a:r>
              <a:rPr lang="el-GR" sz="1600" dirty="0" smtClean="0"/>
              <a:t>Αναθέτουσα </a:t>
            </a:r>
            <a:r>
              <a:rPr lang="el-GR" sz="1600" dirty="0"/>
              <a:t>Αρχή: </a:t>
            </a:r>
          </a:p>
          <a:p>
            <a:pPr marL="0" indent="0" algn="just">
              <a:buNone/>
            </a:pPr>
            <a:r>
              <a:rPr lang="en-US" sz="1600" b="1" dirty="0"/>
              <a:t>European </a:t>
            </a:r>
            <a:r>
              <a:rPr lang="en-US" sz="1600" b="1" dirty="0" err="1"/>
              <a:t>Commision</a:t>
            </a:r>
            <a:endParaRPr lang="el-GR" sz="1600" b="1" dirty="0"/>
          </a:p>
          <a:p>
            <a:pPr marL="0" indent="0">
              <a:buNone/>
            </a:pPr>
            <a:r>
              <a:rPr lang="en-GB" sz="1600" dirty="0" smtClean="0"/>
              <a:t> </a:t>
            </a:r>
            <a:endParaRPr lang="el-GR" sz="1600" dirty="0"/>
          </a:p>
          <a:p>
            <a:pPr marL="0" indent="0" algn="just">
              <a:buNone/>
            </a:pPr>
            <a:r>
              <a:rPr lang="el-GR" sz="1600" dirty="0" smtClean="0"/>
              <a:t>Στόχος </a:t>
            </a:r>
            <a:r>
              <a:rPr lang="el-GR" sz="1600" dirty="0"/>
              <a:t>του προγράμματος </a:t>
            </a:r>
            <a:r>
              <a:rPr lang="el-GR" sz="1600" dirty="0" smtClean="0"/>
              <a:t>αυτού είναι να προσφέρει ένα </a:t>
            </a:r>
            <a:r>
              <a:rPr lang="el-GR" sz="1600" dirty="0"/>
              <a:t>κοινό </a:t>
            </a:r>
            <a:r>
              <a:rPr lang="el-GR" sz="1600" dirty="0" smtClean="0"/>
              <a:t>θεωρητικό-εμπειρικό </a:t>
            </a:r>
            <a:r>
              <a:rPr lang="el-GR" sz="1600" dirty="0"/>
              <a:t>πλαίσιο για τον προσδιορισμό των τύπων των δαπανών του δημόσιου τομέα τα οποία πρέπει να θεωρηθούν ως άυλη επένδυση </a:t>
            </a:r>
            <a:r>
              <a:rPr lang="el-GR" sz="1600" dirty="0" smtClean="0"/>
              <a:t>εντός του </a:t>
            </a:r>
            <a:r>
              <a:rPr lang="el-GR" sz="1600" dirty="0"/>
              <a:t>συστήματος των εθνικών </a:t>
            </a:r>
            <a:r>
              <a:rPr lang="el-GR" sz="1600" dirty="0" smtClean="0"/>
              <a:t>λογαριασμών. </a:t>
            </a:r>
          </a:p>
          <a:p>
            <a:pPr marL="0" indent="0" algn="just">
              <a:buNone/>
            </a:pPr>
            <a:endParaRPr lang="el-GR" sz="800" dirty="0" smtClean="0"/>
          </a:p>
          <a:p>
            <a:pPr marL="0" indent="0" algn="just">
              <a:buNone/>
            </a:pPr>
            <a:r>
              <a:rPr lang="el-GR" sz="1600" dirty="0" smtClean="0"/>
              <a:t>Συμμετέχοντες : 	</a:t>
            </a:r>
            <a:endParaRPr lang="en-US" sz="1600" dirty="0" smtClean="0"/>
          </a:p>
          <a:p>
            <a:pPr marL="0" indent="0" algn="just">
              <a:buNone/>
            </a:pPr>
            <a:r>
              <a:rPr lang="en-US" sz="1600" b="1" dirty="0" smtClean="0">
                <a:solidFill>
                  <a:srgbClr val="002060"/>
                </a:solidFill>
              </a:rPr>
              <a:t>Aegean </a:t>
            </a:r>
            <a:r>
              <a:rPr lang="en-US" sz="1600" b="1" dirty="0">
                <a:solidFill>
                  <a:srgbClr val="002060"/>
                </a:solidFill>
              </a:rPr>
              <a:t>University – QMLAB -  </a:t>
            </a:r>
            <a:r>
              <a:rPr lang="en-US" sz="1600" b="1" dirty="0" smtClean="0">
                <a:solidFill>
                  <a:srgbClr val="002060"/>
                </a:solidFill>
              </a:rPr>
              <a:t>LEADER</a:t>
            </a:r>
            <a:r>
              <a:rPr lang="el-GR" sz="1600" b="1" dirty="0" smtClean="0">
                <a:solidFill>
                  <a:srgbClr val="002060"/>
                </a:solidFill>
              </a:rPr>
              <a:t> </a:t>
            </a:r>
            <a:endParaRPr lang="en-US" sz="1600" b="1" dirty="0" smtClean="0">
              <a:solidFill>
                <a:srgbClr val="002060"/>
              </a:solidFill>
            </a:endParaRPr>
          </a:p>
          <a:p>
            <a:pPr marL="0" indent="0">
              <a:buNone/>
            </a:pPr>
            <a:r>
              <a:rPr lang="en-US" sz="1600" dirty="0" smtClean="0"/>
              <a:t>Free </a:t>
            </a:r>
            <a:r>
              <a:rPr lang="en-US" sz="1600" dirty="0"/>
              <a:t>University </a:t>
            </a:r>
            <a:r>
              <a:rPr lang="en-US" sz="1600" dirty="0" smtClean="0"/>
              <a:t>Amsterdam</a:t>
            </a:r>
            <a:r>
              <a:rPr lang="el-GR" sz="1600" dirty="0" smtClean="0"/>
              <a:t>, </a:t>
            </a:r>
            <a:r>
              <a:rPr lang="en-US" sz="1600" dirty="0" smtClean="0"/>
              <a:t>Bologna </a:t>
            </a:r>
            <a:r>
              <a:rPr lang="en-US" sz="1600" dirty="0" smtClean="0"/>
              <a:t>University</a:t>
            </a:r>
            <a:endParaRPr lang="en-US" sz="1600" dirty="0"/>
          </a:p>
          <a:p>
            <a:pPr marL="0" indent="0">
              <a:buNone/>
            </a:pPr>
            <a:r>
              <a:rPr lang="en-US" sz="1600" dirty="0" smtClean="0"/>
              <a:t>Second University </a:t>
            </a:r>
            <a:r>
              <a:rPr lang="en-US" sz="1600" dirty="0"/>
              <a:t>of </a:t>
            </a:r>
            <a:r>
              <a:rPr lang="en-US" sz="1600" dirty="0" smtClean="0"/>
              <a:t>Napoli</a:t>
            </a:r>
            <a:endParaRPr lang="en-US" sz="1600" dirty="0"/>
          </a:p>
          <a:p>
            <a:pPr marL="0" indent="0">
              <a:buNone/>
            </a:pPr>
            <a:r>
              <a:rPr lang="en-US" sz="1600" dirty="0" smtClean="0"/>
              <a:t>Athens </a:t>
            </a:r>
            <a:r>
              <a:rPr lang="en-US" sz="1600" dirty="0"/>
              <a:t>University of Economics and </a:t>
            </a:r>
            <a:r>
              <a:rPr lang="en-US" sz="1600" dirty="0" smtClean="0"/>
              <a:t>Business</a:t>
            </a:r>
          </a:p>
          <a:p>
            <a:pPr marL="0" indent="0">
              <a:buNone/>
            </a:pPr>
            <a:r>
              <a:rPr lang="en-US" sz="1600" dirty="0" smtClean="0"/>
              <a:t>DEXTERA </a:t>
            </a:r>
            <a:r>
              <a:rPr lang="en-US" sz="1600" dirty="0" smtClean="0"/>
              <a:t>Consulting</a:t>
            </a:r>
            <a:r>
              <a:rPr lang="el-GR" sz="1600" dirty="0" smtClean="0"/>
              <a:t>, </a:t>
            </a:r>
            <a:r>
              <a:rPr lang="en-US" sz="1600" dirty="0" smtClean="0"/>
              <a:t>AM </a:t>
            </a:r>
            <a:r>
              <a:rPr lang="en-US" sz="1600" dirty="0"/>
              <a:t>Consulting</a:t>
            </a:r>
            <a:endParaRPr lang="el-GR" sz="1600" dirty="0"/>
          </a:p>
          <a:p>
            <a:pPr marL="0" indent="0" algn="just">
              <a:buNone/>
            </a:pPr>
            <a:endParaRPr lang="el-GR" sz="1600" dirty="0"/>
          </a:p>
          <a:p>
            <a:pPr marL="0" indent="0" algn="just">
              <a:buNone/>
            </a:pPr>
            <a:endParaRPr lang="el-GR" sz="1600" dirty="0" smtClean="0"/>
          </a:p>
          <a:p>
            <a:pPr marL="0" indent="0" algn="just">
              <a:buNone/>
            </a:pPr>
            <a:r>
              <a:rPr lang="el-GR" sz="1600" dirty="0" smtClean="0"/>
              <a:t>. </a:t>
            </a:r>
            <a:r>
              <a:rPr lang="el-GR" sz="1400" dirty="0"/>
              <a:t> </a:t>
            </a:r>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19</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4572000" y="2492896"/>
            <a:ext cx="1181100" cy="1003300"/>
          </a:xfrm>
          <a:prstGeom prst="rect">
            <a:avLst/>
          </a:prstGeom>
        </p:spPr>
      </p:pic>
      <p:pic>
        <p:nvPicPr>
          <p:cNvPr id="5" name="Picture 4"/>
          <p:cNvPicPr>
            <a:picLocks noChangeAspect="1"/>
          </p:cNvPicPr>
          <p:nvPr/>
        </p:nvPicPr>
        <p:blipFill>
          <a:blip r:embed="rId5"/>
          <a:stretch>
            <a:fillRect/>
          </a:stretch>
        </p:blipFill>
        <p:spPr>
          <a:xfrm>
            <a:off x="5868144" y="2276872"/>
            <a:ext cx="1800200" cy="1117660"/>
          </a:xfrm>
          <a:prstGeom prst="rect">
            <a:avLst/>
          </a:prstGeom>
        </p:spPr>
      </p:pic>
    </p:spTree>
    <p:extLst>
      <p:ext uri="{BB962C8B-B14F-4D97-AF65-F5344CB8AC3E}">
        <p14:creationId xmlns:p14="http://schemas.microsoft.com/office/powerpoint/2010/main" val="8100087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Περιεχόμενα</a:t>
            </a:r>
          </a:p>
        </p:txBody>
      </p:sp>
      <p:sp>
        <p:nvSpPr>
          <p:cNvPr id="7171" name="Rectangle 3"/>
          <p:cNvSpPr>
            <a:spLocks noGrp="1" noChangeArrowheads="1"/>
          </p:cNvSpPr>
          <p:nvPr>
            <p:ph type="body" idx="1"/>
          </p:nvPr>
        </p:nvSpPr>
        <p:spPr/>
        <p:txBody>
          <a:bodyPr/>
          <a:lstStyle/>
          <a:p>
            <a:pPr>
              <a:lnSpc>
                <a:spcPct val="150000"/>
              </a:lnSpc>
              <a:spcBef>
                <a:spcPct val="0"/>
              </a:spcBef>
              <a:buClr>
                <a:schemeClr val="tx1"/>
              </a:buClr>
              <a:buFont typeface="Wingdings" panose="05000000000000000000" pitchFamily="2" charset="2"/>
              <a:buChar char="Ø"/>
              <a:defRPr/>
            </a:pPr>
            <a:r>
              <a:rPr lang="el-GR" sz="2100" dirty="0" smtClean="0"/>
              <a:t>Ταυτότητα Εργαστηρίου</a:t>
            </a:r>
          </a:p>
          <a:p>
            <a:pPr>
              <a:lnSpc>
                <a:spcPct val="150000"/>
              </a:lnSpc>
              <a:spcBef>
                <a:spcPct val="0"/>
              </a:spcBef>
              <a:buClr>
                <a:schemeClr val="tx1"/>
              </a:buClr>
              <a:buFont typeface="Wingdings" panose="05000000000000000000" pitchFamily="2" charset="2"/>
              <a:buChar char="Ø"/>
              <a:defRPr/>
            </a:pPr>
            <a:r>
              <a:rPr lang="el-GR" sz="2100" dirty="0"/>
              <a:t>Ερευνητικά Πεδία </a:t>
            </a:r>
            <a:r>
              <a:rPr lang="el-GR" sz="2100" dirty="0" smtClean="0"/>
              <a:t>και </a:t>
            </a:r>
            <a:r>
              <a:rPr lang="el-GR" sz="2100" dirty="0" smtClean="0"/>
              <a:t>Λειτουργ</a:t>
            </a:r>
            <a:r>
              <a:rPr lang="el-GR" sz="2100" dirty="0" smtClean="0"/>
              <a:t>ίες</a:t>
            </a:r>
            <a:endParaRPr lang="el-GR" sz="2100" dirty="0" smtClean="0"/>
          </a:p>
          <a:p>
            <a:pPr>
              <a:lnSpc>
                <a:spcPct val="150000"/>
              </a:lnSpc>
              <a:spcBef>
                <a:spcPct val="0"/>
              </a:spcBef>
              <a:buClr>
                <a:schemeClr val="tx1"/>
              </a:buClr>
              <a:buFont typeface="Wingdings" panose="05000000000000000000" pitchFamily="2" charset="2"/>
              <a:buChar char="Ø"/>
              <a:defRPr/>
            </a:pPr>
            <a:r>
              <a:rPr lang="el-GR" sz="2100" dirty="0" smtClean="0"/>
              <a:t>Ερευνητικά </a:t>
            </a:r>
            <a:r>
              <a:rPr lang="el-GR" sz="2100" dirty="0" smtClean="0"/>
              <a:t>Έργα</a:t>
            </a:r>
            <a:endParaRPr lang="el-GR" sz="2100" dirty="0"/>
          </a:p>
          <a:p>
            <a:pPr>
              <a:lnSpc>
                <a:spcPct val="150000"/>
              </a:lnSpc>
              <a:spcBef>
                <a:spcPct val="0"/>
              </a:spcBef>
              <a:buClr>
                <a:schemeClr val="tx1"/>
              </a:buClr>
              <a:buFont typeface="Wingdings" panose="05000000000000000000" pitchFamily="2" charset="2"/>
              <a:buChar char="Ø"/>
              <a:defRPr/>
            </a:pPr>
            <a:r>
              <a:rPr lang="el-GR" sz="2100" dirty="0" smtClean="0"/>
              <a:t>Ερευνητικό </a:t>
            </a:r>
            <a:r>
              <a:rPr lang="el-GR" sz="2100" dirty="0"/>
              <a:t>Προσωπικό</a:t>
            </a:r>
          </a:p>
          <a:p>
            <a:pPr>
              <a:lnSpc>
                <a:spcPct val="150000"/>
              </a:lnSpc>
              <a:spcBef>
                <a:spcPct val="0"/>
              </a:spcBef>
              <a:buClr>
                <a:schemeClr val="tx1"/>
              </a:buClr>
              <a:buFont typeface="Wingdings" panose="05000000000000000000" pitchFamily="2" charset="2"/>
              <a:buChar char="Ø"/>
              <a:defRPr/>
            </a:pPr>
            <a:r>
              <a:rPr lang="el-GR" sz="2100" dirty="0"/>
              <a:t>Συνεργαζόμενοι Φορείς</a:t>
            </a:r>
          </a:p>
          <a:p>
            <a:pPr>
              <a:lnSpc>
                <a:spcPct val="150000"/>
              </a:lnSpc>
              <a:spcBef>
                <a:spcPct val="0"/>
              </a:spcBef>
              <a:buClr>
                <a:schemeClr val="tx1"/>
              </a:buClr>
              <a:buFont typeface="Wingdings" panose="05000000000000000000" pitchFamily="2" charset="2"/>
              <a:buChar char="Ø"/>
              <a:defRPr/>
            </a:pPr>
            <a:endParaRPr lang="el-GR" sz="2100" dirty="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2</a:t>
            </a:fld>
            <a:endParaRPr lang="el-GR" sz="1200" i="1" dirty="0">
              <a:latin typeface="Palatino Linotype" panose="02040502050505030304" pitchFamily="18" charset="0"/>
            </a:endParaRPr>
          </a:p>
        </p:txBody>
      </p:sp>
      <p:pic>
        <p:nvPicPr>
          <p:cNvPr id="7" name="Picture 6"/>
          <p:cNvPicPr/>
          <p:nvPr/>
        </p:nvPicPr>
        <p:blipFill>
          <a:blip r:embed="rId3"/>
          <a:srcRect l="58583" t="32961" r="30266" b="61897"/>
          <a:stretch>
            <a:fillRect/>
          </a:stretch>
        </p:blipFill>
        <p:spPr bwMode="auto">
          <a:xfrm>
            <a:off x="5076056" y="4365104"/>
            <a:ext cx="2520280" cy="1008112"/>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5076056" y="1484784"/>
            <a:ext cx="3741215" cy="46085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Ερευνητικά Πεδία </a:t>
            </a:r>
            <a:r>
              <a:rPr lang="el-GR" dirty="0"/>
              <a:t>&amp; Ερευνητικά Έργα</a:t>
            </a:r>
            <a:endParaRPr lang="el-GR" dirty="0" smtClean="0"/>
          </a:p>
        </p:txBody>
      </p:sp>
      <p:sp>
        <p:nvSpPr>
          <p:cNvPr id="7171" name="Rectangle 3"/>
          <p:cNvSpPr>
            <a:spLocks noGrp="1" noChangeArrowheads="1"/>
          </p:cNvSpPr>
          <p:nvPr>
            <p:ph type="body" idx="1"/>
          </p:nvPr>
        </p:nvSpPr>
        <p:spPr>
          <a:xfrm>
            <a:off x="683568" y="1412776"/>
            <a:ext cx="7488832" cy="4320480"/>
          </a:xfrm>
        </p:spPr>
        <p:txBody>
          <a:bodyPr/>
          <a:lstStyle/>
          <a:p>
            <a:pPr marL="0" indent="0">
              <a:buNone/>
            </a:pPr>
            <a:r>
              <a:rPr lang="en-US" sz="1600" b="1" u="sng" dirty="0" smtClean="0"/>
              <a:t>Waiting </a:t>
            </a:r>
            <a:r>
              <a:rPr lang="en-US" sz="1600" b="1" u="sng" dirty="0"/>
              <a:t>for </a:t>
            </a:r>
            <a:endParaRPr lang="el-GR" sz="1600" b="1" u="sng" dirty="0"/>
          </a:p>
          <a:p>
            <a:pPr marL="0" indent="0">
              <a:buNone/>
            </a:pPr>
            <a:r>
              <a:rPr lang="el-GR" sz="1600" b="1" dirty="0"/>
              <a:t>ΤΙΤΛΟΣ: </a:t>
            </a:r>
            <a:r>
              <a:rPr lang="el-GR" sz="1600" b="1" i="1" dirty="0"/>
              <a:t> </a:t>
            </a:r>
            <a:r>
              <a:rPr lang="en-US" sz="1600" b="1" i="1" dirty="0" err="1"/>
              <a:t>EntrePReneurship</a:t>
            </a:r>
            <a:r>
              <a:rPr lang="en-US" sz="1600" b="1" i="1" dirty="0"/>
              <a:t> for </a:t>
            </a:r>
            <a:r>
              <a:rPr lang="en-US" sz="1600" b="1" i="1" dirty="0" err="1"/>
              <a:t>schOol</a:t>
            </a:r>
            <a:r>
              <a:rPr lang="en-US" sz="1600" b="1" i="1" dirty="0"/>
              <a:t> </a:t>
            </a:r>
            <a:r>
              <a:rPr lang="en-US" sz="1600" b="1" i="1" dirty="0" err="1"/>
              <a:t>leaverS</a:t>
            </a:r>
            <a:r>
              <a:rPr lang="en-US" sz="1600" b="1" i="1" dirty="0"/>
              <a:t> through traditional </a:t>
            </a:r>
            <a:r>
              <a:rPr lang="en-US" sz="1600" b="1" i="1" dirty="0" err="1"/>
              <a:t>ProfEssions</a:t>
            </a:r>
            <a:r>
              <a:rPr lang="en-US" sz="1600" b="1" i="1" dirty="0"/>
              <a:t> &amp; ICT – </a:t>
            </a:r>
            <a:r>
              <a:rPr lang="en-US" sz="1600" b="1" i="1" dirty="0" smtClean="0"/>
              <a:t>PROSPECT</a:t>
            </a:r>
            <a:r>
              <a:rPr lang="en-US" sz="1600" b="1" dirty="0"/>
              <a:t>, </a:t>
            </a:r>
            <a:r>
              <a:rPr lang="el-GR" sz="1600" i="1" dirty="0"/>
              <a:t>πρόταση </a:t>
            </a:r>
            <a:r>
              <a:rPr lang="el-GR" sz="1600" i="1" dirty="0" smtClean="0"/>
              <a:t> προς υποβολ</a:t>
            </a:r>
            <a:r>
              <a:rPr lang="el-GR" sz="1600" i="1" dirty="0" smtClean="0"/>
              <a:t>ή </a:t>
            </a:r>
            <a:r>
              <a:rPr lang="el-GR" sz="1600" i="1" dirty="0" smtClean="0"/>
              <a:t> </a:t>
            </a:r>
            <a:r>
              <a:rPr lang="el-GR" sz="1600" i="1" dirty="0"/>
              <a:t>στα πλαίσια του </a:t>
            </a:r>
            <a:r>
              <a:rPr lang="en-US" sz="1600" i="1" dirty="0"/>
              <a:t>PROGRESS 2013</a:t>
            </a:r>
            <a:endParaRPr lang="el-GR" sz="1600" i="1" dirty="0"/>
          </a:p>
          <a:p>
            <a:pPr marL="0" indent="0">
              <a:buNone/>
            </a:pPr>
            <a:endParaRPr lang="en-US" sz="1600" dirty="0"/>
          </a:p>
          <a:p>
            <a:pPr marL="0" indent="0" algn="just">
              <a:buNone/>
            </a:pPr>
            <a:r>
              <a:rPr lang="el-GR" sz="1600" dirty="0"/>
              <a:t>Αναθέτουσα Αρχή: </a:t>
            </a:r>
          </a:p>
          <a:p>
            <a:pPr marL="0" indent="0" algn="just">
              <a:buNone/>
            </a:pPr>
            <a:r>
              <a:rPr lang="en-US" sz="1600" b="1" dirty="0"/>
              <a:t>European </a:t>
            </a:r>
            <a:r>
              <a:rPr lang="en-US" sz="1600" b="1" dirty="0" err="1"/>
              <a:t>Commision</a:t>
            </a:r>
            <a:endParaRPr lang="el-GR" sz="1600" b="1" dirty="0"/>
          </a:p>
          <a:p>
            <a:pPr marL="0" indent="0">
              <a:buNone/>
            </a:pPr>
            <a:r>
              <a:rPr lang="en-GB" sz="1600" dirty="0"/>
              <a:t> </a:t>
            </a:r>
            <a:endParaRPr lang="el-GR" sz="1600" dirty="0"/>
          </a:p>
          <a:p>
            <a:pPr marL="0" indent="0" algn="just">
              <a:buNone/>
            </a:pPr>
            <a:endParaRPr lang="el-GR" sz="1600" dirty="0"/>
          </a:p>
          <a:p>
            <a:pPr marL="0" indent="0" algn="just">
              <a:buNone/>
            </a:pPr>
            <a:r>
              <a:rPr lang="el-GR" sz="1600" dirty="0"/>
              <a:t>Στόχος του προγράμματος αυτού είναι </a:t>
            </a:r>
            <a:r>
              <a:rPr lang="el-GR" sz="1600" dirty="0" smtClean="0"/>
              <a:t>η δημιουργία ενός δημοτικού εκκολαπτηρίου επιχειρηματικότητας</a:t>
            </a:r>
            <a:r>
              <a:rPr lang="en-US" sz="1600" dirty="0"/>
              <a:t> </a:t>
            </a:r>
            <a:r>
              <a:rPr lang="el-GR" sz="1600" dirty="0" smtClean="0"/>
              <a:t>για νέους 18-24 ετών που δεν έχουν τελειώσει την υποχρεωτική εκπαίδευση.</a:t>
            </a:r>
          </a:p>
          <a:p>
            <a:pPr marL="0" indent="0" algn="just">
              <a:buNone/>
            </a:pPr>
            <a:endParaRPr lang="el-GR" sz="1600" dirty="0"/>
          </a:p>
          <a:p>
            <a:pPr marL="0" indent="0" algn="just">
              <a:buNone/>
            </a:pPr>
            <a:r>
              <a:rPr lang="el-GR" sz="1600" dirty="0" smtClean="0"/>
              <a:t>Το Εργαστήριο Ποσοτικών Μεθόδων θα συμμετέχει ως </a:t>
            </a:r>
            <a:r>
              <a:rPr lang="en-US" sz="1600" dirty="0" smtClean="0"/>
              <a:t>partner.</a:t>
            </a:r>
            <a:endParaRPr lang="el-GR" sz="1600" dirty="0"/>
          </a:p>
          <a:p>
            <a:pPr marL="0" indent="0" algn="just">
              <a:buNone/>
            </a:pPr>
            <a:endParaRPr lang="el-GR" sz="1600" dirty="0"/>
          </a:p>
          <a:p>
            <a:pPr marL="0" indent="0" algn="just">
              <a:buNone/>
            </a:pPr>
            <a:endParaRPr lang="el-GR" sz="1600" dirty="0" smtClean="0"/>
          </a:p>
          <a:p>
            <a:pPr marL="0" indent="0" algn="just">
              <a:buNone/>
            </a:pPr>
            <a:endParaRPr lang="el-GR" sz="1400" dirty="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20</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3563888" y="2564904"/>
            <a:ext cx="4175448" cy="757747"/>
          </a:xfrm>
          <a:prstGeom prst="rect">
            <a:avLst/>
          </a:prstGeom>
        </p:spPr>
      </p:pic>
    </p:spTree>
    <p:extLst>
      <p:ext uri="{BB962C8B-B14F-4D97-AF65-F5344CB8AC3E}">
        <p14:creationId xmlns:p14="http://schemas.microsoft.com/office/powerpoint/2010/main" val="42612250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Ερευνητικό Προσωπικό</a:t>
            </a:r>
          </a:p>
        </p:txBody>
      </p:sp>
      <p:sp>
        <p:nvSpPr>
          <p:cNvPr id="7171" name="Rectangle 3"/>
          <p:cNvSpPr>
            <a:spLocks noGrp="1" noChangeArrowheads="1"/>
          </p:cNvSpPr>
          <p:nvPr>
            <p:ph type="body" idx="1"/>
          </p:nvPr>
        </p:nvSpPr>
        <p:spPr>
          <a:xfrm>
            <a:off x="467544" y="1340768"/>
            <a:ext cx="7912224" cy="4176712"/>
          </a:xfrm>
        </p:spPr>
        <p:txBody>
          <a:bodyPr/>
          <a:lstStyle/>
          <a:p>
            <a:pPr marL="0" indent="0">
              <a:buNone/>
            </a:pPr>
            <a:r>
              <a:rPr lang="el-GR" sz="1400" b="1" i="1" dirty="0" smtClean="0">
                <a:solidFill>
                  <a:schemeClr val="accent2">
                    <a:lumMod val="75000"/>
                    <a:lumOff val="25000"/>
                  </a:schemeClr>
                </a:solidFill>
              </a:rPr>
              <a:t>Διδάσκοντες</a:t>
            </a:r>
            <a:endParaRPr lang="el-GR" sz="1400" b="1" i="1" dirty="0">
              <a:solidFill>
                <a:schemeClr val="accent2">
                  <a:lumMod val="75000"/>
                  <a:lumOff val="25000"/>
                </a:schemeClr>
              </a:solidFill>
            </a:endParaRPr>
          </a:p>
          <a:p>
            <a:pPr marL="571500" lvl="1" indent="-171450" algn="just">
              <a:buClrTx/>
              <a:buSzPct val="100000"/>
              <a:buFont typeface="Wingdings" panose="05000000000000000000" pitchFamily="2" charset="2"/>
              <a:buChar char="ü"/>
            </a:pPr>
            <a:r>
              <a:rPr lang="el-GR" sz="1300" dirty="0"/>
              <a:t>Δρ. Αγγελής Βασίλης, Καθηγητής Ποσοτικών Μεθόδων,  Επιστημονικός Υπεύθυνος του Εργαστηρίου</a:t>
            </a:r>
          </a:p>
          <a:p>
            <a:pPr marL="571500" lvl="1" indent="-171450" algn="just">
              <a:buClrTx/>
              <a:buSzPct val="100000"/>
              <a:buFont typeface="Wingdings" panose="05000000000000000000" pitchFamily="2" charset="2"/>
              <a:buChar char="ü"/>
            </a:pPr>
            <a:r>
              <a:rPr lang="el-GR" sz="1300" dirty="0" smtClean="0"/>
              <a:t>Δρ. </a:t>
            </a:r>
            <a:r>
              <a:rPr lang="el-GR" sz="1300" dirty="0" err="1" smtClean="0"/>
              <a:t>Κούτσικος</a:t>
            </a:r>
            <a:r>
              <a:rPr lang="el-GR" sz="1300" dirty="0" smtClean="0"/>
              <a:t> Κωνσταντίνος, Επίκουρος Καθηγητής Ηλεκτρονικής Επιχειρηματικότητας</a:t>
            </a:r>
          </a:p>
          <a:p>
            <a:pPr marL="571500" lvl="1" indent="-171450" algn="just">
              <a:buClrTx/>
              <a:buSzPct val="100000"/>
              <a:buFont typeface="Wingdings" panose="05000000000000000000" pitchFamily="2" charset="2"/>
              <a:buChar char="ü"/>
            </a:pPr>
            <a:r>
              <a:rPr lang="el-GR" sz="1300" dirty="0" smtClean="0"/>
              <a:t>Δρ</a:t>
            </a:r>
            <a:r>
              <a:rPr lang="el-GR" sz="1300" dirty="0"/>
              <a:t>. Μαύρη Μαρία, </a:t>
            </a:r>
            <a:r>
              <a:rPr lang="el-GR" sz="1300" dirty="0" smtClean="0"/>
              <a:t>Επίκουρος Καθηγήτρια Ποσοτικών </a:t>
            </a:r>
            <a:r>
              <a:rPr lang="el-GR" sz="1300" dirty="0"/>
              <a:t>Μεθόδων </a:t>
            </a:r>
          </a:p>
          <a:p>
            <a:pPr marL="571500" lvl="1" indent="-171450" algn="just">
              <a:buClrTx/>
              <a:buSzPct val="100000"/>
              <a:buFont typeface="Wingdings" panose="05000000000000000000" pitchFamily="2" charset="2"/>
              <a:buChar char="ü"/>
            </a:pPr>
            <a:r>
              <a:rPr lang="el-GR" sz="1300" dirty="0"/>
              <a:t>Δρ. Γάκη Ελένη, Λέκτορας Ποσοτικών Μεθόδων στη Χωρική Ανάλυση</a:t>
            </a:r>
          </a:p>
          <a:p>
            <a:pPr marL="571500" lvl="1" indent="-171450" algn="just">
              <a:buClrTx/>
              <a:buSzPct val="100000"/>
              <a:buFont typeface="Wingdings" panose="05000000000000000000" pitchFamily="2" charset="2"/>
              <a:buChar char="ü"/>
            </a:pPr>
            <a:r>
              <a:rPr lang="el-GR" sz="1300" dirty="0"/>
              <a:t>Δρ. </a:t>
            </a:r>
            <a:r>
              <a:rPr lang="el-GR" sz="1300" dirty="0" err="1"/>
              <a:t>Ντουμή</a:t>
            </a:r>
            <a:r>
              <a:rPr lang="el-GR" sz="1300" dirty="0"/>
              <a:t> Μαρία, Διδάσκουσα Ποσοτικών Μεθόδων (Π.Δ.407/80) </a:t>
            </a:r>
          </a:p>
          <a:p>
            <a:pPr marL="0" indent="0">
              <a:buNone/>
            </a:pPr>
            <a:r>
              <a:rPr lang="el-GR" sz="1400" b="1" i="1" dirty="0" smtClean="0">
                <a:solidFill>
                  <a:schemeClr val="accent2">
                    <a:lumMod val="75000"/>
                    <a:lumOff val="25000"/>
                  </a:schemeClr>
                </a:solidFill>
              </a:rPr>
              <a:t>Επιστημονικοί </a:t>
            </a:r>
            <a:r>
              <a:rPr lang="el-GR" sz="1400" b="1" i="1" dirty="0">
                <a:solidFill>
                  <a:schemeClr val="accent2">
                    <a:lumMod val="75000"/>
                    <a:lumOff val="25000"/>
                  </a:schemeClr>
                </a:solidFill>
              </a:rPr>
              <a:t>Συνεργάτες</a:t>
            </a:r>
          </a:p>
          <a:p>
            <a:pPr marL="571500" lvl="1" indent="-171450" algn="just">
              <a:buClrTx/>
              <a:buSzPct val="100000"/>
              <a:buFont typeface="Wingdings" panose="05000000000000000000" pitchFamily="2" charset="2"/>
              <a:buChar char="ü"/>
            </a:pPr>
            <a:r>
              <a:rPr lang="el-GR" sz="1300" dirty="0" smtClean="0"/>
              <a:t>Δρ Μονιο</a:t>
            </a:r>
            <a:r>
              <a:rPr lang="el-GR" sz="1300" dirty="0" smtClean="0"/>
              <a:t>ύκας Φώτης</a:t>
            </a:r>
            <a:endParaRPr lang="el-GR" sz="1300" dirty="0" smtClean="0"/>
          </a:p>
          <a:p>
            <a:pPr marL="571500" lvl="1" indent="-171450" algn="just">
              <a:buClrTx/>
              <a:buSzPct val="100000"/>
              <a:buFont typeface="Wingdings" panose="05000000000000000000" pitchFamily="2" charset="2"/>
              <a:buChar char="ü"/>
            </a:pPr>
            <a:r>
              <a:rPr lang="el-GR" sz="1300" dirty="0" smtClean="0"/>
              <a:t>Δρ</a:t>
            </a:r>
            <a:r>
              <a:rPr lang="el-GR" sz="1300" dirty="0"/>
              <a:t>. Αλεξόπουλος  Ανδρέας</a:t>
            </a:r>
          </a:p>
          <a:p>
            <a:pPr marL="571500" lvl="1" indent="-171450" algn="just">
              <a:buClrTx/>
              <a:buSzPct val="100000"/>
              <a:buFont typeface="Wingdings" panose="05000000000000000000" pitchFamily="2" charset="2"/>
              <a:buChar char="ü"/>
            </a:pPr>
            <a:r>
              <a:rPr lang="el-GR" sz="1300" dirty="0"/>
              <a:t>Δρ. </a:t>
            </a:r>
            <a:r>
              <a:rPr lang="el-GR" sz="1300" dirty="0" err="1"/>
              <a:t>Αντιβάχης</a:t>
            </a:r>
            <a:r>
              <a:rPr lang="el-GR" sz="1300" dirty="0"/>
              <a:t> Νίκος</a:t>
            </a:r>
          </a:p>
          <a:p>
            <a:pPr marL="571500" lvl="1" indent="-171450" algn="just">
              <a:buClrTx/>
              <a:buSzPct val="100000"/>
              <a:buFont typeface="Wingdings" panose="05000000000000000000" pitchFamily="2" charset="2"/>
              <a:buChar char="ü"/>
            </a:pPr>
            <a:r>
              <a:rPr lang="el-GR" sz="1300" dirty="0"/>
              <a:t>Δρ. Βαφόπουλος Μιχάλης </a:t>
            </a:r>
          </a:p>
          <a:p>
            <a:pPr marL="571500" lvl="1" indent="-171450" algn="just">
              <a:buClrTx/>
              <a:buSzPct val="100000"/>
              <a:buFont typeface="Wingdings" panose="05000000000000000000" pitchFamily="2" charset="2"/>
              <a:buChar char="ü"/>
            </a:pPr>
            <a:r>
              <a:rPr lang="el-GR" sz="1300" dirty="0"/>
              <a:t>Δρ. </a:t>
            </a:r>
            <a:r>
              <a:rPr lang="el-GR" sz="1300" dirty="0" err="1"/>
              <a:t>Κουφοδόντης</a:t>
            </a:r>
            <a:r>
              <a:rPr lang="el-GR" sz="1300" dirty="0"/>
              <a:t> Ιάσων </a:t>
            </a:r>
          </a:p>
          <a:p>
            <a:pPr marL="571500" lvl="1" indent="-171450" algn="just">
              <a:buClrTx/>
              <a:buSzPct val="100000"/>
              <a:buFont typeface="Wingdings" panose="05000000000000000000" pitchFamily="2" charset="2"/>
              <a:buChar char="ü"/>
            </a:pPr>
            <a:r>
              <a:rPr lang="el-GR" sz="1300" dirty="0"/>
              <a:t>Δρ. </a:t>
            </a:r>
            <a:r>
              <a:rPr lang="el-GR" sz="1300" dirty="0" err="1"/>
              <a:t>Κωνσταντάς</a:t>
            </a:r>
            <a:r>
              <a:rPr lang="el-GR" sz="1300" dirty="0"/>
              <a:t> Γεώργιος</a:t>
            </a:r>
          </a:p>
          <a:p>
            <a:pPr marL="571500" lvl="1" indent="-171450" algn="just">
              <a:buClrTx/>
              <a:buSzPct val="100000"/>
              <a:buFont typeface="Wingdings" panose="05000000000000000000" pitchFamily="2" charset="2"/>
              <a:buChar char="ü"/>
            </a:pPr>
            <a:r>
              <a:rPr lang="el-GR" sz="1300" dirty="0"/>
              <a:t>Δρ. Σαλαμούρα Μαρία</a:t>
            </a:r>
          </a:p>
          <a:p>
            <a:pPr marL="0" indent="0">
              <a:buNone/>
            </a:pPr>
            <a:r>
              <a:rPr lang="el-GR" sz="1400" b="1" i="1" dirty="0" smtClean="0">
                <a:solidFill>
                  <a:schemeClr val="accent2">
                    <a:lumMod val="75000"/>
                    <a:lumOff val="25000"/>
                  </a:schemeClr>
                </a:solidFill>
              </a:rPr>
              <a:t>Υποψήφιοι </a:t>
            </a:r>
            <a:r>
              <a:rPr lang="el-GR" sz="1400" b="1" i="1" dirty="0">
                <a:solidFill>
                  <a:schemeClr val="accent2">
                    <a:lumMod val="75000"/>
                    <a:lumOff val="25000"/>
                  </a:schemeClr>
                </a:solidFill>
              </a:rPr>
              <a:t>Διδάκτορες</a:t>
            </a:r>
          </a:p>
          <a:p>
            <a:pPr marL="571500" lvl="1" indent="-171450" algn="just">
              <a:buClrTx/>
              <a:buSzPct val="100000"/>
              <a:buFont typeface="Wingdings" panose="05000000000000000000" pitchFamily="2" charset="2"/>
              <a:buChar char="ü"/>
            </a:pPr>
            <a:r>
              <a:rPr lang="el-GR" sz="1300" dirty="0"/>
              <a:t>Αλεξανδροπούλου Διονυσία</a:t>
            </a:r>
          </a:p>
          <a:p>
            <a:pPr marL="571500" lvl="1" indent="-171450" algn="just">
              <a:buClrTx/>
              <a:buSzPct val="100000"/>
              <a:buFont typeface="Wingdings" panose="05000000000000000000" pitchFamily="2" charset="2"/>
              <a:buChar char="ü"/>
            </a:pPr>
            <a:r>
              <a:rPr lang="el-GR" sz="1300" dirty="0"/>
              <a:t>Αργυροπούλου Χρυσάνθη </a:t>
            </a:r>
          </a:p>
          <a:p>
            <a:pPr marL="571500" lvl="1" indent="-171450" algn="just">
              <a:buClrTx/>
              <a:buSzPct val="100000"/>
              <a:buFont typeface="Wingdings" panose="05000000000000000000" pitchFamily="2" charset="2"/>
              <a:buChar char="ü"/>
            </a:pPr>
            <a:r>
              <a:rPr lang="el-GR" sz="1300" dirty="0" err="1"/>
              <a:t>Τσόκα</a:t>
            </a:r>
            <a:r>
              <a:rPr lang="el-GR" sz="1300" dirty="0"/>
              <a:t> Ιωάννα </a:t>
            </a:r>
          </a:p>
          <a:p>
            <a:pPr marL="0" indent="0">
              <a:buNone/>
            </a:pPr>
            <a:r>
              <a:rPr lang="el-GR" sz="1400" b="1" i="1" dirty="0" smtClean="0">
                <a:solidFill>
                  <a:schemeClr val="accent2">
                    <a:lumMod val="75000"/>
                    <a:lumOff val="25000"/>
                  </a:schemeClr>
                </a:solidFill>
              </a:rPr>
              <a:t>Προπτυχιακοί και Μεταπτυχιακοί Φοιτητές</a:t>
            </a:r>
          </a:p>
          <a:p>
            <a:pPr marL="571500" lvl="1" indent="-171450" algn="just">
              <a:buClrTx/>
              <a:buSzPct val="100000"/>
              <a:buFont typeface="Wingdings" panose="05000000000000000000" pitchFamily="2" charset="2"/>
              <a:buChar char="ü"/>
            </a:pPr>
            <a:r>
              <a:rPr lang="el-GR" sz="1300" dirty="0"/>
              <a:t>Κωνσταντίνος </a:t>
            </a:r>
            <a:r>
              <a:rPr lang="el-GR" sz="1300" dirty="0" err="1"/>
              <a:t>Κωσταρής</a:t>
            </a:r>
            <a:endParaRPr lang="el-GR" sz="1300" dirty="0"/>
          </a:p>
          <a:p>
            <a:pPr marL="0" indent="0">
              <a:buNone/>
            </a:pPr>
            <a:endParaRPr lang="el-GR" sz="1400" dirty="0" smtClean="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21</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4283968" y="3212976"/>
            <a:ext cx="4595351" cy="1616720"/>
          </a:xfrm>
          <a:prstGeom prst="rect">
            <a:avLst/>
          </a:prstGeom>
        </p:spPr>
      </p:pic>
    </p:spTree>
    <p:extLst>
      <p:ext uri="{BB962C8B-B14F-4D97-AF65-F5344CB8AC3E}">
        <p14:creationId xmlns:p14="http://schemas.microsoft.com/office/powerpoint/2010/main" val="17191764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a:lnSpc>
                <a:spcPct val="150000"/>
              </a:lnSpc>
              <a:defRPr/>
            </a:pPr>
            <a:r>
              <a:rPr lang="el-GR" dirty="0"/>
              <a:t>Συνεργαζόμενοι Φορείς</a:t>
            </a:r>
          </a:p>
        </p:txBody>
      </p:sp>
      <p:sp>
        <p:nvSpPr>
          <p:cNvPr id="7171" name="Rectangle 3"/>
          <p:cNvSpPr>
            <a:spLocks noGrp="1" noChangeArrowheads="1"/>
          </p:cNvSpPr>
          <p:nvPr>
            <p:ph type="body" idx="1"/>
          </p:nvPr>
        </p:nvSpPr>
        <p:spPr>
          <a:xfrm>
            <a:off x="611560" y="1484784"/>
            <a:ext cx="7696200" cy="4176712"/>
          </a:xfrm>
        </p:spPr>
        <p:txBody>
          <a:bodyPr/>
          <a:lstStyle/>
          <a:p>
            <a:pPr marL="0" indent="0" algn="just">
              <a:buNone/>
            </a:pPr>
            <a:r>
              <a:rPr lang="el-GR" sz="1400" dirty="0"/>
              <a:t>Το Εργαστήριο Ποσοτικών Μεθόδων συνεργάζεται με πανεπιστήμια, οργανισμούς και ερευνητικά ιδρύματα, με στόχο τη μεταφορά και διάχυση της γνώσης αλλά και την έρευνα σε θέματα κοινού ενδιαφέροντος. </a:t>
            </a:r>
            <a:endParaRPr lang="el-GR" sz="1400" dirty="0" smtClean="0"/>
          </a:p>
          <a:p>
            <a:pPr marL="0" indent="0">
              <a:buNone/>
            </a:pPr>
            <a:endParaRPr lang="el-GR" sz="1400" dirty="0" smtClean="0"/>
          </a:p>
          <a:p>
            <a:pPr marL="0" indent="0">
              <a:buNone/>
            </a:pPr>
            <a:r>
              <a:rPr lang="el-GR" sz="1400" b="1" u="sng" dirty="0" smtClean="0"/>
              <a:t>Ενδεικτικός </a:t>
            </a:r>
            <a:r>
              <a:rPr lang="el-GR" sz="1400" b="1" u="sng" dirty="0"/>
              <a:t>κατάλογος </a:t>
            </a:r>
            <a:r>
              <a:rPr lang="el-GR" sz="1400" b="1" u="sng" dirty="0" smtClean="0"/>
              <a:t>φορέων</a:t>
            </a:r>
          </a:p>
          <a:p>
            <a:pPr marL="571500" lvl="1" indent="-171450" algn="just">
              <a:buClrTx/>
              <a:buSzPct val="100000"/>
              <a:buFont typeface="Wingdings" panose="05000000000000000000" pitchFamily="2" charset="2"/>
              <a:buChar char="ü"/>
            </a:pPr>
            <a:r>
              <a:rPr lang="el-GR" sz="1400" dirty="0" smtClean="0"/>
              <a:t>Οικονομικό </a:t>
            </a:r>
            <a:r>
              <a:rPr lang="el-GR" sz="1400" dirty="0"/>
              <a:t>Πανεπιστήμιο Αθηνών </a:t>
            </a:r>
          </a:p>
          <a:p>
            <a:pPr marL="571500" lvl="1" indent="-171450" algn="just">
              <a:buClrTx/>
              <a:buSzPct val="100000"/>
              <a:buFont typeface="Wingdings" panose="05000000000000000000" pitchFamily="2" charset="2"/>
              <a:buChar char="ü"/>
            </a:pPr>
            <a:r>
              <a:rPr lang="el-GR" sz="1400" dirty="0"/>
              <a:t>Πανεπιστήμιο Πειραιώς </a:t>
            </a:r>
          </a:p>
          <a:p>
            <a:pPr marL="571500" lvl="1" indent="-171450" algn="just">
              <a:buClrTx/>
              <a:buSzPct val="100000"/>
              <a:buFont typeface="Wingdings" panose="05000000000000000000" pitchFamily="2" charset="2"/>
              <a:buChar char="ü"/>
            </a:pPr>
            <a:r>
              <a:rPr lang="el-GR" sz="1400" dirty="0"/>
              <a:t>Πανεπιστήμιο Θεσσαλίας </a:t>
            </a:r>
          </a:p>
          <a:p>
            <a:pPr marL="571500" lvl="1" indent="-171450" algn="just">
              <a:buClrTx/>
              <a:buSzPct val="100000"/>
              <a:buFont typeface="Wingdings" panose="05000000000000000000" pitchFamily="2" charset="2"/>
              <a:buChar char="ü"/>
            </a:pPr>
            <a:r>
              <a:rPr lang="el-GR" sz="1400" dirty="0"/>
              <a:t>Ελληνικό Ανοικτό Πανεπιστήμιο </a:t>
            </a:r>
          </a:p>
          <a:p>
            <a:pPr marL="571500" lvl="1" indent="-171450" algn="just">
              <a:buClrTx/>
              <a:buSzPct val="100000"/>
              <a:buFont typeface="Wingdings" panose="05000000000000000000" pitchFamily="2" charset="2"/>
              <a:buChar char="ü"/>
            </a:pPr>
            <a:r>
              <a:rPr lang="el-GR" sz="1400" dirty="0" smtClean="0"/>
              <a:t>Ινστιτούτο </a:t>
            </a:r>
            <a:r>
              <a:rPr lang="el-GR" sz="1400" dirty="0"/>
              <a:t>Τοπικής Αυτοδιοίκησης</a:t>
            </a:r>
          </a:p>
          <a:p>
            <a:pPr marL="571500" lvl="1" indent="-171450" algn="just">
              <a:buClrTx/>
              <a:buSzPct val="100000"/>
              <a:buFont typeface="Wingdings" panose="05000000000000000000" pitchFamily="2" charset="2"/>
              <a:buChar char="ü"/>
            </a:pPr>
            <a:r>
              <a:rPr lang="el-GR" sz="1400" dirty="0"/>
              <a:t>Εθνική </a:t>
            </a:r>
            <a:r>
              <a:rPr lang="el-GR" sz="1400" dirty="0" smtClean="0"/>
              <a:t>Κ</a:t>
            </a:r>
            <a:r>
              <a:rPr lang="el-GR" sz="1400" dirty="0" smtClean="0"/>
              <a:t>έντρο</a:t>
            </a:r>
            <a:r>
              <a:rPr lang="el-GR" sz="1400" dirty="0" smtClean="0"/>
              <a:t> </a:t>
            </a:r>
            <a:r>
              <a:rPr lang="el-GR" sz="1400" dirty="0"/>
              <a:t>Δημόσιας </a:t>
            </a:r>
            <a:r>
              <a:rPr lang="el-GR" sz="1400" dirty="0" smtClean="0"/>
              <a:t>Διοίκησης</a:t>
            </a:r>
            <a:endParaRPr lang="el-GR" sz="1400" dirty="0"/>
          </a:p>
          <a:p>
            <a:pPr marL="571500" lvl="1" indent="-171450" algn="just">
              <a:buClrTx/>
              <a:buSzPct val="100000"/>
              <a:buFont typeface="Wingdings" panose="05000000000000000000" pitchFamily="2" charset="2"/>
              <a:buChar char="ü"/>
            </a:pPr>
            <a:r>
              <a:rPr lang="en-US" sz="1400" dirty="0"/>
              <a:t>European Management Association </a:t>
            </a:r>
            <a:endParaRPr lang="el-GR" sz="1400" dirty="0"/>
          </a:p>
          <a:p>
            <a:pPr marL="571500" lvl="1" indent="-171450" algn="just">
              <a:buClrTx/>
              <a:buSzPct val="100000"/>
              <a:buFont typeface="Wingdings" panose="05000000000000000000" pitchFamily="2" charset="2"/>
              <a:buChar char="ü"/>
            </a:pPr>
            <a:r>
              <a:rPr lang="en-US" sz="1400" dirty="0"/>
              <a:t>Regional Studies Association </a:t>
            </a:r>
            <a:endParaRPr lang="el-GR" sz="1400" dirty="0"/>
          </a:p>
          <a:p>
            <a:pPr marL="571500" lvl="1" indent="-171450" algn="just">
              <a:buClrTx/>
              <a:buSzPct val="100000"/>
              <a:buFont typeface="Wingdings" panose="05000000000000000000" pitchFamily="2" charset="2"/>
              <a:buChar char="ü"/>
            </a:pPr>
            <a:r>
              <a:rPr lang="el-GR" sz="1400" dirty="0"/>
              <a:t>Ελληνική Εταιρεία </a:t>
            </a:r>
            <a:r>
              <a:rPr lang="el-GR" sz="1400" dirty="0" err="1"/>
              <a:t>Συστημικών</a:t>
            </a:r>
            <a:r>
              <a:rPr lang="el-GR" sz="1400" dirty="0"/>
              <a:t> Μελετών </a:t>
            </a:r>
          </a:p>
          <a:p>
            <a:pPr marL="571500" lvl="1" indent="-171450" algn="just">
              <a:buClrTx/>
              <a:buSzPct val="100000"/>
              <a:buFont typeface="Wingdings" panose="05000000000000000000" pitchFamily="2" charset="2"/>
              <a:buChar char="ü"/>
            </a:pPr>
            <a:r>
              <a:rPr lang="el-GR" sz="1400" dirty="0"/>
              <a:t>Ελληνική Εταιρεία Επιχειρησιακών Ερευνών </a:t>
            </a:r>
          </a:p>
          <a:p>
            <a:pPr marL="571500" lvl="1" indent="-171450" algn="just">
              <a:buClrTx/>
              <a:buSzPct val="100000"/>
              <a:buFont typeface="Wingdings" panose="05000000000000000000" pitchFamily="2" charset="2"/>
              <a:buChar char="ü"/>
            </a:pPr>
            <a:r>
              <a:rPr lang="el-GR" sz="1400" dirty="0"/>
              <a:t>Ελληνική Μαθηματική </a:t>
            </a:r>
            <a:r>
              <a:rPr lang="el-GR" sz="1400" dirty="0" smtClean="0"/>
              <a:t>Εταιρεία</a:t>
            </a:r>
            <a:endParaRPr lang="en-US" sz="1400" dirty="0" smtClean="0"/>
          </a:p>
          <a:p>
            <a:pPr marL="571500" lvl="1" indent="-171450" algn="just">
              <a:buClrTx/>
              <a:buSzPct val="100000"/>
              <a:buFont typeface="Wingdings" panose="05000000000000000000" pitchFamily="2" charset="2"/>
              <a:buChar char="ü"/>
            </a:pPr>
            <a:r>
              <a:rPr lang="el-GR" sz="1400" dirty="0" smtClean="0"/>
              <a:t>Ινστιτούτο Τουριστικών Ερευνών και Προβλέψεων - ΙΤΕΠ </a:t>
            </a:r>
            <a:endParaRPr lang="el-GR" sz="1400" dirty="0"/>
          </a:p>
          <a:p>
            <a:pPr marL="571500" lvl="1" indent="-171450" algn="just">
              <a:buClrTx/>
              <a:buSzPct val="100000"/>
              <a:buFont typeface="Wingdings" panose="05000000000000000000" pitchFamily="2" charset="2"/>
              <a:buChar char="ü"/>
            </a:pPr>
            <a:r>
              <a:rPr lang="el-GR" sz="1400" dirty="0" smtClean="0"/>
              <a:t>Ξενοδοχειακό Επιμελητήριο Ελλάδος – </a:t>
            </a:r>
            <a:r>
              <a:rPr lang="el-GR" sz="1400" dirty="0"/>
              <a:t>ΞΕΕ</a:t>
            </a:r>
          </a:p>
          <a:p>
            <a:pPr marL="571500" lvl="1" indent="-171450" algn="just">
              <a:buClrTx/>
              <a:buSzPct val="100000"/>
              <a:buFont typeface="Wingdings" panose="05000000000000000000" pitchFamily="2" charset="2"/>
              <a:buChar char="ü"/>
            </a:pPr>
            <a:endParaRPr lang="el-GR" sz="1400" dirty="0"/>
          </a:p>
          <a:p>
            <a:pPr marL="0" indent="0">
              <a:buNone/>
            </a:pPr>
            <a:endParaRPr lang="el-GR" sz="1400" dirty="0"/>
          </a:p>
          <a:p>
            <a:pPr marL="0" indent="0">
              <a:buNone/>
            </a:pPr>
            <a:endParaRPr lang="el-GR" sz="1400" dirty="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22</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spTree>
    <p:extLst>
      <p:ext uri="{BB962C8B-B14F-4D97-AF65-F5344CB8AC3E}">
        <p14:creationId xmlns:p14="http://schemas.microsoft.com/office/powerpoint/2010/main" val="19520131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Πρωτ</a:t>
            </a:r>
            <a:r>
              <a:rPr lang="el-GR" dirty="0" smtClean="0"/>
              <a:t>όκολλα Συνεργασίας</a:t>
            </a:r>
            <a:endParaRPr lang="el-GR" dirty="0" smtClean="0"/>
          </a:p>
        </p:txBody>
      </p:sp>
      <p:sp>
        <p:nvSpPr>
          <p:cNvPr id="7171" name="Rectangle 3"/>
          <p:cNvSpPr>
            <a:spLocks noGrp="1" noChangeArrowheads="1"/>
          </p:cNvSpPr>
          <p:nvPr>
            <p:ph type="body" idx="1"/>
          </p:nvPr>
        </p:nvSpPr>
        <p:spPr>
          <a:xfrm>
            <a:off x="683568" y="1412776"/>
            <a:ext cx="7488832" cy="4320480"/>
          </a:xfrm>
        </p:spPr>
        <p:txBody>
          <a:bodyPr/>
          <a:lstStyle/>
          <a:p>
            <a:pPr marL="0" indent="0">
              <a:buNone/>
            </a:pPr>
            <a:endParaRPr lang="el-GR" sz="1600" b="1" u="sng" dirty="0"/>
          </a:p>
          <a:p>
            <a:pPr marL="0" indent="0" algn="just">
              <a:buNone/>
            </a:pPr>
            <a:r>
              <a:rPr lang="el-GR" sz="1600" b="1" dirty="0"/>
              <a:t>ΠΡΟΓΡΑΜΜΑΤΙΚΗ </a:t>
            </a:r>
            <a:r>
              <a:rPr lang="el-GR" sz="1600" b="1" dirty="0" smtClean="0"/>
              <a:t>ΣΥΜΦΩΝΙΑ-ΣΥΝΕΡΓΑΣΙΑΣ μεταξύ του ΙΝΣΤΙΤΟΥΤΟΥ </a:t>
            </a:r>
            <a:r>
              <a:rPr lang="el-GR" sz="1600" b="1" dirty="0"/>
              <a:t>ΤΟΥΡΙΣΤΙΚΩΝ ΕΡΕΥΝΩΝ ΚΑΙ ΠΡΟΒΛΕΨΕΩΝ - ΙΤΕΠ </a:t>
            </a:r>
            <a:r>
              <a:rPr lang="el-GR" sz="1600" b="1" dirty="0" smtClean="0"/>
              <a:t>, του ΞΕΝΟΔΟΧΕΙΑΚΟΥ </a:t>
            </a:r>
            <a:r>
              <a:rPr lang="el-GR" sz="1600" b="1" dirty="0"/>
              <a:t>ΕΠΙΜΕΛΗΤΗΡΙΟΥ ΕΛΛΑΔΟΣ – </a:t>
            </a:r>
            <a:r>
              <a:rPr lang="el-GR" sz="1600" b="1" dirty="0" smtClean="0"/>
              <a:t>ΞΕΕ και του Εργαστηρίου Ποσοτικών Μεθόδων</a:t>
            </a:r>
            <a:endParaRPr lang="el-GR" sz="1600" b="1" dirty="0"/>
          </a:p>
          <a:p>
            <a:pPr marL="0" indent="0">
              <a:buNone/>
            </a:pPr>
            <a:endParaRPr lang="el-GR" sz="1600" dirty="0"/>
          </a:p>
          <a:p>
            <a:pPr marL="0" indent="0">
              <a:buNone/>
            </a:pPr>
            <a:r>
              <a:rPr lang="el-GR" sz="1600" dirty="0" smtClean="0"/>
              <a:t>Σκοπός της συνεργασίας αυτής είναι η υποστήριξη </a:t>
            </a:r>
            <a:r>
              <a:rPr lang="el-GR" sz="1600" dirty="0"/>
              <a:t>της υλοποίησης και συνεχούς λειτουργίας </a:t>
            </a:r>
            <a:r>
              <a:rPr lang="el-GR" sz="1600" b="1" dirty="0">
                <a:solidFill>
                  <a:srgbClr val="002060"/>
                </a:solidFill>
              </a:rPr>
              <a:t>Κέντρου Τεκμηρίωσης του Ελληνικού Τουρισμού</a:t>
            </a:r>
            <a:r>
              <a:rPr lang="el-GR" sz="1600" dirty="0"/>
              <a:t>.</a:t>
            </a:r>
          </a:p>
          <a:p>
            <a:pPr marL="0" indent="0">
              <a:buNone/>
            </a:pPr>
            <a:endParaRPr lang="el-GR" sz="1600" dirty="0"/>
          </a:p>
          <a:p>
            <a:pPr marL="0" indent="0" algn="just">
              <a:buNone/>
            </a:pPr>
            <a:endParaRPr lang="el-GR" sz="1600" dirty="0"/>
          </a:p>
          <a:p>
            <a:pPr marL="0" indent="0" algn="just">
              <a:buNone/>
            </a:pPr>
            <a:endParaRPr lang="el-GR" sz="1600" dirty="0" smtClean="0"/>
          </a:p>
          <a:p>
            <a:pPr marL="0" indent="0" algn="just">
              <a:buNone/>
            </a:pPr>
            <a:endParaRPr lang="el-GR" sz="1400" dirty="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23</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spTree>
    <p:extLst>
      <p:ext uri="{BB962C8B-B14F-4D97-AF65-F5344CB8AC3E}">
        <p14:creationId xmlns:p14="http://schemas.microsoft.com/office/powerpoint/2010/main" val="12121983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Ταυτότητα του Εργαστηρίου</a:t>
            </a:r>
          </a:p>
        </p:txBody>
      </p:sp>
      <p:sp>
        <p:nvSpPr>
          <p:cNvPr id="7171" name="Rectangle 3"/>
          <p:cNvSpPr>
            <a:spLocks noGrp="1" noChangeArrowheads="1"/>
          </p:cNvSpPr>
          <p:nvPr>
            <p:ph type="body" idx="1"/>
          </p:nvPr>
        </p:nvSpPr>
        <p:spPr/>
        <p:txBody>
          <a:bodyPr/>
          <a:lstStyle/>
          <a:p>
            <a:pPr algn="just">
              <a:spcBef>
                <a:spcPct val="0"/>
              </a:spcBef>
              <a:buClr>
                <a:schemeClr val="tx1"/>
              </a:buClr>
              <a:defRPr/>
            </a:pPr>
            <a:r>
              <a:rPr lang="el-GR" sz="1800" u="sng" dirty="0" smtClean="0"/>
              <a:t>Ιδρύθηκε</a:t>
            </a:r>
            <a:r>
              <a:rPr lang="el-GR" sz="1800" dirty="0" smtClean="0"/>
              <a:t> </a:t>
            </a:r>
            <a:r>
              <a:rPr lang="el-GR" sz="1800" dirty="0"/>
              <a:t>το Σεπτέμβριο του 2003 στο Τμήμα Διοίκησης Επιχειρήσεων του Πανεπιστημίου Αιγαίου. </a:t>
            </a:r>
            <a:endParaRPr lang="el-GR" sz="1800" dirty="0" smtClean="0"/>
          </a:p>
          <a:p>
            <a:pPr algn="just">
              <a:spcBef>
                <a:spcPct val="0"/>
              </a:spcBef>
              <a:buClr>
                <a:schemeClr val="tx1"/>
              </a:buClr>
              <a:defRPr/>
            </a:pPr>
            <a:endParaRPr lang="el-GR" sz="1800" dirty="0"/>
          </a:p>
          <a:p>
            <a:pPr algn="just">
              <a:spcBef>
                <a:spcPct val="0"/>
              </a:spcBef>
              <a:buClr>
                <a:schemeClr val="tx1"/>
              </a:buClr>
              <a:defRPr/>
            </a:pPr>
            <a:r>
              <a:rPr lang="el-GR" sz="1800" u="sng" dirty="0" smtClean="0"/>
              <a:t>Βασικός στόχος</a:t>
            </a:r>
            <a:r>
              <a:rPr lang="el-GR" sz="1800" dirty="0" smtClean="0"/>
              <a:t>: επιστημονική </a:t>
            </a:r>
            <a:r>
              <a:rPr lang="el-GR" sz="1800" dirty="0"/>
              <a:t>έρευνα και </a:t>
            </a:r>
            <a:r>
              <a:rPr lang="el-GR" sz="1800" dirty="0" smtClean="0"/>
              <a:t>ανάπτυξη </a:t>
            </a:r>
            <a:r>
              <a:rPr lang="el-GR" sz="1800" dirty="0"/>
              <a:t>μεθόδων και τεχνικών που μπορούν να συμβάλλουν στην αποτελεσματική διοίκηση των σύγχρονων </a:t>
            </a:r>
            <a:r>
              <a:rPr lang="el-GR" sz="1800" dirty="0" smtClean="0"/>
              <a:t>οργανισμών.</a:t>
            </a:r>
          </a:p>
          <a:p>
            <a:pPr marL="0" indent="0" algn="just">
              <a:spcBef>
                <a:spcPct val="0"/>
              </a:spcBef>
              <a:buClr>
                <a:schemeClr val="tx1"/>
              </a:buClr>
              <a:buNone/>
              <a:defRPr/>
            </a:pPr>
            <a:endParaRPr lang="el-GR" sz="1800" dirty="0" smtClean="0"/>
          </a:p>
          <a:p>
            <a:pPr algn="just">
              <a:spcBef>
                <a:spcPct val="0"/>
              </a:spcBef>
              <a:buClr>
                <a:schemeClr val="tx1"/>
              </a:buClr>
              <a:defRPr/>
            </a:pPr>
            <a:r>
              <a:rPr lang="el-GR" sz="1800" u="sng" dirty="0" smtClean="0"/>
              <a:t>Μέλη εργαστηρίου</a:t>
            </a:r>
            <a:r>
              <a:rPr lang="el-GR" sz="1800" dirty="0" smtClean="0"/>
              <a:t>:</a:t>
            </a:r>
          </a:p>
          <a:p>
            <a:pPr lvl="1" algn="just">
              <a:spcBef>
                <a:spcPct val="0"/>
              </a:spcBef>
              <a:buClr>
                <a:schemeClr val="tx1"/>
              </a:buClr>
              <a:buFont typeface="Courier New" panose="02070309020205020404" pitchFamily="49" charset="0"/>
              <a:buChar char="o"/>
              <a:defRPr/>
            </a:pPr>
            <a:r>
              <a:rPr lang="el-GR" sz="1600" dirty="0" smtClean="0"/>
              <a:t>Οι </a:t>
            </a:r>
            <a:r>
              <a:rPr lang="el-GR" sz="1600" dirty="0"/>
              <a:t>διδάσκοντες των ποσοτικών μαθημάτων (Μαθηματικά, Στατιστική, Επιχειρησιακή Έρευνα) του </a:t>
            </a:r>
            <a:r>
              <a:rPr lang="el-GR" sz="1600" dirty="0" smtClean="0"/>
              <a:t>Τμήματος.</a:t>
            </a:r>
          </a:p>
          <a:p>
            <a:pPr lvl="1" algn="just">
              <a:spcBef>
                <a:spcPct val="0"/>
              </a:spcBef>
              <a:buClr>
                <a:schemeClr val="tx1"/>
              </a:buClr>
              <a:buFont typeface="Courier New" panose="02070309020205020404" pitchFamily="49" charset="0"/>
              <a:buChar char="o"/>
              <a:defRPr/>
            </a:pPr>
            <a:r>
              <a:rPr lang="el-GR" sz="1600" dirty="0" smtClean="0"/>
              <a:t>Επιστημονικοί </a:t>
            </a:r>
            <a:r>
              <a:rPr lang="el-GR" sz="1600" dirty="0"/>
              <a:t>συνεργάτες και υποψήφιοι διδάκτορες του Τμήματος με ερευνητικό ενδιαφέρον και εμπειρία στις ποσοτικές μεθόδους και τις εφαρμογές τους</a:t>
            </a:r>
          </a:p>
          <a:p>
            <a:pPr marL="0" indent="0" algn="just">
              <a:spcBef>
                <a:spcPct val="0"/>
              </a:spcBef>
              <a:buClr>
                <a:schemeClr val="tx1"/>
              </a:buClr>
              <a:buNone/>
              <a:defRPr/>
            </a:pPr>
            <a:endParaRPr lang="el-GR" sz="1800" dirty="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3</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spTree>
    <p:extLst>
      <p:ext uri="{BB962C8B-B14F-4D97-AF65-F5344CB8AC3E}">
        <p14:creationId xmlns:p14="http://schemas.microsoft.com/office/powerpoint/2010/main" val="10683188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Ερευνητικά </a:t>
            </a:r>
            <a:r>
              <a:rPr lang="el-GR" dirty="0" smtClean="0"/>
              <a:t>Πεδία</a:t>
            </a:r>
            <a:endParaRPr lang="el-GR" dirty="0" smtClean="0"/>
          </a:p>
        </p:txBody>
      </p:sp>
      <p:sp>
        <p:nvSpPr>
          <p:cNvPr id="7171" name="Rectangle 3"/>
          <p:cNvSpPr>
            <a:spLocks noGrp="1" noChangeArrowheads="1"/>
          </p:cNvSpPr>
          <p:nvPr>
            <p:ph type="body" idx="1"/>
          </p:nvPr>
        </p:nvSpPr>
        <p:spPr>
          <a:xfrm>
            <a:off x="683568" y="1556792"/>
            <a:ext cx="7696200" cy="4176712"/>
          </a:xfrm>
        </p:spPr>
        <p:txBody>
          <a:bodyPr/>
          <a:lstStyle/>
          <a:p>
            <a:pPr marL="0" indent="0" algn="just">
              <a:buNone/>
            </a:pPr>
            <a:r>
              <a:rPr lang="el-GR" sz="1600" b="1" i="1" dirty="0" smtClean="0">
                <a:solidFill>
                  <a:schemeClr val="accent2">
                    <a:lumMod val="75000"/>
                    <a:lumOff val="25000"/>
                  </a:schemeClr>
                </a:solidFill>
              </a:rPr>
              <a:t>Ερευνητικά </a:t>
            </a:r>
            <a:r>
              <a:rPr lang="el-GR" sz="1600" b="1" i="1" dirty="0">
                <a:solidFill>
                  <a:schemeClr val="accent2">
                    <a:lumMod val="75000"/>
                    <a:lumOff val="25000"/>
                  </a:schemeClr>
                </a:solidFill>
              </a:rPr>
              <a:t>πεδία του </a:t>
            </a:r>
            <a:r>
              <a:rPr lang="en-US" sz="1600" b="1" i="1" dirty="0" err="1" smtClean="0">
                <a:solidFill>
                  <a:schemeClr val="accent2">
                    <a:lumMod val="75000"/>
                    <a:lumOff val="25000"/>
                  </a:schemeClr>
                </a:solidFill>
              </a:rPr>
              <a:t>QMLab</a:t>
            </a:r>
            <a:endParaRPr lang="el-GR" sz="1600" dirty="0"/>
          </a:p>
          <a:p>
            <a:pPr lvl="0" algn="just">
              <a:buClrTx/>
            </a:pPr>
            <a:r>
              <a:rPr lang="el-GR" sz="1600" dirty="0"/>
              <a:t>Στατιστική Ανάλυση </a:t>
            </a:r>
          </a:p>
          <a:p>
            <a:pPr lvl="0" algn="just">
              <a:buClrTx/>
            </a:pPr>
            <a:r>
              <a:rPr lang="el-GR" sz="1600" dirty="0"/>
              <a:t>Υποστήριξη Λήψης Επιχειρηματικών Αποφάσεων </a:t>
            </a:r>
            <a:endParaRPr lang="el-GR" sz="1600" dirty="0" smtClean="0"/>
          </a:p>
          <a:p>
            <a:pPr algn="just">
              <a:buClrTx/>
            </a:pPr>
            <a:r>
              <a:rPr lang="el-GR" sz="1600" dirty="0"/>
              <a:t>Περιφερειακή Ανάλυση </a:t>
            </a:r>
          </a:p>
          <a:p>
            <a:pPr marL="0" lvl="0" indent="0" algn="just">
              <a:buNone/>
            </a:pPr>
            <a:endParaRPr lang="el-GR" sz="1600" dirty="0" smtClean="0"/>
          </a:p>
          <a:p>
            <a:pPr marL="0" indent="0" algn="just">
              <a:buNone/>
            </a:pPr>
            <a:r>
              <a:rPr lang="el-GR" sz="1600" dirty="0"/>
              <a:t>Τ</a:t>
            </a:r>
            <a:r>
              <a:rPr lang="el-GR" sz="1600" dirty="0" smtClean="0"/>
              <a:t>ο </a:t>
            </a:r>
            <a:r>
              <a:rPr lang="en-US" sz="1600" dirty="0" err="1"/>
              <a:t>QMLab</a:t>
            </a:r>
            <a:r>
              <a:rPr lang="en-US" sz="1600" dirty="0"/>
              <a:t> </a:t>
            </a:r>
            <a:endParaRPr lang="el-GR" sz="1600" dirty="0" smtClean="0"/>
          </a:p>
          <a:p>
            <a:pPr algn="just">
              <a:buClrTx/>
              <a:buFont typeface="Wingdings" panose="05000000000000000000" pitchFamily="2" charset="2"/>
              <a:buChar char="Ø"/>
            </a:pPr>
            <a:r>
              <a:rPr lang="el-GR" sz="1600" dirty="0" smtClean="0"/>
              <a:t>έχει </a:t>
            </a:r>
            <a:r>
              <a:rPr lang="el-GR" sz="1600" dirty="0"/>
              <a:t>αναπτύξει έντονη ερευνητική δραστηριότητα, σε επίπεδο τόσο βασικής, όσο και εφαρμοσμένης έρευνας και έχει συμμετάσχει σε αρκετά ευρωπαϊκά και εθνικά προγράμματα. </a:t>
            </a:r>
            <a:endParaRPr lang="el-GR" sz="1600" dirty="0" smtClean="0"/>
          </a:p>
          <a:p>
            <a:pPr algn="just">
              <a:buClrTx/>
              <a:buFont typeface="Wingdings" panose="05000000000000000000" pitchFamily="2" charset="2"/>
              <a:buChar char="Ø"/>
            </a:pPr>
            <a:r>
              <a:rPr lang="el-GR" sz="1600" dirty="0" smtClean="0"/>
              <a:t>έχει </a:t>
            </a:r>
            <a:r>
              <a:rPr lang="el-GR" sz="1600" dirty="0"/>
              <a:t>συμμετάσχει στην ανάπτυξη πρωτότυπων μεθοδολογιών και τεχνικών υπολογισμού της ελκυστικότητας περιοχών και περιφερειών, στο σχεδιασμό και υλοποίηση του πλαισίου του ηλεκτρονικού χώρου εργασίας και στη διαμόρφωση του θεωρητικού σχεδίου της αποδοχής προϊόντων σε φυσική και ηλεκτρονική μορφή</a:t>
            </a:r>
            <a:r>
              <a:rPr lang="el-GR" sz="1600" dirty="0" smtClean="0"/>
              <a:t>.</a:t>
            </a:r>
          </a:p>
          <a:p>
            <a:pPr algn="just">
              <a:buClrTx/>
              <a:buFont typeface="Wingdings" panose="05000000000000000000" pitchFamily="2" charset="2"/>
              <a:buChar char="Ø"/>
            </a:pPr>
            <a:r>
              <a:rPr lang="el-GR" sz="1600" dirty="0"/>
              <a:t>έχει συμμετάσχει στη διοργάνωση </a:t>
            </a:r>
            <a:r>
              <a:rPr lang="el-GR" sz="1600" dirty="0" smtClean="0"/>
              <a:t>διεθνών </a:t>
            </a:r>
            <a:r>
              <a:rPr lang="el-GR" sz="1600" dirty="0"/>
              <a:t>και </a:t>
            </a:r>
            <a:r>
              <a:rPr lang="el-GR" sz="1600" dirty="0" smtClean="0"/>
              <a:t>εθνικών συνεδρίων.</a:t>
            </a:r>
            <a:endParaRPr lang="el-GR" sz="1600" dirty="0"/>
          </a:p>
          <a:p>
            <a:pPr marL="0" indent="0" algn="just">
              <a:buNone/>
            </a:pPr>
            <a:r>
              <a:rPr lang="el-GR" sz="1600" dirty="0" smtClean="0"/>
              <a:t> </a:t>
            </a:r>
            <a:endParaRPr lang="el-GR" sz="1600" dirty="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4</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87177"/>
            <a:ext cx="1114425" cy="409575"/>
          </a:xfrm>
          <a:prstGeom prst="rect">
            <a:avLst/>
          </a:prstGeom>
          <a:noFill/>
          <a:ln w="9525">
            <a:noFill/>
            <a:miter lim="800000"/>
            <a:headEnd/>
            <a:tailEnd/>
          </a:ln>
        </p:spPr>
      </p:pic>
    </p:spTree>
    <p:extLst>
      <p:ext uri="{BB962C8B-B14F-4D97-AF65-F5344CB8AC3E}">
        <p14:creationId xmlns:p14="http://schemas.microsoft.com/office/powerpoint/2010/main" val="32811475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840" y="4221088"/>
            <a:ext cx="4896470" cy="576783"/>
          </a:xfrm>
        </p:spPr>
        <p:txBody>
          <a:bodyPr/>
          <a:lstStyle/>
          <a:p>
            <a:pPr marL="0" indent="0">
              <a:buNone/>
            </a:pPr>
            <a:r>
              <a:rPr lang="el-GR" dirty="0" smtClean="0">
                <a:solidFill>
                  <a:schemeClr val="tx2">
                    <a:lumMod val="75000"/>
                  </a:schemeClr>
                </a:solidFill>
              </a:rPr>
              <a:t>Ερευνητικ</a:t>
            </a:r>
            <a:r>
              <a:rPr lang="el-GR" dirty="0" smtClean="0">
                <a:solidFill>
                  <a:schemeClr val="tx2">
                    <a:lumMod val="75000"/>
                  </a:schemeClr>
                </a:solidFill>
              </a:rPr>
              <a:t>ά Πεδία </a:t>
            </a:r>
            <a:r>
              <a:rPr lang="en-US" dirty="0" err="1" smtClean="0">
                <a:solidFill>
                  <a:schemeClr val="tx2">
                    <a:lumMod val="75000"/>
                  </a:schemeClr>
                </a:solidFill>
              </a:rPr>
              <a:t>QmLab</a:t>
            </a:r>
            <a:endParaRPr lang="en-US" dirty="0">
              <a:solidFill>
                <a:schemeClr val="tx2">
                  <a:lumMod val="75000"/>
                </a:schemeClr>
              </a:solidFill>
            </a:endParaRPr>
          </a:p>
        </p:txBody>
      </p:sp>
      <p:sp>
        <p:nvSpPr>
          <p:cNvPr id="4" name="Footer Placeholder 3"/>
          <p:cNvSpPr>
            <a:spLocks noGrp="1"/>
          </p:cNvSpPr>
          <p:nvPr>
            <p:ph type="ftr" sz="quarter" idx="11"/>
          </p:nvPr>
        </p:nvSpPr>
        <p:spPr/>
        <p:txBody>
          <a:bodyPr/>
          <a:lstStyle/>
          <a:p>
            <a:pPr>
              <a:defRPr/>
            </a:pPr>
            <a:r>
              <a:rPr lang="el-GR" smtClean="0"/>
              <a:t>Τμήμα Διοίκησης Επιχειρήσεων</a:t>
            </a:r>
            <a:endParaRPr lang="el-GR"/>
          </a:p>
        </p:txBody>
      </p:sp>
      <p:sp>
        <p:nvSpPr>
          <p:cNvPr id="5" name="Slide Number Placeholder 4"/>
          <p:cNvSpPr>
            <a:spLocks noGrp="1"/>
          </p:cNvSpPr>
          <p:nvPr>
            <p:ph type="sldNum" sz="quarter" idx="12"/>
          </p:nvPr>
        </p:nvSpPr>
        <p:spPr/>
        <p:txBody>
          <a:bodyPr/>
          <a:lstStyle/>
          <a:p>
            <a:pPr>
              <a:defRPr/>
            </a:pPr>
            <a:fld id="{8380442E-37A4-4FFA-AD97-F1CCA2660F65}" type="slidenum">
              <a:rPr lang="el-GR" smtClean="0"/>
              <a:pPr>
                <a:defRPr/>
              </a:pPr>
              <a:t>5</a:t>
            </a:fld>
            <a:endParaRPr lang="el-GR"/>
          </a:p>
        </p:txBody>
      </p:sp>
    </p:spTree>
    <p:extLst>
      <p:ext uri="{BB962C8B-B14F-4D97-AF65-F5344CB8AC3E}">
        <p14:creationId xmlns:p14="http://schemas.microsoft.com/office/powerpoint/2010/main" val="282379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Ερευνητικά Πεδία </a:t>
            </a:r>
            <a:r>
              <a:rPr lang="el-GR" dirty="0"/>
              <a:t>&amp; </a:t>
            </a:r>
            <a:r>
              <a:rPr lang="el-GR" dirty="0" smtClean="0"/>
              <a:t>Λειτουργ</a:t>
            </a:r>
            <a:r>
              <a:rPr lang="el-GR" dirty="0" smtClean="0"/>
              <a:t>ίες</a:t>
            </a:r>
            <a:endParaRPr lang="el-GR" dirty="0" smtClean="0"/>
          </a:p>
        </p:txBody>
      </p:sp>
      <p:sp>
        <p:nvSpPr>
          <p:cNvPr id="7171" name="Rectangle 3"/>
          <p:cNvSpPr>
            <a:spLocks noGrp="1" noChangeArrowheads="1"/>
          </p:cNvSpPr>
          <p:nvPr>
            <p:ph type="body" idx="1"/>
          </p:nvPr>
        </p:nvSpPr>
        <p:spPr>
          <a:xfrm>
            <a:off x="3923928" y="1484784"/>
            <a:ext cx="7696200" cy="4176712"/>
          </a:xfrm>
        </p:spPr>
        <p:txBody>
          <a:bodyPr/>
          <a:lstStyle/>
          <a:p>
            <a:pPr marL="0" lvl="0" indent="0" algn="just">
              <a:buClrTx/>
              <a:buNone/>
            </a:pPr>
            <a:r>
              <a:rPr lang="el-GR" sz="1600" b="1" i="1" dirty="0" smtClean="0">
                <a:solidFill>
                  <a:schemeClr val="accent2">
                    <a:lumMod val="75000"/>
                    <a:lumOff val="25000"/>
                  </a:schemeClr>
                </a:solidFill>
              </a:rPr>
              <a:t>Στατιστική </a:t>
            </a:r>
            <a:r>
              <a:rPr lang="el-GR" sz="1600" b="1" i="1" dirty="0">
                <a:solidFill>
                  <a:schemeClr val="accent2">
                    <a:lumMod val="75000"/>
                    <a:lumOff val="25000"/>
                  </a:schemeClr>
                </a:solidFill>
              </a:rPr>
              <a:t>Ανάλυση </a:t>
            </a:r>
          </a:p>
          <a:p>
            <a:pPr marL="0" indent="0" algn="just">
              <a:buNone/>
            </a:pPr>
            <a:endParaRPr lang="el-GR" sz="1600" dirty="0"/>
          </a:p>
          <a:p>
            <a:pPr marL="0" indent="0" algn="just">
              <a:buNone/>
            </a:pPr>
            <a:r>
              <a:rPr lang="el-GR" sz="1600" dirty="0" smtClean="0"/>
              <a:t>Η </a:t>
            </a:r>
            <a:r>
              <a:rPr lang="el-GR" sz="1600" dirty="0"/>
              <a:t>διαθεσιμότητα και η ποιότητα των δεδομένων, αλλά </a:t>
            </a:r>
            <a:endParaRPr lang="el-GR" sz="1600" dirty="0" smtClean="0"/>
          </a:p>
          <a:p>
            <a:pPr marL="0" indent="0" algn="just">
              <a:buNone/>
            </a:pPr>
            <a:r>
              <a:rPr lang="el-GR" sz="1600" dirty="0" smtClean="0"/>
              <a:t>και </a:t>
            </a:r>
            <a:r>
              <a:rPr lang="el-GR" sz="1600" dirty="0"/>
              <a:t>η κατάλληλη επεξεργασία τους, αποτελούν </a:t>
            </a:r>
            <a:r>
              <a:rPr lang="el-GR" sz="1600" dirty="0" smtClean="0"/>
              <a:t>τη</a:t>
            </a:r>
          </a:p>
          <a:p>
            <a:pPr marL="0" indent="0" algn="just">
              <a:buNone/>
            </a:pPr>
            <a:r>
              <a:rPr lang="el-GR" sz="1600" dirty="0" smtClean="0"/>
              <a:t>βάση </a:t>
            </a:r>
            <a:r>
              <a:rPr lang="el-GR" sz="1600" dirty="0"/>
              <a:t>για την επιτυχία κάθε έρευνας. </a:t>
            </a:r>
            <a:endParaRPr lang="el-GR" sz="1600" dirty="0" smtClean="0"/>
          </a:p>
          <a:p>
            <a:pPr marL="0" indent="0" algn="just">
              <a:buNone/>
            </a:pPr>
            <a:endParaRPr lang="el-GR" sz="1600" dirty="0"/>
          </a:p>
          <a:p>
            <a:pPr marL="0" indent="0" algn="just">
              <a:buNone/>
            </a:pPr>
            <a:r>
              <a:rPr lang="el-GR" sz="1600" dirty="0" smtClean="0"/>
              <a:t>Βασικά </a:t>
            </a:r>
            <a:r>
              <a:rPr lang="el-GR" sz="1600" dirty="0"/>
              <a:t>αντικείμενα </a:t>
            </a:r>
            <a:r>
              <a:rPr lang="el-GR" sz="1600" dirty="0" smtClean="0"/>
              <a:t>πεδίου </a:t>
            </a:r>
          </a:p>
          <a:p>
            <a:pPr algn="just">
              <a:buClrTx/>
              <a:buFont typeface="Wingdings" panose="05000000000000000000" pitchFamily="2" charset="2"/>
              <a:buChar char="ü"/>
            </a:pPr>
            <a:r>
              <a:rPr lang="el-GR" sz="1600" dirty="0" smtClean="0"/>
              <a:t>σχεδιασμός </a:t>
            </a:r>
            <a:r>
              <a:rPr lang="el-GR" sz="1600" dirty="0"/>
              <a:t>ερευνών πεδίου, </a:t>
            </a:r>
            <a:endParaRPr lang="el-GR" sz="1600" dirty="0" smtClean="0"/>
          </a:p>
          <a:p>
            <a:pPr algn="just">
              <a:buClrTx/>
              <a:buFont typeface="Wingdings" panose="05000000000000000000" pitchFamily="2" charset="2"/>
              <a:buChar char="ü"/>
            </a:pPr>
            <a:r>
              <a:rPr lang="el-GR" sz="1600" dirty="0" smtClean="0"/>
              <a:t>δειγματοληψία</a:t>
            </a:r>
            <a:r>
              <a:rPr lang="el-GR" sz="1600" dirty="0"/>
              <a:t>, </a:t>
            </a:r>
            <a:r>
              <a:rPr lang="el-GR" sz="1600" dirty="0" smtClean="0"/>
              <a:t>δημιουργία </a:t>
            </a:r>
            <a:r>
              <a:rPr lang="el-GR" sz="1600" dirty="0"/>
              <a:t>βάσεων δεδομένων, </a:t>
            </a:r>
            <a:endParaRPr lang="el-GR" sz="1600" dirty="0" smtClean="0"/>
          </a:p>
          <a:p>
            <a:pPr algn="just">
              <a:buClrTx/>
              <a:buFont typeface="Wingdings" panose="05000000000000000000" pitchFamily="2" charset="2"/>
              <a:buChar char="ü"/>
            </a:pPr>
            <a:r>
              <a:rPr lang="el-GR" sz="1600" dirty="0" smtClean="0"/>
              <a:t>στατιστική </a:t>
            </a:r>
            <a:r>
              <a:rPr lang="el-GR" sz="1600" dirty="0"/>
              <a:t>ανάλυση δεδομένων </a:t>
            </a:r>
            <a:endParaRPr lang="el-GR" sz="1600" dirty="0" smtClean="0"/>
          </a:p>
          <a:p>
            <a:pPr algn="just">
              <a:buClrTx/>
              <a:buFont typeface="Wingdings" panose="05000000000000000000" pitchFamily="2" charset="2"/>
              <a:buChar char="ü"/>
            </a:pPr>
            <a:r>
              <a:rPr lang="el-GR" sz="1600" dirty="0" smtClean="0"/>
              <a:t>στατιστική </a:t>
            </a:r>
            <a:r>
              <a:rPr lang="el-GR" sz="1600" dirty="0" err="1"/>
              <a:t>συμπερασματολογία</a:t>
            </a:r>
            <a:r>
              <a:rPr lang="el-GR" sz="1600" dirty="0"/>
              <a:t>. </a:t>
            </a:r>
            <a:endParaRPr lang="el-GR" sz="1600" dirty="0" smtClean="0"/>
          </a:p>
          <a:p>
            <a:pPr marL="0" indent="0" algn="just">
              <a:buNone/>
            </a:pPr>
            <a:endParaRPr lang="el-GR" sz="1600" dirty="0"/>
          </a:p>
          <a:p>
            <a:pPr marL="0" indent="0" algn="just">
              <a:buNone/>
            </a:pPr>
            <a:endParaRPr lang="el-GR" sz="1600" dirty="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6</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79512" y="1556792"/>
            <a:ext cx="3584132" cy="3601963"/>
          </a:xfrm>
          <a:prstGeom prst="rect">
            <a:avLst/>
          </a:prstGeom>
          <a:noFill/>
          <a:ln w="9525">
            <a:noFill/>
            <a:miter lim="800000"/>
            <a:headEnd/>
            <a:tailEnd/>
          </a:ln>
        </p:spPr>
      </p:pic>
      <p:sp>
        <p:nvSpPr>
          <p:cNvPr id="4" name="Rectangle 3"/>
          <p:cNvSpPr/>
          <p:nvPr/>
        </p:nvSpPr>
        <p:spPr>
          <a:xfrm>
            <a:off x="611560" y="5301208"/>
            <a:ext cx="7704856" cy="830997"/>
          </a:xfrm>
          <a:prstGeom prst="rect">
            <a:avLst/>
          </a:prstGeom>
        </p:spPr>
        <p:txBody>
          <a:bodyPr wrap="square">
            <a:spAutoFit/>
          </a:bodyPr>
          <a:lstStyle/>
          <a:p>
            <a:pPr marL="0" indent="0" algn="just">
              <a:buNone/>
            </a:pPr>
            <a:r>
              <a:rPr lang="el-GR" sz="1600" dirty="0"/>
              <a:t>Το πεδίο αυτό λειτουργεί τόσο ως πηγή βασικής έρευνας, συλλογής στοιχείων και δημιουργίας βάσεων δεδομένων, όσο και ως πηγή εξειδικευμένης πληροφόρησης για τις ανάγκες του επιχειρηματικού κόσμου.</a:t>
            </a:r>
            <a:endParaRPr lang="el-GR" sz="1600" dirty="0"/>
          </a:p>
        </p:txBody>
      </p:sp>
    </p:spTree>
    <p:extLst>
      <p:ext uri="{BB962C8B-B14F-4D97-AF65-F5344CB8AC3E}">
        <p14:creationId xmlns:p14="http://schemas.microsoft.com/office/powerpoint/2010/main" val="26899470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Ερευνητικά </a:t>
            </a:r>
            <a:r>
              <a:rPr lang="el-GR" dirty="0" smtClean="0"/>
              <a:t>Πεδία &amp; Λειτουργ</a:t>
            </a:r>
            <a:r>
              <a:rPr lang="el-GR" dirty="0" smtClean="0"/>
              <a:t>ίες</a:t>
            </a:r>
            <a:endParaRPr lang="el-GR" dirty="0" smtClean="0"/>
          </a:p>
        </p:txBody>
      </p:sp>
      <p:sp>
        <p:nvSpPr>
          <p:cNvPr id="7171" name="Rectangle 3"/>
          <p:cNvSpPr>
            <a:spLocks noGrp="1" noChangeArrowheads="1"/>
          </p:cNvSpPr>
          <p:nvPr>
            <p:ph type="body" idx="1"/>
          </p:nvPr>
        </p:nvSpPr>
        <p:spPr>
          <a:xfrm>
            <a:off x="467544" y="1268760"/>
            <a:ext cx="8352928" cy="4176712"/>
          </a:xfrm>
        </p:spPr>
        <p:txBody>
          <a:bodyPr/>
          <a:lstStyle/>
          <a:p>
            <a:pPr marL="0" lvl="0" indent="0" algn="just">
              <a:buClrTx/>
              <a:buNone/>
            </a:pPr>
            <a:r>
              <a:rPr lang="el-GR" sz="1600" b="1" i="1" dirty="0" smtClean="0">
                <a:solidFill>
                  <a:schemeClr val="accent2">
                    <a:lumMod val="75000"/>
                    <a:lumOff val="25000"/>
                  </a:schemeClr>
                </a:solidFill>
              </a:rPr>
              <a:t>Στατιστική </a:t>
            </a:r>
            <a:r>
              <a:rPr lang="el-GR" sz="1600" b="1" i="1" dirty="0">
                <a:solidFill>
                  <a:schemeClr val="accent2">
                    <a:lumMod val="75000"/>
                    <a:lumOff val="25000"/>
                  </a:schemeClr>
                </a:solidFill>
              </a:rPr>
              <a:t>Ανάλυση </a:t>
            </a:r>
          </a:p>
          <a:p>
            <a:pPr marL="0" indent="0" algn="just">
              <a:buNone/>
            </a:pPr>
            <a:endParaRPr lang="el-GR" sz="1050" dirty="0"/>
          </a:p>
          <a:p>
            <a:pPr marL="0" indent="0">
              <a:buNone/>
            </a:pPr>
            <a:r>
              <a:rPr lang="el-GR" sz="1600" b="1" dirty="0" smtClean="0"/>
              <a:t>Δημιουργία </a:t>
            </a:r>
            <a:r>
              <a:rPr lang="el-GR" sz="1600" b="1" dirty="0"/>
              <a:t>Βάσης </a:t>
            </a:r>
            <a:r>
              <a:rPr lang="el-GR" sz="1600" b="1" dirty="0" smtClean="0"/>
              <a:t>Δεδομένων</a:t>
            </a:r>
          </a:p>
          <a:p>
            <a:pPr marL="571500" lvl="1" indent="-171450" algn="just">
              <a:buClrTx/>
              <a:buSzPct val="100000"/>
              <a:buFont typeface="Wingdings" panose="05000000000000000000" pitchFamily="2" charset="2"/>
              <a:buChar char="ü"/>
            </a:pPr>
            <a:r>
              <a:rPr lang="el-GR" sz="1400" dirty="0" smtClean="0"/>
              <a:t>Δημογραφικά, οικονομικά, κοινωνικά </a:t>
            </a:r>
            <a:r>
              <a:rPr lang="el-GR" sz="1400" dirty="0"/>
              <a:t>και </a:t>
            </a:r>
            <a:r>
              <a:rPr lang="el-GR" sz="1400" dirty="0" smtClean="0"/>
              <a:t>περιβαλλοντικά δεδομένα </a:t>
            </a:r>
            <a:r>
              <a:rPr lang="el-GR" sz="1400" dirty="0"/>
              <a:t>για το νομό της Χίου και την περιφέρεια του Βορείου </a:t>
            </a:r>
            <a:r>
              <a:rPr lang="el-GR" sz="1400" dirty="0" smtClean="0"/>
              <a:t>Αιγαίου. </a:t>
            </a:r>
          </a:p>
          <a:p>
            <a:pPr marL="571500" lvl="1" indent="-171450" algn="just">
              <a:buClrTx/>
              <a:buSzPct val="100000"/>
              <a:buFont typeface="Wingdings" panose="05000000000000000000" pitchFamily="2" charset="2"/>
              <a:buChar char="ü"/>
            </a:pPr>
            <a:r>
              <a:rPr lang="el-GR" sz="1400" dirty="0" smtClean="0"/>
              <a:t>Βασικό </a:t>
            </a:r>
            <a:r>
              <a:rPr lang="el-GR" sz="1400" dirty="0"/>
              <a:t>σημείο αναφοράς για ερευνητές και επαγγελματίες με ενδιαφέροντα στο γεωγραφικό αυτό χώρο. </a:t>
            </a:r>
          </a:p>
          <a:p>
            <a:endParaRPr lang="el-GR" sz="900" dirty="0"/>
          </a:p>
          <a:p>
            <a:pPr marL="0" indent="0">
              <a:buNone/>
            </a:pPr>
            <a:r>
              <a:rPr lang="el-GR" sz="1600" b="1" dirty="0"/>
              <a:t>Σεμινάρια Στατιστικής</a:t>
            </a:r>
            <a:endParaRPr lang="el-GR" sz="1600" dirty="0"/>
          </a:p>
          <a:p>
            <a:pPr marL="571500" lvl="1" indent="-171450" algn="just">
              <a:buClrTx/>
              <a:buSzPct val="100000"/>
              <a:buFont typeface="Wingdings" panose="05000000000000000000" pitchFamily="2" charset="2"/>
              <a:buChar char="ü"/>
            </a:pPr>
            <a:r>
              <a:rPr lang="el-GR" sz="1400" dirty="0"/>
              <a:t>Συνολική παρουσίαση των παραπάνω μεθόδων σε θεωρητικό επίπεδο </a:t>
            </a:r>
          </a:p>
          <a:p>
            <a:pPr marL="571500" lvl="1" indent="-171450" algn="just">
              <a:buClrTx/>
              <a:buSzPct val="100000"/>
              <a:buFont typeface="Wingdings" panose="05000000000000000000" pitchFamily="2" charset="2"/>
              <a:buChar char="ü"/>
            </a:pPr>
            <a:r>
              <a:rPr lang="el-GR" sz="1400" dirty="0"/>
              <a:t>Εφαρμογή τους σε επιχειρηματικά προβλήματα με τη χρήση των στατιστικών πακέτων  SPSS και MINITAB καθώς και η ερμηνεία των αποτελεσμάτων τους.</a:t>
            </a:r>
          </a:p>
          <a:p>
            <a:pPr marL="0" indent="0">
              <a:buNone/>
            </a:pPr>
            <a:endParaRPr lang="el-GR" sz="1000" b="1" u="sng" dirty="0" smtClean="0"/>
          </a:p>
          <a:p>
            <a:pPr marL="0" indent="0">
              <a:buNone/>
            </a:pPr>
            <a:r>
              <a:rPr lang="el-GR" sz="1600" b="1" dirty="0" smtClean="0"/>
              <a:t>Συμβουλευτικ</a:t>
            </a:r>
            <a:r>
              <a:rPr lang="el-GR" sz="1600" b="1" dirty="0" smtClean="0"/>
              <a:t>ή Στατιστική</a:t>
            </a:r>
            <a:endParaRPr lang="el-GR" sz="1600" b="1" dirty="0" smtClean="0"/>
          </a:p>
          <a:p>
            <a:pPr marL="571500" lvl="1" indent="-171450" algn="just">
              <a:buClrTx/>
              <a:buSzPct val="100000"/>
              <a:buFont typeface="Wingdings" panose="05000000000000000000" pitchFamily="2" charset="2"/>
              <a:buChar char="ü"/>
            </a:pPr>
            <a:r>
              <a:rPr lang="el-GR" sz="1400" dirty="0"/>
              <a:t>Το ανθρώπινο δυναμικό του Εργαστηρίου συμμετέχει σε ερευνητικά </a:t>
            </a:r>
            <a:r>
              <a:rPr lang="el-GR" sz="1400" dirty="0" smtClean="0"/>
              <a:t>έργα</a:t>
            </a:r>
            <a:r>
              <a:rPr lang="el-GR" sz="1400" dirty="0"/>
              <a:t> </a:t>
            </a:r>
            <a:r>
              <a:rPr lang="el-GR" sz="1400" dirty="0" smtClean="0"/>
              <a:t>άλλων </a:t>
            </a:r>
            <a:r>
              <a:rPr lang="el-GR" sz="1400" dirty="0"/>
              <a:t>εργαστηρίων ή πανεπιστημίων προκειμένου να συμβάλλει στην επεξεργασία και ανάλυση </a:t>
            </a:r>
            <a:r>
              <a:rPr lang="el-GR" sz="1400" dirty="0" smtClean="0"/>
              <a:t>μεγάλου ογκου δεδομένων</a:t>
            </a:r>
          </a:p>
          <a:p>
            <a:pPr marL="400050" lvl="1" indent="0" algn="just">
              <a:buClrTx/>
              <a:buSzPct val="100000"/>
              <a:buNone/>
            </a:pPr>
            <a:endParaRPr lang="el-GR" sz="700" dirty="0" smtClean="0"/>
          </a:p>
          <a:p>
            <a:pPr marL="0" lvl="1" indent="0">
              <a:buClr>
                <a:schemeClr val="bg2"/>
              </a:buClr>
              <a:buSzPct val="70000"/>
              <a:buNone/>
            </a:pPr>
            <a:r>
              <a:rPr lang="el-GR" sz="1600" b="1" dirty="0">
                <a:ea typeface="+mn-ea"/>
                <a:cs typeface="+mn-cs"/>
              </a:rPr>
              <a:t>Μεθοδολογία Έρευνας</a:t>
            </a:r>
          </a:p>
          <a:p>
            <a:pPr marL="571500" lvl="1" indent="-171450" algn="just">
              <a:buClrTx/>
              <a:buSzPct val="100000"/>
              <a:buFont typeface="Wingdings" panose="05000000000000000000" pitchFamily="2" charset="2"/>
              <a:buChar char="ü"/>
            </a:pPr>
            <a:r>
              <a:rPr lang="el-GR" sz="1400" dirty="0"/>
              <a:t>Το Εργαστήριο προσφέρει </a:t>
            </a:r>
            <a:r>
              <a:rPr lang="el-GR" sz="1400" dirty="0" smtClean="0"/>
              <a:t>κ</a:t>
            </a:r>
            <a:r>
              <a:rPr lang="el-GR" sz="1400" dirty="0" smtClean="0"/>
              <a:t>ά</a:t>
            </a:r>
            <a:r>
              <a:rPr lang="el-GR" sz="1400" dirty="0" smtClean="0"/>
              <a:t>ποιες ανοιχτ</a:t>
            </a:r>
            <a:r>
              <a:rPr lang="el-GR" sz="1400" dirty="0" smtClean="0"/>
              <a:t>έ</a:t>
            </a:r>
            <a:r>
              <a:rPr lang="el-GR" sz="1400" dirty="0" smtClean="0"/>
              <a:t>ς </a:t>
            </a:r>
            <a:r>
              <a:rPr lang="el-GR" sz="1400" dirty="0"/>
              <a:t>διαλέξεις μεθοδολογίας έρευνας σε τελειόφοιτους προπτυχιακούς, μεταπτυχιακούς φοιτητές και υποψήφιους διδάκτορες</a:t>
            </a:r>
            <a:endParaRPr lang="el-GR" sz="1400" dirty="0"/>
          </a:p>
          <a:p>
            <a:pPr marL="571500" lvl="1" indent="-171450" algn="just">
              <a:buClrTx/>
              <a:buSzPct val="100000"/>
              <a:buFont typeface="Wingdings" panose="05000000000000000000" pitchFamily="2" charset="2"/>
              <a:buChar char="ü"/>
            </a:pPr>
            <a:endParaRPr lang="el-GR" sz="1400" dirty="0"/>
          </a:p>
          <a:p>
            <a:pPr marL="0" indent="0" algn="just">
              <a:buNone/>
            </a:pPr>
            <a:endParaRPr lang="el-GR" sz="1600" dirty="0"/>
          </a:p>
          <a:p>
            <a:pPr marL="0" indent="0" algn="just">
              <a:buNone/>
            </a:pPr>
            <a:endParaRPr lang="el-GR" sz="1600" dirty="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7</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spTree>
    <p:extLst>
      <p:ext uri="{BB962C8B-B14F-4D97-AF65-F5344CB8AC3E}">
        <p14:creationId xmlns:p14="http://schemas.microsoft.com/office/powerpoint/2010/main" val="6463937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l-GR" dirty="0" smtClean="0"/>
              <a:t>Ερευνητικά Πεδία </a:t>
            </a:r>
            <a:r>
              <a:rPr lang="el-GR" dirty="0"/>
              <a:t>&amp; </a:t>
            </a:r>
            <a:r>
              <a:rPr lang="el-GR" dirty="0" smtClean="0"/>
              <a:t>Λειτουργ</a:t>
            </a:r>
            <a:r>
              <a:rPr lang="el-GR" dirty="0" smtClean="0"/>
              <a:t>ίες</a:t>
            </a:r>
            <a:endParaRPr lang="el-GR" dirty="0" smtClean="0"/>
          </a:p>
        </p:txBody>
      </p:sp>
      <p:sp>
        <p:nvSpPr>
          <p:cNvPr id="7171" name="Rectangle 3"/>
          <p:cNvSpPr>
            <a:spLocks noGrp="1" noChangeArrowheads="1"/>
          </p:cNvSpPr>
          <p:nvPr>
            <p:ph type="body" idx="1"/>
          </p:nvPr>
        </p:nvSpPr>
        <p:spPr>
          <a:xfrm>
            <a:off x="683568" y="1556792"/>
            <a:ext cx="7696200" cy="4176712"/>
          </a:xfrm>
        </p:spPr>
        <p:txBody>
          <a:bodyPr/>
          <a:lstStyle/>
          <a:p>
            <a:pPr marL="0" lvl="0" indent="0" algn="just">
              <a:buClrTx/>
              <a:buNone/>
            </a:pPr>
            <a:r>
              <a:rPr lang="el-GR" sz="1600" b="1" i="1" dirty="0">
                <a:solidFill>
                  <a:schemeClr val="accent2">
                    <a:lumMod val="75000"/>
                    <a:lumOff val="25000"/>
                  </a:schemeClr>
                </a:solidFill>
              </a:rPr>
              <a:t>Υποστήριξη Λήψης Επιχειρηματικών Αποφάσεων </a:t>
            </a:r>
          </a:p>
          <a:p>
            <a:pPr marL="0" indent="0" algn="just">
              <a:buNone/>
            </a:pPr>
            <a:endParaRPr lang="el-GR" sz="1600" dirty="0"/>
          </a:p>
          <a:p>
            <a:pPr marL="0" indent="0" algn="just">
              <a:buNone/>
            </a:pPr>
            <a:r>
              <a:rPr lang="el-GR" sz="1600" dirty="0" smtClean="0"/>
              <a:t>Το πεδίο εστιάζεται στη διαδικασία </a:t>
            </a:r>
            <a:r>
              <a:rPr lang="el-GR" sz="1600" dirty="0"/>
              <a:t>λήψης αποφάσεων σε θέματα που αφορούν τη διαχείριση των λειτουργιών μιας επιχειρηματικής μονάδας (οικονομικά, παραγωγή, μάρκετινγκ, πωλήσεις, ανθρώπινο δυναμικό) </a:t>
            </a:r>
            <a:r>
              <a:rPr lang="el-GR" sz="1600" dirty="0" smtClean="0"/>
              <a:t>καθώς και τη διαχείριση </a:t>
            </a:r>
            <a:r>
              <a:rPr lang="el-GR" sz="1600" dirty="0"/>
              <a:t>γνώσης, καινοτομίας και </a:t>
            </a:r>
            <a:r>
              <a:rPr lang="el-GR" sz="1600" dirty="0" smtClean="0"/>
              <a:t>ποιότητας. </a:t>
            </a:r>
          </a:p>
          <a:p>
            <a:pPr marL="0" indent="0" algn="just">
              <a:buNone/>
            </a:pPr>
            <a:endParaRPr lang="el-GR" sz="1600" dirty="0" smtClean="0"/>
          </a:p>
          <a:p>
            <a:pPr marL="0" indent="0" algn="just">
              <a:buNone/>
            </a:pPr>
            <a:r>
              <a:rPr lang="el-GR" sz="1600" dirty="0" smtClean="0"/>
              <a:t>Βασικά </a:t>
            </a:r>
            <a:r>
              <a:rPr lang="el-GR" sz="1600" dirty="0"/>
              <a:t>αντικείμενα πεδίου: </a:t>
            </a:r>
          </a:p>
          <a:p>
            <a:pPr algn="just">
              <a:buClrTx/>
              <a:buFont typeface="Wingdings" panose="05000000000000000000" pitchFamily="2" charset="2"/>
              <a:buChar char="ü"/>
            </a:pPr>
            <a:r>
              <a:rPr lang="el-GR" sz="1600" dirty="0"/>
              <a:t>μεθοδολογίες και τεχνικές οι οποίες αποτελούν τις βέλτιστες πρακτικές στο χώρο</a:t>
            </a:r>
          </a:p>
          <a:p>
            <a:pPr algn="just">
              <a:buClrTx/>
              <a:buFont typeface="Wingdings" panose="05000000000000000000" pitchFamily="2" charset="2"/>
              <a:buChar char="ü"/>
            </a:pPr>
            <a:r>
              <a:rPr lang="el-GR" sz="1600" dirty="0"/>
              <a:t>αναπτύσσονται και εφαρμόζονται νέες  μεθοδολογίες, οι οποίες λαμβάνουν υπόψη τις ιδιαιτερότητες κάθε επιχειρηματικής μονάδας και των λειτουργιών της, με στόχο πάντοτε τη βελτίωση της ποιότητας των λαμβανομένων επιχειρηματικών αποφάσεων και την ανάπτυξη ολοκληρωμένων συστημάτων υποστήριξης </a:t>
            </a:r>
            <a:r>
              <a:rPr lang="el-GR" sz="1600" dirty="0" smtClean="0"/>
              <a:t>αποφάσεων</a:t>
            </a:r>
            <a:endParaRPr lang="el-GR" sz="1600" dirty="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8</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spTree>
    <p:extLst>
      <p:ext uri="{BB962C8B-B14F-4D97-AF65-F5344CB8AC3E}">
        <p14:creationId xmlns:p14="http://schemas.microsoft.com/office/powerpoint/2010/main" val="33425044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83568" y="1556792"/>
            <a:ext cx="5904656" cy="4176712"/>
          </a:xfrm>
        </p:spPr>
        <p:txBody>
          <a:bodyPr/>
          <a:lstStyle/>
          <a:p>
            <a:pPr marL="0" lvl="0" indent="0" algn="just">
              <a:buClrTx/>
              <a:buNone/>
            </a:pPr>
            <a:r>
              <a:rPr lang="el-GR" sz="1600" b="1" i="1" dirty="0">
                <a:solidFill>
                  <a:schemeClr val="accent2">
                    <a:lumMod val="75000"/>
                    <a:lumOff val="25000"/>
                  </a:schemeClr>
                </a:solidFill>
              </a:rPr>
              <a:t>Υποστήριξη Λήψης Επιχειρηματικών Αποφάσεων </a:t>
            </a:r>
          </a:p>
          <a:p>
            <a:pPr marL="0" indent="0" algn="just">
              <a:buNone/>
            </a:pPr>
            <a:endParaRPr lang="el-GR" sz="1600" b="1" dirty="0" smtClean="0"/>
          </a:p>
          <a:p>
            <a:pPr marL="0" indent="0" algn="just">
              <a:buNone/>
            </a:pPr>
            <a:endParaRPr lang="en-US" sz="1600" b="1" dirty="0" smtClean="0"/>
          </a:p>
          <a:p>
            <a:pPr marL="0" indent="0" algn="just">
              <a:buNone/>
            </a:pPr>
            <a:r>
              <a:rPr lang="el-GR" sz="1600" b="1" dirty="0" smtClean="0"/>
              <a:t>Τραπεζικ</a:t>
            </a:r>
            <a:r>
              <a:rPr lang="el-GR" sz="1600" b="1" dirty="0" smtClean="0"/>
              <a:t>ός &amp; Χρηματοοικονομικός τομέας</a:t>
            </a:r>
          </a:p>
          <a:p>
            <a:pPr marL="0" indent="0" algn="just">
              <a:buNone/>
            </a:pPr>
            <a:endParaRPr lang="el-GR" sz="1600" dirty="0"/>
          </a:p>
          <a:p>
            <a:pPr marL="571500" lvl="1" indent="-171450" algn="just">
              <a:buClrTx/>
              <a:buSzPct val="100000"/>
              <a:buFont typeface="Wingdings" panose="05000000000000000000" pitchFamily="2" charset="2"/>
              <a:buChar char="ü"/>
            </a:pPr>
            <a:r>
              <a:rPr lang="el-GR" sz="1400" dirty="0"/>
              <a:t>Ανάπτυξη μοντέλων μέτρησης αποδοτικότητας χρηματοπιστωτικών οργανισμών</a:t>
            </a:r>
          </a:p>
          <a:p>
            <a:pPr marL="571500" lvl="1" indent="-171450" algn="just">
              <a:buClrTx/>
              <a:buSzPct val="100000"/>
              <a:buFont typeface="Wingdings" panose="05000000000000000000" pitchFamily="2" charset="2"/>
              <a:buChar char="ü"/>
            </a:pPr>
            <a:r>
              <a:rPr lang="el-GR" sz="1400" dirty="0" smtClean="0"/>
              <a:t>Προβλέψεις χρηματοοικονομικών μεγεθών</a:t>
            </a:r>
          </a:p>
          <a:p>
            <a:pPr marL="571500" lvl="1" indent="-171450" algn="just">
              <a:buClrTx/>
              <a:buSzPct val="100000"/>
              <a:buFont typeface="Wingdings" panose="05000000000000000000" pitchFamily="2" charset="2"/>
              <a:buChar char="ü"/>
            </a:pPr>
            <a:r>
              <a:rPr lang="el-GR" sz="1400" dirty="0" smtClean="0"/>
              <a:t>Ανάπτυξη Οικονομετρικών μοντέλων </a:t>
            </a:r>
          </a:p>
          <a:p>
            <a:pPr marL="571500" lvl="1" indent="-171450" algn="just">
              <a:buClrTx/>
              <a:buSzPct val="100000"/>
              <a:buFont typeface="Wingdings" panose="05000000000000000000" pitchFamily="2" charset="2"/>
              <a:buChar char="ü"/>
            </a:pPr>
            <a:r>
              <a:rPr lang="el-GR" sz="1400" dirty="0"/>
              <a:t>Προσδιορισμός και  μοντελοποίηση των παραγόντων που επηρεάζουν την αποδοχή ηλεκτρονικών υπηρεσιών από τους πολίτες, </a:t>
            </a:r>
          </a:p>
          <a:p>
            <a:pPr marL="571500" lvl="1" indent="-171450" algn="just">
              <a:buClrTx/>
              <a:buSzPct val="100000"/>
              <a:buFont typeface="Wingdings" panose="05000000000000000000" pitchFamily="2" charset="2"/>
              <a:buChar char="ü"/>
            </a:pPr>
            <a:r>
              <a:rPr lang="el-GR" sz="1400" dirty="0"/>
              <a:t>Προσδιορισμός των παραγόντων που επηρεάζουν την αποδοχή άλλων εναλλακτικών καναλιών διανομής</a:t>
            </a:r>
          </a:p>
          <a:p>
            <a:pPr marL="571500" lvl="1" indent="-171450" algn="just">
              <a:buClrTx/>
              <a:buSzPct val="100000"/>
              <a:buFont typeface="Wingdings" panose="05000000000000000000" pitchFamily="2" charset="2"/>
              <a:buChar char="ü"/>
            </a:pPr>
            <a:r>
              <a:rPr lang="el-GR" sz="1400" dirty="0"/>
              <a:t>Προσδιορισμός του προφίλ των ατόμων που είναι χρήστες των εναλλακτικών ηλεκτρονικών τραπεζικών δικτύων.</a:t>
            </a:r>
          </a:p>
          <a:p>
            <a:pPr marL="571500" lvl="1" indent="-171450" algn="just">
              <a:buClrTx/>
              <a:buSzPct val="100000"/>
              <a:buFont typeface="Wingdings" panose="05000000000000000000" pitchFamily="2" charset="2"/>
              <a:buChar char="ü"/>
            </a:pPr>
            <a:endParaRPr lang="el-GR" sz="1400" dirty="0"/>
          </a:p>
          <a:p>
            <a:pPr marL="0" indent="0" algn="just">
              <a:buNone/>
            </a:pPr>
            <a:endParaRPr lang="el-GR" sz="1600" b="1" dirty="0"/>
          </a:p>
        </p:txBody>
      </p:sp>
      <p:sp>
        <p:nvSpPr>
          <p:cNvPr id="2" name="Θέση υποσέλιδου 1"/>
          <p:cNvSpPr>
            <a:spLocks noGrp="1"/>
          </p:cNvSpPr>
          <p:nvPr>
            <p:ph type="ftr" sz="quarter" idx="11"/>
          </p:nvPr>
        </p:nvSpPr>
        <p:spPr>
          <a:xfrm>
            <a:off x="251520" y="6400800"/>
            <a:ext cx="2895600" cy="457200"/>
          </a:xfrm>
        </p:spPr>
        <p:txBody>
          <a:bodyPr/>
          <a:lstStyle/>
          <a:p>
            <a:pPr>
              <a:defRPr/>
            </a:pPr>
            <a:r>
              <a:rPr lang="el-GR" sz="1200" i="1" dirty="0" smtClean="0">
                <a:latin typeface="Palatino Linotype" panose="02040502050505030304" pitchFamily="18" charset="0"/>
              </a:rPr>
              <a:t>Τμήμα Διοίκησης Επιχειρήσεων</a:t>
            </a:r>
            <a:endParaRPr lang="el-GR" sz="1200" i="1" dirty="0">
              <a:latin typeface="Palatino Linotype" panose="02040502050505030304" pitchFamily="18" charset="0"/>
            </a:endParaRPr>
          </a:p>
        </p:txBody>
      </p:sp>
      <p:sp>
        <p:nvSpPr>
          <p:cNvPr id="3" name="Θέση αριθμού διαφάνειας 2"/>
          <p:cNvSpPr>
            <a:spLocks noGrp="1"/>
          </p:cNvSpPr>
          <p:nvPr>
            <p:ph type="sldNum" sz="quarter" idx="12"/>
          </p:nvPr>
        </p:nvSpPr>
        <p:spPr>
          <a:xfrm>
            <a:off x="7452320" y="6309320"/>
            <a:ext cx="1600200" cy="457200"/>
          </a:xfrm>
        </p:spPr>
        <p:txBody>
          <a:bodyPr/>
          <a:lstStyle/>
          <a:p>
            <a:pPr>
              <a:defRPr/>
            </a:pPr>
            <a:fld id="{8380442E-37A4-4FFA-AD97-F1CCA2660F65}" type="slidenum">
              <a:rPr lang="el-GR" sz="1200" i="1" smtClean="0">
                <a:latin typeface="Palatino Linotype" panose="02040502050505030304" pitchFamily="18" charset="0"/>
              </a:rPr>
              <a:pPr>
                <a:defRPr/>
              </a:pPr>
              <a:t>9</a:t>
            </a:fld>
            <a:endParaRPr lang="el-GR" sz="1200" i="1" dirty="0">
              <a:latin typeface="Palatino Linotype" panose="02040502050505030304" pitchFamily="18" charset="0"/>
            </a:endParaRPr>
          </a:p>
        </p:txBody>
      </p:sp>
      <p:pic>
        <p:nvPicPr>
          <p:cNvPr id="6" name="Picture 5"/>
          <p:cNvPicPr/>
          <p:nvPr/>
        </p:nvPicPr>
        <p:blipFill>
          <a:blip r:embed="rId3"/>
          <a:srcRect l="58583" t="32961" r="30266" b="61897"/>
          <a:stretch>
            <a:fillRect/>
          </a:stretch>
        </p:blipFill>
        <p:spPr bwMode="auto">
          <a:xfrm>
            <a:off x="7164288" y="764704"/>
            <a:ext cx="1114425" cy="409575"/>
          </a:xfrm>
          <a:prstGeom prst="rect">
            <a:avLst/>
          </a:prstGeom>
          <a:noFill/>
          <a:ln w="9525">
            <a:noFill/>
            <a:miter lim="800000"/>
            <a:headEnd/>
            <a:tailEnd/>
          </a:ln>
        </p:spPr>
      </p:pic>
      <p:sp>
        <p:nvSpPr>
          <p:cNvPr id="8" name="Rectangle 2"/>
          <p:cNvSpPr txBox="1">
            <a:spLocks noChangeArrowheads="1"/>
          </p:cNvSpPr>
          <p:nvPr/>
        </p:nvSpPr>
        <p:spPr bwMode="auto">
          <a:xfrm>
            <a:off x="827584" y="332656"/>
            <a:ext cx="7696200" cy="863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Cambria" pitchFamily="18" charset="0"/>
              </a:defRPr>
            </a:lvl2pPr>
            <a:lvl3pPr algn="l" rtl="0" eaLnBrk="0" fontAlgn="base" hangingPunct="0">
              <a:spcBef>
                <a:spcPct val="0"/>
              </a:spcBef>
              <a:spcAft>
                <a:spcPct val="0"/>
              </a:spcAft>
              <a:defRPr sz="2800">
                <a:solidFill>
                  <a:schemeClr val="tx2"/>
                </a:solidFill>
                <a:latin typeface="Cambria" pitchFamily="18" charset="0"/>
              </a:defRPr>
            </a:lvl3pPr>
            <a:lvl4pPr algn="l" rtl="0" eaLnBrk="0" fontAlgn="base" hangingPunct="0">
              <a:spcBef>
                <a:spcPct val="0"/>
              </a:spcBef>
              <a:spcAft>
                <a:spcPct val="0"/>
              </a:spcAft>
              <a:defRPr sz="2800">
                <a:solidFill>
                  <a:schemeClr val="tx2"/>
                </a:solidFill>
                <a:latin typeface="Cambria" pitchFamily="18" charset="0"/>
              </a:defRPr>
            </a:lvl4pPr>
            <a:lvl5pPr algn="l" rtl="0" eaLnBrk="0" fontAlgn="base" hangingPunct="0">
              <a:spcBef>
                <a:spcPct val="0"/>
              </a:spcBef>
              <a:spcAft>
                <a:spcPct val="0"/>
              </a:spcAft>
              <a:defRPr sz="2800">
                <a:solidFill>
                  <a:schemeClr val="tx2"/>
                </a:solidFill>
                <a:latin typeface="Cambria" pitchFamily="18" charset="0"/>
              </a:defRPr>
            </a:lvl5pPr>
            <a:lvl6pPr marL="457200" algn="l" rtl="0" fontAlgn="base">
              <a:spcBef>
                <a:spcPct val="0"/>
              </a:spcBef>
              <a:spcAft>
                <a:spcPct val="0"/>
              </a:spcAft>
              <a:defRPr sz="2800">
                <a:solidFill>
                  <a:schemeClr val="tx2"/>
                </a:solidFill>
                <a:latin typeface="Cambria" pitchFamily="18" charset="0"/>
              </a:defRPr>
            </a:lvl6pPr>
            <a:lvl7pPr marL="914400" algn="l" rtl="0" fontAlgn="base">
              <a:spcBef>
                <a:spcPct val="0"/>
              </a:spcBef>
              <a:spcAft>
                <a:spcPct val="0"/>
              </a:spcAft>
              <a:defRPr sz="2800">
                <a:solidFill>
                  <a:schemeClr val="tx2"/>
                </a:solidFill>
                <a:latin typeface="Cambria" pitchFamily="18" charset="0"/>
              </a:defRPr>
            </a:lvl7pPr>
            <a:lvl8pPr marL="1371600" algn="l" rtl="0" fontAlgn="base">
              <a:spcBef>
                <a:spcPct val="0"/>
              </a:spcBef>
              <a:spcAft>
                <a:spcPct val="0"/>
              </a:spcAft>
              <a:defRPr sz="2800">
                <a:solidFill>
                  <a:schemeClr val="tx2"/>
                </a:solidFill>
                <a:latin typeface="Cambria" pitchFamily="18" charset="0"/>
              </a:defRPr>
            </a:lvl8pPr>
            <a:lvl9pPr marL="1828800" algn="l" rtl="0" fontAlgn="base">
              <a:spcBef>
                <a:spcPct val="0"/>
              </a:spcBef>
              <a:spcAft>
                <a:spcPct val="0"/>
              </a:spcAft>
              <a:defRPr sz="2800">
                <a:solidFill>
                  <a:schemeClr val="tx2"/>
                </a:solidFill>
                <a:latin typeface="Cambria" pitchFamily="18" charset="0"/>
              </a:defRPr>
            </a:lvl9pPr>
          </a:lstStyle>
          <a:p>
            <a:pPr eaLnBrk="1" hangingPunct="1"/>
            <a:r>
              <a:rPr lang="el-GR" dirty="0" smtClean="0"/>
              <a:t>Ερευνητικά Πεδία &amp; Λειτουργ</a:t>
            </a:r>
            <a:r>
              <a:rPr lang="el-GR" dirty="0" smtClean="0"/>
              <a:t>ίες</a:t>
            </a:r>
            <a:endParaRPr lang="el-GR" dirty="0" smtClean="0"/>
          </a:p>
        </p:txBody>
      </p:sp>
      <p:pic>
        <p:nvPicPr>
          <p:cNvPr id="5" name="Picture 4"/>
          <p:cNvPicPr>
            <a:picLocks noChangeAspect="1"/>
          </p:cNvPicPr>
          <p:nvPr/>
        </p:nvPicPr>
        <p:blipFill>
          <a:blip r:embed="rId4"/>
          <a:stretch>
            <a:fillRect/>
          </a:stretch>
        </p:blipFill>
        <p:spPr>
          <a:xfrm>
            <a:off x="6876256" y="2636912"/>
            <a:ext cx="1676400" cy="2578100"/>
          </a:xfrm>
          <a:prstGeom prst="rect">
            <a:avLst/>
          </a:prstGeom>
        </p:spPr>
      </p:pic>
    </p:spTree>
    <p:extLst>
      <p:ext uri="{BB962C8B-B14F-4D97-AF65-F5344CB8AC3E}">
        <p14:creationId xmlns:p14="http://schemas.microsoft.com/office/powerpoint/2010/main" val="13619951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Στούντιο">
  <a:themeElements>
    <a:clrScheme name="Προσαρμοσμένο 1">
      <a:dk1>
        <a:sysClr val="windowText" lastClr="000000"/>
      </a:dk1>
      <a:lt1>
        <a:sysClr val="window" lastClr="FFFFFF"/>
      </a:lt1>
      <a:dk2>
        <a:srgbClr val="646B86"/>
      </a:dk2>
      <a:lt2>
        <a:srgbClr val="C5D1D7"/>
      </a:lt2>
      <a:accent1>
        <a:srgbClr val="0070C0"/>
      </a:accent1>
      <a:accent2>
        <a:srgbClr val="003760"/>
      </a:accent2>
      <a:accent3>
        <a:srgbClr val="8CADAE"/>
      </a:accent3>
      <a:accent4>
        <a:srgbClr val="8C7B70"/>
      </a:accent4>
      <a:accent5>
        <a:srgbClr val="8FB08C"/>
      </a:accent5>
      <a:accent6>
        <a:srgbClr val="0070C0"/>
      </a:accent6>
      <a:hlink>
        <a:srgbClr val="00A3D6"/>
      </a:hlink>
      <a:folHlink>
        <a:srgbClr val="646B86"/>
      </a:folHlink>
    </a:clrScheme>
    <a:fontScheme name="Στούντιο">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Cambr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Cambria" pitchFamily="18" charset="0"/>
          </a:defRPr>
        </a:defPPr>
      </a:lstStyle>
    </a:lnDef>
  </a:objectDefaults>
  <a:extraClrSchemeLst>
    <a:extraClrScheme>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Στούντιο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Στούντιο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Στούντιο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Στούντιο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Στούντιο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Στούντιο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Στούντιο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Στούντιο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Στούντιο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3634</TotalTime>
  <Words>1807</Words>
  <Application>Microsoft Macintosh PowerPoint</Application>
  <PresentationFormat>On-screen Show (4:3)</PresentationFormat>
  <Paragraphs>317</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Στούντιο</vt:lpstr>
      <vt:lpstr>ΠΑΝΕΠΙΣΤΗΜΙΟ ΑΙΓΑΙΟΥ ΣΧΟΛΗ ΕΠΙΣΤΗΜΩΝ ΤΗΣ ΔΙΟΙΚΗΣΗΣ ΤΜΗΜΑ ΔΙΟΙΚΗΣΗΣ ΕΠΙΧΕΙΡΗΣΕΩΝ</vt:lpstr>
      <vt:lpstr>Περιεχόμενα</vt:lpstr>
      <vt:lpstr>Ταυτότητα του Εργαστηρίου</vt:lpstr>
      <vt:lpstr>Ερευνητικά Πεδία</vt:lpstr>
      <vt:lpstr>PowerPoint Presentation</vt:lpstr>
      <vt:lpstr>Ερευνητικά Πεδία &amp; Λειτουργίες</vt:lpstr>
      <vt:lpstr>Ερευνητικά Πεδία &amp; Λειτουργίες</vt:lpstr>
      <vt:lpstr>Ερευνητικά Πεδία &amp; Λειτουργίες</vt:lpstr>
      <vt:lpstr>PowerPoint Presentation</vt:lpstr>
      <vt:lpstr>Ερευνητικά Πεδία &amp; Λειτουργίες</vt:lpstr>
      <vt:lpstr>PowerPoint Presentation</vt:lpstr>
      <vt:lpstr>Ερευνητικά Έργα</vt:lpstr>
      <vt:lpstr>Ερευνητικά Πεδία &amp; Ερευνητικά Έργα</vt:lpstr>
      <vt:lpstr>Ερευνητικά Πεδία &amp; Ερευνητικά Έργα</vt:lpstr>
      <vt:lpstr>Ερευνητικά Πεδία &amp; Ερευνητικά Έργα</vt:lpstr>
      <vt:lpstr>Ερευνητικά Πεδία &amp; Ερευνητικά Έργα</vt:lpstr>
      <vt:lpstr>Ερευνητικά Πεδία &amp; Ερευνητικά Έργα</vt:lpstr>
      <vt:lpstr>Ερευνητικά Πεδία &amp; Ερευνητικά Έργα</vt:lpstr>
      <vt:lpstr>Ερευνητικά Πεδία &amp; Ερευνητικά Έργα</vt:lpstr>
      <vt:lpstr>Ερευνητικά Πεδία &amp; Ερευνητικά Έργα</vt:lpstr>
      <vt:lpstr>Ερευνητικό Προσωπικό</vt:lpstr>
      <vt:lpstr>Συνεργαζόμενοι Φορείς</vt:lpstr>
      <vt:lpstr>Πρωτόκολλα Συνεργασίας</vt:lpstr>
    </vt:vector>
  </TitlesOfParts>
  <Company>University of Aegean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ΑΝΑΛΥΣΗ ΔΕΔΟΜΕΝΩΝ</dc:title>
  <dc:creator>e.gaki</dc:creator>
  <cp:lastModifiedBy>Mania Mauri</cp:lastModifiedBy>
  <cp:revision>319</cp:revision>
  <dcterms:created xsi:type="dcterms:W3CDTF">2009-09-29T10:20:01Z</dcterms:created>
  <dcterms:modified xsi:type="dcterms:W3CDTF">2013-12-09T12:57:06Z</dcterms:modified>
</cp:coreProperties>
</file>