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67" r:id="rId5"/>
    <p:sldId id="268" r:id="rId6"/>
    <p:sldId id="266" r:id="rId7"/>
    <p:sldId id="264" r:id="rId8"/>
    <p:sldId id="270" r:id="rId9"/>
    <p:sldId id="274" r:id="rId10"/>
    <p:sldId id="275" r:id="rId11"/>
    <p:sldId id="272" r:id="rId12"/>
    <p:sldId id="273" r:id="rId13"/>
  </p:sldIdLst>
  <p:sldSz cx="9144000" cy="6858000" type="screen4x3"/>
  <p:notesSz cx="6781800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66CC"/>
    <a:srgbClr val="800000"/>
    <a:srgbClr val="FF0000"/>
    <a:srgbClr val="808000"/>
    <a:srgbClr val="CCCCFF"/>
    <a:srgbClr val="CC99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660"/>
  </p:normalViewPr>
  <p:slideViewPr>
    <p:cSldViewPr>
      <p:cViewPr>
        <p:scale>
          <a:sx n="82" d="100"/>
          <a:sy n="82" d="100"/>
        </p:scale>
        <p:origin x="-848" y="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87A13A-566B-4696-8305-8F86F417C8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6089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FA7F3C2-6900-42D6-A623-C8F98A7D23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582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6387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9B2539EC-E81C-4F91-ADC2-C3272EB96E71}" type="slidenum">
              <a:rPr lang="el-GR" smtClean="0">
                <a:cs typeface="Arial" charset="0"/>
              </a:rPr>
              <a:pPr defTabSz="912813"/>
              <a:t>1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172" name="3 - Θέση αριθμού διαφάνειας"/>
          <p:cNvSpPr txBox="1">
            <a:spLocks noGrp="1"/>
          </p:cNvSpPr>
          <p:nvPr/>
        </p:nvSpPr>
        <p:spPr bwMode="auto">
          <a:xfrm>
            <a:off x="3843338" y="9429750"/>
            <a:ext cx="29368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0" tIns="45705" rIns="91410" bIns="45705" anchor="b"/>
          <a:lstStyle/>
          <a:p>
            <a:pPr algn="r" defTabSz="912813">
              <a:defRPr/>
            </a:pPr>
            <a:fld id="{2072A68B-F886-4CA2-AFD8-6BE578D7BE54}" type="slidenum">
              <a:rPr lang="el-GR" sz="1200">
                <a:latin typeface="Arial" charset="0"/>
                <a:cs typeface="+mn-cs"/>
              </a:rPr>
              <a:pPr algn="r" defTabSz="912813">
                <a:defRPr/>
              </a:pPr>
              <a:t>11</a:t>
            </a:fld>
            <a:endParaRPr lang="el-GR" sz="120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172" name="3 - Θέση αριθμού διαφάνειας"/>
          <p:cNvSpPr txBox="1">
            <a:spLocks noGrp="1"/>
          </p:cNvSpPr>
          <p:nvPr/>
        </p:nvSpPr>
        <p:spPr bwMode="auto">
          <a:xfrm>
            <a:off x="3843338" y="9429750"/>
            <a:ext cx="29368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0" tIns="45705" rIns="91410" bIns="45705" anchor="b"/>
          <a:lstStyle/>
          <a:p>
            <a:pPr algn="r" defTabSz="912813">
              <a:defRPr/>
            </a:pPr>
            <a:fld id="{A48516CC-E5FC-4668-A2FF-FFFC7A93A8E1}" type="slidenum">
              <a:rPr lang="el-GR" sz="1200">
                <a:latin typeface="Arial" charset="0"/>
                <a:cs typeface="+mn-cs"/>
              </a:rPr>
              <a:pPr algn="r" defTabSz="912813">
                <a:defRPr/>
              </a:pPr>
              <a:t>12</a:t>
            </a:fld>
            <a:endParaRPr lang="el-GR" sz="120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435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C2B94CF-CA65-4903-8B6E-340F5D0811A9}" type="slidenum">
              <a:rPr lang="el-GR" smtClean="0">
                <a:cs typeface="Arial" charset="0"/>
              </a:rPr>
              <a:pPr defTabSz="912813"/>
              <a:t>2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  <a:cs typeface="+mn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latin typeface="Arial" charset="0"/>
              <a:cs typeface="+mn-cs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3600" i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19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C346-6B97-4B8B-A1BE-A35086AEBE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64662-D29B-4A3C-AC73-0B41479CD40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1924050" cy="575945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55650" y="333375"/>
            <a:ext cx="5619750" cy="575945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9BE5-9F7E-4962-AEAD-B1CF600733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E5B4-BE1D-44CE-98FC-A5EED94F0A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4F16C-1C8A-4706-9B57-C07F80983AA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556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799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DAEB-2481-4B0F-9AD1-F803F70A12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A1EB4-E340-476C-8148-CC1DE8EBA9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567F-A515-433F-B61A-EF06594362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46BB-2A00-4880-9B46-734C887DB7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A02B7-3015-404E-B8F9-FD108DD608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2A68-EFB2-42C9-A440-7468A8939C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33375"/>
            <a:ext cx="7696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16113"/>
            <a:ext cx="7696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98CD7D4-BDD1-4B4A-B00C-A43AF54693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5544" name="AutoShape 8"/>
          <p:cNvSpPr>
            <a:spLocks noChangeArrowheads="1"/>
          </p:cNvSpPr>
          <p:nvPr userDrawn="1"/>
        </p:nvSpPr>
        <p:spPr bwMode="auto">
          <a:xfrm>
            <a:off x="179388" y="188913"/>
            <a:ext cx="8823325" cy="6096000"/>
          </a:xfrm>
          <a:prstGeom prst="roundRect">
            <a:avLst>
              <a:gd name="adj" fmla="val 11046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  <a:cs typeface="+mn-cs"/>
            </a:endParaRPr>
          </a:p>
        </p:txBody>
      </p:sp>
      <p:sp>
        <p:nvSpPr>
          <p:cNvPr id="65545" name="Line 9"/>
          <p:cNvSpPr>
            <a:spLocks noChangeShapeType="1"/>
          </p:cNvSpPr>
          <p:nvPr userDrawn="1"/>
        </p:nvSpPr>
        <p:spPr bwMode="auto">
          <a:xfrm>
            <a:off x="755650" y="1341438"/>
            <a:ext cx="7696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b="1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644900"/>
            <a:ext cx="54102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«Ερευνητικό Εργο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Τμήματος»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3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000" dirty="0" smtClean="0"/>
              <a:t>Χίος</a:t>
            </a:r>
            <a:r>
              <a:rPr lang="el-GR" sz="2000" dirty="0"/>
              <a:t>, Δεκέμβριος 2013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3200" dirty="0" smtClean="0"/>
          </a:p>
        </p:txBody>
      </p:sp>
      <p:pic>
        <p:nvPicPr>
          <p:cNvPr id="15362" name="Εικόνα 13" descr="Περιγραφή: aegeansign_m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501650"/>
            <a:ext cx="11525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Τίτλος 1"/>
          <p:cNvSpPr>
            <a:spLocks noGrp="1"/>
          </p:cNvSpPr>
          <p:nvPr>
            <p:ph type="ctrTitle"/>
          </p:nvPr>
        </p:nvSpPr>
        <p:spPr>
          <a:xfrm>
            <a:off x="838200" y="1412875"/>
            <a:ext cx="7772400" cy="1443038"/>
          </a:xfrm>
        </p:spPr>
        <p:txBody>
          <a:bodyPr/>
          <a:lstStyle/>
          <a:p>
            <a:r>
              <a:rPr lang="el-GR" sz="2400" smtClean="0">
                <a:latin typeface="Palatino Linotype" pitchFamily="18" charset="0"/>
              </a:rPr>
              <a:t>ΠΑΝΕΠΙΣΤΗΜΙΟ ΑΙΓΑΙΟΥ</a:t>
            </a:r>
            <a:br>
              <a:rPr lang="el-GR" sz="2400" smtClean="0">
                <a:latin typeface="Palatino Linotype" pitchFamily="18" charset="0"/>
              </a:rPr>
            </a:br>
            <a:r>
              <a:rPr lang="el-GR" sz="2400" smtClean="0">
                <a:latin typeface="Palatino Linotype" pitchFamily="18" charset="0"/>
              </a:rPr>
              <a:t>ΣΧΟΛΗ ΕΠΙΣΤΗΜΩΝ ΤΗΣ ΔΙΟΙΚΗΣΗΣ</a:t>
            </a:r>
            <a:br>
              <a:rPr lang="el-GR" sz="2400" smtClean="0">
                <a:latin typeface="Palatino Linotype" pitchFamily="18" charset="0"/>
              </a:rPr>
            </a:br>
            <a:r>
              <a:rPr lang="el-GR" sz="2400" b="1" smtClean="0">
                <a:latin typeface="Palatino Linotype" pitchFamily="18" charset="0"/>
              </a:rPr>
              <a:t>ΤΜΗΜΑ ΔΙΟΙΚΗΣΗΣ ΕΠΙΧΕΙΡΗΣΕΩΝ</a:t>
            </a:r>
            <a:endParaRPr lang="el-GR" sz="2400" smtClean="0">
              <a:latin typeface="Palatino Linotype" pitchFamily="18" charset="0"/>
            </a:endParaRPr>
          </a:p>
        </p:txBody>
      </p:sp>
      <p:sp>
        <p:nvSpPr>
          <p:cNvPr id="15364" name="Υπότιτλος 2"/>
          <p:cNvSpPr txBox="1">
            <a:spLocks/>
          </p:cNvSpPr>
          <p:nvPr/>
        </p:nvSpPr>
        <p:spPr bwMode="auto">
          <a:xfrm>
            <a:off x="1524000" y="5300663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l-GR" sz="24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Ερευνητικά Έργα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1600" b="1" i="1" dirty="0"/>
              <a:t>Πολυνησιωτικότητα</a:t>
            </a:r>
            <a:endParaRPr lang="el-GR" sz="1600" dirty="0"/>
          </a:p>
          <a:p>
            <a:pPr lvl="1">
              <a:lnSpc>
                <a:spcPct val="80000"/>
              </a:lnSpc>
            </a:pPr>
            <a:r>
              <a:rPr lang="el-GR" sz="1600" dirty="0"/>
              <a:t>Υποέργο 1:Δράση 4: Εκπαίδευση και Υποστήριξη προς τις τοπικές κοινωνίες (Προϋπολογισμός: 890.950,00  </a:t>
            </a:r>
            <a:r>
              <a:rPr lang="en-US" sz="1600" dirty="0"/>
              <a:t>, </a:t>
            </a:r>
            <a:r>
              <a:rPr lang="el-GR" sz="1600" dirty="0"/>
              <a:t>Φορέας:ΕΠΔΒΜ) </a:t>
            </a:r>
          </a:p>
          <a:p>
            <a:pPr lvl="1">
              <a:lnSpc>
                <a:spcPct val="80000"/>
              </a:lnSpc>
            </a:pPr>
            <a:r>
              <a:rPr lang="el-GR" sz="1600" dirty="0"/>
              <a:t>Δράση 6.2: Μεταφορικό Σύστημα και Τουριστική Ανάπτυξη στα νησιά Αιγαίου(Προϋπολογισμός: </a:t>
            </a:r>
            <a:r>
              <a:rPr lang="en-US" sz="1600" dirty="0"/>
              <a:t>, </a:t>
            </a:r>
            <a:r>
              <a:rPr lang="el-GR" sz="1600" dirty="0"/>
              <a:t>Φορέας:ΕΠΔΒΜ) </a:t>
            </a:r>
          </a:p>
          <a:p>
            <a:pPr lvl="1">
              <a:lnSpc>
                <a:spcPct val="80000"/>
              </a:lnSpc>
            </a:pPr>
            <a:r>
              <a:rPr lang="el-GR" sz="1600" dirty="0"/>
              <a:t>Καταγραφή και αξιολόγηση της τουριστικής δραστηριότητας, των αποτελεσμάτων και των επιπτώσεων της για βελτιστοποίηση του σχεδιασμού» της Δράσης  6.3  «Ανάπτυξη ολοκληρωμένου προγράμματος έρευνας με αντικείμενο τη νησιωτικότητα». (Προϋπολογισμός: 12.500  </a:t>
            </a:r>
            <a:r>
              <a:rPr lang="en-US" sz="1600" dirty="0"/>
              <a:t>, </a:t>
            </a:r>
            <a:r>
              <a:rPr lang="el-GR" sz="1600" dirty="0"/>
              <a:t>Φορέας:ΕΠΔΒΜ) </a:t>
            </a:r>
            <a:endParaRPr lang="el-GR" sz="1600" dirty="0" smtClean="0"/>
          </a:p>
          <a:p>
            <a:pPr lvl="1">
              <a:lnSpc>
                <a:spcPct val="80000"/>
              </a:lnSpc>
            </a:pPr>
            <a:endParaRPr lang="el-GR" sz="1600" dirty="0"/>
          </a:p>
          <a:p>
            <a:pPr>
              <a:lnSpc>
                <a:spcPct val="80000"/>
              </a:lnSpc>
            </a:pPr>
            <a:r>
              <a:rPr lang="en-US" sz="1600" b="1" i="1" dirty="0"/>
              <a:t>“Mare Nostrum: A Heritage trail along the Phoenician maritime routes and historic port cities of the Mediterranean sea” </a:t>
            </a:r>
            <a:r>
              <a:rPr lang="el-GR" sz="1600" dirty="0"/>
              <a:t>(Προϋπολογισμός: χωρίς-</a:t>
            </a:r>
            <a:r>
              <a:rPr lang="en-US" sz="1600" dirty="0"/>
              <a:t>Associate Partner, </a:t>
            </a:r>
            <a:r>
              <a:rPr lang="el-GR" sz="1600" dirty="0"/>
              <a:t>Φορέας: </a:t>
            </a:r>
            <a:r>
              <a:rPr lang="en-US" sz="1600" dirty="0" err="1"/>
              <a:t>Euromed</a:t>
            </a:r>
            <a:r>
              <a:rPr lang="en-US" sz="1600" dirty="0"/>
              <a:t>. Heritage IV)</a:t>
            </a:r>
            <a:endParaRPr lang="el-G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8135937" cy="863600"/>
          </a:xfrm>
        </p:spPr>
        <p:txBody>
          <a:bodyPr/>
          <a:lstStyle/>
          <a:p>
            <a:pPr algn="ctr" eaLnBrk="1" hangingPunct="1"/>
            <a:r>
              <a:rPr lang="el-GR" b="1" smtClean="0"/>
              <a:t>Συνεργασίες με διεθνείς οργανισμούς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341438"/>
            <a:ext cx="7696200" cy="4752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GB" sz="2400" b="1" smtClean="0"/>
          </a:p>
          <a:p>
            <a:r>
              <a:rPr lang="en-GB" sz="2400" smtClean="0"/>
              <a:t>Air Transport Research Society (ATRS)</a:t>
            </a:r>
            <a:endParaRPr lang="el-GR" sz="2400" smtClean="0"/>
          </a:p>
          <a:p>
            <a:r>
              <a:rPr lang="en-GB" sz="2400" smtClean="0"/>
              <a:t>Association for Tourism and Leisure Education (ATLAS)</a:t>
            </a:r>
            <a:endParaRPr lang="el-GR" sz="2400" smtClean="0"/>
          </a:p>
          <a:p>
            <a:r>
              <a:rPr lang="en-GB" sz="2400" smtClean="0"/>
              <a:t>International Association of Scientific Experts in Tourism (AIEST)</a:t>
            </a:r>
            <a:endParaRPr lang="el-GR" sz="2400" smtClean="0"/>
          </a:p>
          <a:p>
            <a:r>
              <a:rPr lang="en-US" sz="2400" smtClean="0"/>
              <a:t>I-CHRIE: </a:t>
            </a:r>
            <a:r>
              <a:rPr lang="en-GB" sz="2400" smtClean="0"/>
              <a:t>International Council on Hotel, Restaurant, and Institutional Education</a:t>
            </a:r>
            <a:endParaRPr lang="el-GR" sz="2400" smtClean="0"/>
          </a:p>
          <a:p>
            <a:r>
              <a:rPr lang="en-GB" sz="2400" smtClean="0"/>
              <a:t>E</a:t>
            </a:r>
            <a:r>
              <a:rPr lang="en-US" sz="2400" smtClean="0"/>
              <a:t>uro</a:t>
            </a:r>
            <a:r>
              <a:rPr lang="en-GB" sz="2400" smtClean="0"/>
              <a:t> –CHRIE</a:t>
            </a:r>
            <a:endParaRPr lang="el-GR" sz="2400" smtClean="0"/>
          </a:p>
          <a:p>
            <a:r>
              <a:rPr lang="en-GB" sz="2400" smtClean="0"/>
              <a:t>Travel and Tourism Research Association (TTRA)</a:t>
            </a:r>
            <a:endParaRPr lang="el-GR" sz="2400" smtClean="0"/>
          </a:p>
          <a:p>
            <a:r>
              <a:rPr lang="en-GB" sz="2400" smtClean="0"/>
              <a:t>United Nations World Tourism Organization (UNWTO)</a:t>
            </a:r>
            <a:endParaRPr lang="el-GR" sz="2400" smtClean="0"/>
          </a:p>
        </p:txBody>
      </p:sp>
      <p:sp>
        <p:nvSpPr>
          <p:cNvPr id="4100" name="Θέση υποσέλιδου 1"/>
          <p:cNvSpPr txBox="1">
            <a:spLocks noGrp="1"/>
          </p:cNvSpPr>
          <p:nvPr/>
        </p:nvSpPr>
        <p:spPr bwMode="auto">
          <a:xfrm>
            <a:off x="250825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l-GR" sz="1200" i="1">
                <a:latin typeface="Palatino Linotype" pitchFamily="18" charset="0"/>
                <a:cs typeface="+mn-cs"/>
              </a:rPr>
              <a:t>Τμήμα Διοίκησης Επιχειρήσεων</a:t>
            </a:r>
          </a:p>
        </p:txBody>
      </p:sp>
      <p:sp>
        <p:nvSpPr>
          <p:cNvPr id="4101" name="Θέση αριθμού διαφάνειας 2"/>
          <p:cNvSpPr txBox="1">
            <a:spLocks noGrp="1"/>
          </p:cNvSpPr>
          <p:nvPr/>
        </p:nvSpPr>
        <p:spPr bwMode="auto">
          <a:xfrm>
            <a:off x="7451725" y="6308725"/>
            <a:ext cx="160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068855BE-4C93-4CB6-85B6-E5E97705C4A4}" type="slidenum">
              <a:rPr lang="el-GR" sz="1200" i="1">
                <a:latin typeface="Palatino Linotype" pitchFamily="18" charset="0"/>
                <a:cs typeface="+mn-cs"/>
              </a:rPr>
              <a:pPr algn="ctr">
                <a:defRPr/>
              </a:pPr>
              <a:t>11</a:t>
            </a:fld>
            <a:endParaRPr lang="el-GR" sz="1200" i="1">
              <a:latin typeface="Palatino Linotyp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8207375" cy="5111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000" b="1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Fairleigh Dickinson University, U.S.A</a:t>
            </a:r>
            <a:endParaRPr lang="el-GR" sz="20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Frankfurt University of Applied Sciences, Germany</a:t>
            </a:r>
            <a:endParaRPr lang="el-GR" sz="20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University of St </a:t>
            </a:r>
            <a:r>
              <a:rPr lang="en-GB" sz="2000" dirty="0" err="1" smtClean="0"/>
              <a:t>Gallen</a:t>
            </a:r>
            <a:r>
              <a:rPr lang="en-GB" sz="2000" dirty="0" smtClean="0"/>
              <a:t>, Switzerland</a:t>
            </a:r>
            <a:endParaRPr lang="el-GR" sz="20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University of Surrey, U.K</a:t>
            </a:r>
            <a:endParaRPr lang="el-GR" sz="20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University of </a:t>
            </a:r>
            <a:r>
              <a:rPr lang="en-GB" sz="2000" dirty="0" err="1" smtClean="0"/>
              <a:t>Joensuu</a:t>
            </a:r>
            <a:r>
              <a:rPr lang="en-GB" sz="2000" dirty="0" smtClean="0"/>
              <a:t>, Finland</a:t>
            </a:r>
            <a:endParaRPr lang="el-GR" sz="20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WLRA, </a:t>
            </a:r>
            <a:r>
              <a:rPr lang="en-GB" sz="2000" dirty="0" err="1" smtClean="0"/>
              <a:t>Wageningen</a:t>
            </a:r>
            <a:r>
              <a:rPr lang="en-GB" sz="2000" dirty="0" smtClean="0"/>
              <a:t> Agricultural University, Netherlands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European Academic Conference on Internal Audit and Corporate Governance</a:t>
            </a:r>
            <a:r>
              <a:rPr lang="el-GR" sz="2000" dirty="0" smtClean="0"/>
              <a:t> (από το</a:t>
            </a:r>
            <a:r>
              <a:rPr lang="en-US" sz="2000" dirty="0" smtClean="0"/>
              <a:t> 2010 </a:t>
            </a:r>
            <a:r>
              <a:rPr lang="el-GR" sz="2000" dirty="0" smtClean="0"/>
              <a:t>μέχρι σήμερα) </a:t>
            </a:r>
          </a:p>
          <a:p>
            <a:pPr>
              <a:lnSpc>
                <a:spcPct val="80000"/>
              </a:lnSpc>
              <a:defRPr/>
            </a:pPr>
            <a:r>
              <a:rPr lang="el-GR" sz="2000" dirty="0" smtClean="0"/>
              <a:t>Συνδιοργάνωση του ετήσιου συνεδρίου μαζί με τα Πανεπιστήμια</a:t>
            </a:r>
            <a:r>
              <a:rPr lang="en-US" sz="2000" dirty="0" smtClean="0"/>
              <a:t>: University of Pisa, Erasmus University, Louvain, University of Verona </a:t>
            </a:r>
            <a:r>
              <a:rPr lang="el-GR" sz="2000" dirty="0" smtClean="0"/>
              <a:t>και το</a:t>
            </a:r>
            <a:r>
              <a:rPr lang="en-US" sz="2000" dirty="0" smtClean="0"/>
              <a:t> Cass Business School.</a:t>
            </a:r>
            <a:endParaRPr lang="el-GR" sz="2000" dirty="0" smtClean="0"/>
          </a:p>
          <a:p>
            <a:pPr>
              <a:lnSpc>
                <a:spcPct val="80000"/>
              </a:lnSpc>
              <a:defRPr/>
            </a:pPr>
            <a:r>
              <a:rPr lang="el-GR" sz="2000" dirty="0" smtClean="0"/>
              <a:t>Συμμετοχή - ψήφος στις αποφάσεις του συλλογικού οργάνου. </a:t>
            </a:r>
          </a:p>
          <a:p>
            <a:pPr>
              <a:lnSpc>
                <a:spcPct val="80000"/>
              </a:lnSpc>
              <a:defRPr/>
            </a:pPr>
            <a:r>
              <a:rPr lang="el-GR" sz="2000" dirty="0" smtClean="0"/>
              <a:t>ECIIA</a:t>
            </a:r>
            <a:r>
              <a:rPr lang="en-US" sz="2000" dirty="0" smtClean="0"/>
              <a:t> (</a:t>
            </a:r>
            <a:r>
              <a:rPr lang="el-GR" sz="2000" dirty="0" smtClean="0"/>
              <a:t>Παν</a:t>
            </a:r>
            <a:r>
              <a:rPr lang="el-GR" sz="2000" dirty="0"/>
              <a:t>. Αιγαίου: μέλος του δικτύου πανεπιστημίων που παρέχουν </a:t>
            </a:r>
            <a:r>
              <a:rPr lang="el-GR" sz="2000" dirty="0" smtClean="0"/>
              <a:t>	μεταπτυχιακές </a:t>
            </a:r>
            <a:r>
              <a:rPr lang="el-GR" sz="2000" dirty="0"/>
              <a:t>σπουδές στον εσωτερικό έλεγχο (από το 2010</a:t>
            </a:r>
            <a:r>
              <a:rPr lang="el-GR" sz="2000" dirty="0" smtClean="0"/>
              <a:t>)</a:t>
            </a:r>
            <a:r>
              <a:rPr lang="en-US" sz="2000" dirty="0" smtClean="0"/>
              <a:t>)</a:t>
            </a:r>
            <a:r>
              <a:rPr lang="el-GR" sz="2000" dirty="0" smtClean="0"/>
              <a:t> </a:t>
            </a:r>
            <a:endParaRPr lang="el-GR" sz="2000" dirty="0" smtClean="0"/>
          </a:p>
          <a:p>
            <a:pPr>
              <a:lnSpc>
                <a:spcPct val="80000"/>
              </a:lnSpc>
              <a:defRPr/>
            </a:pPr>
            <a:endParaRPr lang="en-GB" sz="2000" dirty="0" smtClean="0"/>
          </a:p>
          <a:p>
            <a:pPr>
              <a:lnSpc>
                <a:spcPct val="80000"/>
              </a:lnSpc>
              <a:defRPr/>
            </a:pPr>
            <a:endParaRPr lang="el-GR" sz="20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el-GR" sz="2000" dirty="0" smtClean="0"/>
          </a:p>
        </p:txBody>
      </p:sp>
      <p:sp>
        <p:nvSpPr>
          <p:cNvPr id="4100" name="Θέση υποσέλιδου 1"/>
          <p:cNvSpPr txBox="1">
            <a:spLocks noGrp="1"/>
          </p:cNvSpPr>
          <p:nvPr/>
        </p:nvSpPr>
        <p:spPr bwMode="auto">
          <a:xfrm>
            <a:off x="250825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l-GR" sz="1200" i="1">
                <a:latin typeface="Palatino Linotype" pitchFamily="18" charset="0"/>
                <a:cs typeface="+mn-cs"/>
              </a:rPr>
              <a:t>Τμήμα Διοίκησης Επιχειρήσεων</a:t>
            </a:r>
          </a:p>
        </p:txBody>
      </p:sp>
      <p:sp>
        <p:nvSpPr>
          <p:cNvPr id="4101" name="Θέση αριθμού διαφάνειας 2"/>
          <p:cNvSpPr txBox="1">
            <a:spLocks noGrp="1"/>
          </p:cNvSpPr>
          <p:nvPr/>
        </p:nvSpPr>
        <p:spPr bwMode="auto">
          <a:xfrm>
            <a:off x="7451725" y="6308725"/>
            <a:ext cx="160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71015CF8-6AE3-470F-8464-57B0960647D6}" type="slidenum">
              <a:rPr lang="el-GR" sz="1200" i="1">
                <a:latin typeface="Palatino Linotype" pitchFamily="18" charset="0"/>
                <a:cs typeface="+mn-cs"/>
              </a:rPr>
              <a:pPr algn="ctr">
                <a:defRPr/>
              </a:pPr>
              <a:t>12</a:t>
            </a:fld>
            <a:endParaRPr lang="el-GR" sz="1200" i="1">
              <a:latin typeface="Palatino Linotype" pitchFamily="18" charset="0"/>
              <a:cs typeface="+mn-cs"/>
            </a:endParaRPr>
          </a:p>
        </p:txBody>
      </p:sp>
      <p:sp>
        <p:nvSpPr>
          <p:cNvPr id="33796" name="Rectangle 2"/>
          <p:cNvSpPr txBox="1">
            <a:spLocks noChangeArrowheads="1"/>
          </p:cNvSpPr>
          <p:nvPr/>
        </p:nvSpPr>
        <p:spPr bwMode="auto">
          <a:xfrm>
            <a:off x="611188" y="404813"/>
            <a:ext cx="81375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l-GR" sz="2800" b="1">
                <a:solidFill>
                  <a:schemeClr val="tx2"/>
                </a:solidFill>
              </a:rPr>
              <a:t>Συνεργασίες με διεθνή πανεπιστήμια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Περιεχόμενα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696200" cy="417671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1600" smtClean="0"/>
              <a:t>Ερευνητικό Έργο τμήματος</a:t>
            </a:r>
            <a:endParaRPr lang="en-US" sz="160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1600" smtClean="0"/>
              <a:t>Ερευνητικό Έργο 2012-2013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1600" smtClean="0"/>
              <a:t>Συγγραφικό Έργο μελών ΔΕΠ του τμήματος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1600" smtClean="0"/>
              <a:t>Ερευνητικά Έργα Μελών ΔΕΠ του τμήματος</a:t>
            </a:r>
            <a:endParaRPr lang="en-US" sz="160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1600" smtClean="0"/>
              <a:t>Συνεργασίες με διεθνείς οργανισμούς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1600" smtClean="0"/>
              <a:t>Συνεργασίες με διεθνή πανεπιστήμια</a:t>
            </a:r>
            <a:endParaRPr lang="en-US" sz="160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l-GR" sz="1600" smtClean="0"/>
          </a:p>
        </p:txBody>
      </p:sp>
      <p:sp>
        <p:nvSpPr>
          <p:cNvPr id="17411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0825" y="6400800"/>
            <a:ext cx="2895600" cy="457200"/>
          </a:xfrm>
          <a:noFill/>
        </p:spPr>
        <p:txBody>
          <a:bodyPr/>
          <a:lstStyle/>
          <a:p>
            <a:r>
              <a:rPr lang="el-GR" sz="1200" i="1" smtClean="0">
                <a:latin typeface="Palatino Linotype" pitchFamily="18" charset="0"/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17412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1725" y="6308725"/>
            <a:ext cx="1600200" cy="457200"/>
          </a:xfrm>
          <a:noFill/>
        </p:spPr>
        <p:txBody>
          <a:bodyPr/>
          <a:lstStyle/>
          <a:p>
            <a:fld id="{BD250421-7862-491E-8232-3B223509491E}" type="slidenum">
              <a:rPr lang="el-GR" sz="1200" i="1" smtClean="0">
                <a:latin typeface="Palatino Linotype" pitchFamily="18" charset="0"/>
                <a:cs typeface="Arial" charset="0"/>
              </a:rPr>
              <a:pPr/>
              <a:t>2</a:t>
            </a:fld>
            <a:endParaRPr lang="el-GR" sz="1200" i="1" smtClean="0">
              <a:latin typeface="Palatino Linotype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Ερευνητικό Έργο τμήματος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755650" y="1700213"/>
            <a:ext cx="7920038" cy="41767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 sz="2000" smtClean="0"/>
              <a:t>Με τον όρο Ερευνητικό έργο του τμήματος Διοίκησης Επιχειρήσεων, αναφερόμαστε:</a:t>
            </a:r>
          </a:p>
          <a:p>
            <a:pPr marL="0" indent="0">
              <a:buFont typeface="Wingdings" pitchFamily="2" charset="2"/>
              <a:buNone/>
            </a:pPr>
            <a:endParaRPr lang="el-GR" sz="2000" smtClean="0"/>
          </a:p>
          <a:p>
            <a:pPr marL="0" indent="0">
              <a:spcBef>
                <a:spcPct val="0"/>
              </a:spcBef>
            </a:pPr>
            <a:r>
              <a:rPr lang="el-GR" sz="2000" smtClean="0"/>
              <a:t>Στο συγγραφικό έργο των μελών ΔΕΠ του τμήματος</a:t>
            </a:r>
          </a:p>
          <a:p>
            <a:pPr marL="0" indent="0">
              <a:spcBef>
                <a:spcPct val="0"/>
              </a:spcBef>
            </a:pPr>
            <a:endParaRPr lang="el-GR" sz="2000" smtClean="0"/>
          </a:p>
          <a:p>
            <a:pPr marL="0" indent="0">
              <a:spcBef>
                <a:spcPct val="0"/>
              </a:spcBef>
            </a:pPr>
            <a:r>
              <a:rPr lang="el-GR" sz="2000" smtClean="0"/>
              <a:t>Στη συμμετοχή των μελών ΔΕΠ του τμήματος σε Ερευνητικά Έργα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l-GR" sz="2000" smtClean="0"/>
          </a:p>
          <a:p>
            <a:pPr marL="0" indent="0">
              <a:spcBef>
                <a:spcPct val="0"/>
              </a:spcBef>
            </a:pPr>
            <a:r>
              <a:rPr lang="el-GR" sz="2000" smtClean="0"/>
              <a:t>Στις συνεργασίες με διεθνή πανεπιστήμια και διεθνείς φορείς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90E87-5635-4945-B54E-10530FF8E304}" type="slidenum">
              <a:rPr lang="el-GR" smtClean="0">
                <a:cs typeface="Arial" charset="0"/>
              </a:rPr>
              <a:pPr/>
              <a:t>3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mtClean="0"/>
              <a:t>Αριθμός Επιστημονικών δημοσιεύσεων των μελών Δ.Ε.Π. του Τμήματος</a:t>
            </a:r>
            <a:r>
              <a:rPr lang="el-GR" b="1" smtClean="0">
                <a:latin typeface="Arial" charset="0"/>
              </a:rPr>
              <a:t> </a:t>
            </a:r>
            <a:r>
              <a:rPr lang="el-GR" b="1" smtClean="0"/>
              <a:t>2012-2013</a:t>
            </a:r>
            <a:endParaRPr lang="en-US" b="1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55650" y="3213100"/>
            <a:ext cx="7696200" cy="2736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1400" smtClean="0"/>
              <a:t>Α =	Βιβλία/μονογραφίες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Β =	Εργασίες σε επιστημονικά περιοδικά με κριτές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Γ =	Εργασίες σε επιστημονικά περιοδικά χωρίς κριτές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Δ =	Εργασίες σε πρακτικά συνεδρίων με κριτές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Ε =	Εργασίες σε πρακτικά συνεδρίων χωρίς κριτές	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ΣΤ  =Κεφάλαια σε συλλογικούς τόμους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Ζ =	Συλλογικοί τόμοι στους οποίους επιστημονικός εκδότης είναι μέλος Δ.Ε.Π. του Τμήματος 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Η =	Άλλες εργασίες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Θ =	Ανακοινώσεις σε επιστημονικά συνέδρια (με κριτές) που δεν εκδίδουν πρακτικά</a:t>
            </a:r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l-GR" sz="1400" smtClean="0"/>
              <a:t>Ι =	Βιβλιοκρισίες που συντάχθηκαν από μέλη Δ.Ε.Π. του Τμήματος</a:t>
            </a:r>
            <a:endParaRPr lang="en-US" sz="1400" smtClean="0"/>
          </a:p>
          <a:p>
            <a:endParaRPr lang="en-US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02AF13-AEB4-4718-9819-A90BAA47B38B}" type="slidenum">
              <a:rPr lang="el-GR" smtClean="0">
                <a:cs typeface="Arial" charset="0"/>
              </a:rPr>
              <a:pPr/>
              <a:t>4</a:t>
            </a:fld>
            <a:endParaRPr lang="el-GR" smtClean="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2988" y="1916113"/>
          <a:ext cx="6481762" cy="987552"/>
        </p:xfrm>
        <a:graphic>
          <a:graphicData uri="http://schemas.openxmlformats.org/drawingml/2006/table">
            <a:tbl>
              <a:tblPr/>
              <a:tblGrid>
                <a:gridCol w="1612900"/>
                <a:gridCol w="504825"/>
                <a:gridCol w="569912"/>
                <a:gridCol w="473075"/>
                <a:gridCol w="474663"/>
                <a:gridCol w="474662"/>
                <a:gridCol w="474663"/>
                <a:gridCol w="476250"/>
                <a:gridCol w="471487"/>
                <a:gridCol w="474663"/>
                <a:gridCol w="474662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Γ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Ζ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Η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Ι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Ακαδ. Έτος 201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- 201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mtClean="0"/>
              <a:t>Αναγνώριση του ερευνητικού έργου του Τμήματος</a:t>
            </a:r>
            <a:r>
              <a:rPr lang="el-GR" b="1" smtClean="0">
                <a:latin typeface="Arial" charset="0"/>
              </a:rPr>
              <a:t> </a:t>
            </a:r>
            <a:r>
              <a:rPr lang="el-GR" b="1" smtClean="0">
                <a:latin typeface="Calibri" pitchFamily="34" charset="0"/>
              </a:rPr>
              <a:t>2012-2013</a:t>
            </a:r>
            <a:endParaRPr lang="en-US" smtClean="0">
              <a:latin typeface="Calibri" pitchFamily="34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971550" y="3357563"/>
            <a:ext cx="7696200" cy="2230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1600" smtClean="0"/>
              <a:t>Α = Ετεροαναφορές</a:t>
            </a:r>
            <a:endParaRPr lang="en-US" sz="1600" smtClean="0"/>
          </a:p>
          <a:p>
            <a:pPr>
              <a:buFont typeface="Wingdings" pitchFamily="2" charset="2"/>
              <a:buNone/>
            </a:pPr>
            <a:r>
              <a:rPr lang="el-GR" sz="1600" smtClean="0"/>
              <a:t>Β = Αναφορές του ειδικού/επιστημονικού τύπου</a:t>
            </a:r>
            <a:endParaRPr lang="en-US" sz="1600" smtClean="0"/>
          </a:p>
          <a:p>
            <a:pPr>
              <a:buFont typeface="Wingdings" pitchFamily="2" charset="2"/>
              <a:buNone/>
            </a:pPr>
            <a:r>
              <a:rPr lang="el-GR" sz="1600" smtClean="0"/>
              <a:t>Γ = Βιβλιοκρισίες τρίτων για δημοσιεύσεις μελών Δ.Ε.Π. του Τμήματος</a:t>
            </a:r>
            <a:endParaRPr lang="en-US" sz="1600" smtClean="0"/>
          </a:p>
          <a:p>
            <a:pPr>
              <a:buFont typeface="Wingdings" pitchFamily="2" charset="2"/>
              <a:buNone/>
            </a:pPr>
            <a:r>
              <a:rPr lang="el-GR" sz="1600" smtClean="0"/>
              <a:t>Δ = Συμμετοχές σε επιτροπές επιστημονικών συνεδρίων</a:t>
            </a:r>
            <a:endParaRPr lang="en-US" sz="1600" smtClean="0"/>
          </a:p>
          <a:p>
            <a:pPr>
              <a:buFont typeface="Wingdings" pitchFamily="2" charset="2"/>
              <a:buNone/>
            </a:pPr>
            <a:r>
              <a:rPr lang="el-GR" sz="1600" smtClean="0"/>
              <a:t>Ε = Συμμετοχές σε συντακτικές επιτροπές επιστημονικών περιοδικών</a:t>
            </a:r>
            <a:endParaRPr lang="en-US" sz="1600" smtClean="0"/>
          </a:p>
          <a:p>
            <a:pPr>
              <a:buFont typeface="Wingdings" pitchFamily="2" charset="2"/>
              <a:buNone/>
            </a:pPr>
            <a:r>
              <a:rPr lang="el-GR" sz="1600" smtClean="0"/>
              <a:t>ΣΤ = Προσκλήσεις για διαλέξεις</a:t>
            </a:r>
            <a:endParaRPr lang="en-US" sz="1600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84D3B1-0C46-4AEB-85CE-C12FA2E5A759}" type="slidenum">
              <a:rPr lang="el-GR" smtClean="0">
                <a:cs typeface="Arial" charset="0"/>
              </a:rPr>
              <a:pPr/>
              <a:t>5</a:t>
            </a:fld>
            <a:endParaRPr lang="el-GR" smtClean="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8888" y="1989138"/>
          <a:ext cx="5576887" cy="658368"/>
        </p:xfrm>
        <a:graphic>
          <a:graphicData uri="http://schemas.openxmlformats.org/drawingml/2006/table">
            <a:tbl>
              <a:tblPr/>
              <a:tblGrid>
                <a:gridCol w="2339975"/>
                <a:gridCol w="538162"/>
                <a:gridCol w="449263"/>
                <a:gridCol w="449262"/>
                <a:gridCol w="450850"/>
                <a:gridCol w="450850"/>
                <a:gridCol w="449263"/>
                <a:gridCol w="44926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Γ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Ζ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Ακαδ. Έτος 201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- 201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smtClean="0"/>
              <a:t>Εργασίες σε Επιστημονικά Περιοδικά &amp; Πρακτικά Συνεδρίων (διαχρονικά)</a:t>
            </a:r>
            <a:endParaRPr lang="en-US" sz="2400" smtClean="0"/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9080BB-018A-4D51-9BAC-E0550CA22CDD}" type="slidenum">
              <a:rPr lang="el-GR" smtClean="0">
                <a:cs typeface="Arial" charset="0"/>
              </a:rPr>
              <a:pPr/>
              <a:t>6</a:t>
            </a:fld>
            <a:endParaRPr lang="el-GR" smtClean="0">
              <a:cs typeface="Arial" charset="0"/>
            </a:endParaRPr>
          </a:p>
        </p:txBody>
      </p:sp>
      <p:pic>
        <p:nvPicPr>
          <p:cNvPr id="25604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2900" y="1460500"/>
            <a:ext cx="677545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smtClean="0"/>
              <a:t>Βιβλία, Συλλογικοί Τόμοι &amp; Επιμέλεια Έκδοσης (διαχρονικά)</a:t>
            </a:r>
            <a:endParaRPr lang="en-US" sz="2400" smtClean="0"/>
          </a:p>
        </p:txBody>
      </p:sp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1D4E2B-ABF8-4041-9071-FEDCB8ACCE5D}" type="slidenum">
              <a:rPr lang="el-GR" smtClean="0">
                <a:cs typeface="Arial" charset="0"/>
              </a:rPr>
              <a:pPr/>
              <a:t>7</a:t>
            </a:fld>
            <a:endParaRPr lang="el-GR" smtClean="0">
              <a:cs typeface="Arial" charset="0"/>
            </a:endParaRPr>
          </a:p>
        </p:txBody>
      </p:sp>
      <p:pic>
        <p:nvPicPr>
          <p:cNvPr id="27652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1900" y="1477963"/>
            <a:ext cx="7085013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Αριθμός Ερευνητικών Έργων για το ακαδημαϊκό έτος 2012-2013 που τα μέλη ΔΕΠ είναι...</a:t>
            </a:r>
            <a:endParaRPr lang="en-US" smtClean="0"/>
          </a:p>
        </p:txBody>
      </p:sp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5C7D8-CF27-48F4-B7C2-97522EF625DB}" type="slidenum">
              <a:rPr lang="el-GR" smtClean="0">
                <a:cs typeface="Arial" charset="0"/>
              </a:rPr>
              <a:pPr/>
              <a:t>8</a:t>
            </a:fld>
            <a:endParaRPr lang="el-GR" smtClean="0">
              <a:cs typeface="Arial" charset="0"/>
            </a:endParaRPr>
          </a:p>
        </p:txBody>
      </p:sp>
      <p:graphicFrame>
        <p:nvGraphicFramePr>
          <p:cNvPr id="29731" name="Group 35"/>
          <p:cNvGraphicFramePr>
            <a:graphicFrameLocks noGrp="1"/>
          </p:cNvGraphicFramePr>
          <p:nvPr/>
        </p:nvGraphicFramePr>
        <p:xfrm>
          <a:off x="1619250" y="2565400"/>
          <a:ext cx="5783263" cy="2209800"/>
        </p:xfrm>
        <a:graphic>
          <a:graphicData uri="http://schemas.openxmlformats.org/drawingml/2006/table">
            <a:tbl>
              <a:tblPr/>
              <a:tblGrid>
                <a:gridCol w="2784475"/>
                <a:gridCol w="1544638"/>
                <a:gridCol w="145415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Συντονιστής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Συνεργάτης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Καθηγητές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Αναπληρωτές Καθηγητές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Επίκουροι Καθηγητές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Λέκτορες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Σύνολο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smtClean="0"/>
              <a:t>Ερευνητικά Έργα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875"/>
            <a:ext cx="8352928" cy="51847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l-GR" sz="1600" b="1" i="1" dirty="0" smtClean="0"/>
              <a:t>«Διαγενεολογική Μάθηση σε περιβάλλον αναψυχής»</a:t>
            </a:r>
            <a:r>
              <a:rPr lang="el-GR" sz="1600" dirty="0" smtClean="0"/>
              <a:t> (Προϋπολογισμός: 16.000, Φορέας: </a:t>
            </a:r>
            <a:r>
              <a:rPr lang="en-US" sz="1600" dirty="0" smtClean="0"/>
              <a:t>Lifelong Learning Program- </a:t>
            </a:r>
            <a:r>
              <a:rPr lang="el-GR" sz="1600" dirty="0" smtClean="0"/>
              <a:t>ERASMUS, DA VINCI, COMENIUS, JEAN MONNET, TEMPUS, ERASMUS MUNDUS ΚΑ </a:t>
            </a:r>
            <a:r>
              <a:rPr lang="en-US" sz="1600" dirty="0" smtClean="0"/>
              <a:t>)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/>
          </a:p>
          <a:p>
            <a:pPr algn="just">
              <a:lnSpc>
                <a:spcPct val="80000"/>
              </a:lnSpc>
            </a:pPr>
            <a:r>
              <a:rPr lang="en-US" sz="1600" b="1" i="1" dirty="0" smtClean="0"/>
              <a:t>Sagittarius: Launching (G) Local Level Heritage Entrepreneurship: Strategies and tools to unite forces, safeguard the place, mobilize cultural values, deliver the experience.</a:t>
            </a:r>
            <a:r>
              <a:rPr lang="el-GR" sz="1600" b="1" i="1" dirty="0" smtClean="0"/>
              <a:t> </a:t>
            </a:r>
            <a:r>
              <a:rPr lang="el-GR" sz="1600" dirty="0" smtClean="0"/>
              <a:t>(Προϋπολογισμός: </a:t>
            </a:r>
            <a:r>
              <a:rPr lang="el-GR" sz="1600" dirty="0" smtClean="0"/>
              <a:t>537.254,19, </a:t>
            </a:r>
            <a:r>
              <a:rPr lang="el-GR" sz="1600" dirty="0" smtClean="0"/>
              <a:t>Φορέας: SOUTH EAST EUROPE TRANSNATIONAL COLLABORATION PROGRAMME (E.U.) </a:t>
            </a:r>
            <a:endParaRPr lang="en-US" sz="1600" dirty="0" smtClean="0"/>
          </a:p>
          <a:p>
            <a:pPr algn="just">
              <a:lnSpc>
                <a:spcPct val="80000"/>
              </a:lnSpc>
            </a:pPr>
            <a:endParaRPr lang="el-GR" sz="1600" b="1" i="1" dirty="0" smtClean="0"/>
          </a:p>
          <a:p>
            <a:pPr algn="just">
              <a:lnSpc>
                <a:spcPct val="80000"/>
              </a:lnSpc>
            </a:pPr>
            <a:r>
              <a:rPr lang="el-GR" sz="1600" b="1" i="1" dirty="0" smtClean="0"/>
              <a:t>Το Πανεπιστήμιο Αιγαίου βασικός παράγοντας για την οικονομική και κοινωνική ανάπτυξη του Αιγαιοπελαγίτικου χώρου</a:t>
            </a:r>
            <a:r>
              <a:rPr lang="el-GR" sz="1600" dirty="0" smtClean="0"/>
              <a:t> (Προϋπολογισμός: 6.226.787,00 </a:t>
            </a:r>
            <a:r>
              <a:rPr lang="en-US" sz="1600" dirty="0" smtClean="0"/>
              <a:t>, </a:t>
            </a:r>
            <a:r>
              <a:rPr lang="el-GR" sz="1600" dirty="0" smtClean="0"/>
              <a:t>Φορέας:ΕΠΔΒΜ) </a:t>
            </a:r>
            <a:endParaRPr lang="el-GR" sz="16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l-GR" sz="1600" dirty="0"/>
          </a:p>
          <a:p>
            <a:pPr algn="just">
              <a:lnSpc>
                <a:spcPct val="80000"/>
              </a:lnSpc>
            </a:pPr>
            <a:r>
              <a:rPr lang="el-GR" sz="1600" b="1" i="1" dirty="0"/>
              <a:t>Πρακτική Άσκηση Τμήματος Διοίκησης Επιχειρήσεων </a:t>
            </a:r>
            <a:r>
              <a:rPr lang="el-GR" sz="1600" i="1" dirty="0"/>
              <a:t>(Προϋπολογισμός 381.185, Φορέας: ΕΠΔΒΜ</a:t>
            </a:r>
            <a:r>
              <a:rPr lang="el-GR" sz="1600" i="1" dirty="0" smtClean="0"/>
              <a:t>)</a:t>
            </a:r>
          </a:p>
          <a:p>
            <a:pPr algn="just">
              <a:lnSpc>
                <a:spcPct val="80000"/>
              </a:lnSpc>
            </a:pPr>
            <a:endParaRPr lang="el-GR" sz="1600" i="1" dirty="0"/>
          </a:p>
          <a:p>
            <a:pPr algn="just">
              <a:lnSpc>
                <a:spcPct val="80000"/>
              </a:lnSpc>
            </a:pPr>
            <a:r>
              <a:rPr lang="el-GR" sz="1600" b="1" i="1" dirty="0" smtClean="0"/>
              <a:t>Μον</a:t>
            </a:r>
            <a:r>
              <a:rPr lang="el-GR" sz="1600" b="1" i="1" dirty="0" smtClean="0"/>
              <a:t>άδα Καινοτομίας και Επιχειρηματικότητας</a:t>
            </a:r>
            <a:r>
              <a:rPr lang="el-GR" sz="1600" i="1" dirty="0" smtClean="0"/>
              <a:t> </a:t>
            </a:r>
            <a:r>
              <a:rPr lang="el-GR" sz="1600" b="1" i="1" dirty="0" smtClean="0"/>
              <a:t> </a:t>
            </a:r>
            <a:r>
              <a:rPr lang="el-GR" sz="1600" i="1" dirty="0"/>
              <a:t>(Προϋπολογισμός </a:t>
            </a:r>
            <a:r>
              <a:rPr lang="el-GR" sz="1600" i="1" dirty="0" smtClean="0"/>
              <a:t>400.000, </a:t>
            </a:r>
            <a:r>
              <a:rPr lang="el-GR" sz="1600" i="1" dirty="0"/>
              <a:t>Φορέας: ΕΠΔΒΜ)</a:t>
            </a:r>
            <a:endParaRPr lang="el-GR" sz="1600" i="1" dirty="0"/>
          </a:p>
          <a:p>
            <a:pPr algn="just">
              <a:buNone/>
            </a:pPr>
            <a:endParaRPr lang="el-GR" sz="2400" dirty="0"/>
          </a:p>
          <a:p>
            <a:pPr>
              <a:lnSpc>
                <a:spcPct val="80000"/>
              </a:lnSpc>
            </a:pPr>
            <a:endParaRPr lang="el-GR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Στούντιο">
  <a:themeElements>
    <a:clrScheme name="Προσαρμοσμένο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0070C0"/>
      </a:accent1>
      <a:accent2>
        <a:srgbClr val="003760"/>
      </a:accent2>
      <a:accent3>
        <a:srgbClr val="8CADAE"/>
      </a:accent3>
      <a:accent4>
        <a:srgbClr val="8C7B70"/>
      </a:accent4>
      <a:accent5>
        <a:srgbClr val="8FB08C"/>
      </a:accent5>
      <a:accent6>
        <a:srgbClr val="0070C0"/>
      </a:accent6>
      <a:hlink>
        <a:srgbClr val="00A3D6"/>
      </a:hlink>
      <a:folHlink>
        <a:srgbClr val="646B86"/>
      </a:folHlink>
    </a:clrScheme>
    <a:fontScheme name="Στούντιο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Στούντιο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4061</TotalTime>
  <Words>700</Words>
  <Application>Microsoft Macintosh PowerPoint</Application>
  <PresentationFormat>On-screen Show (4:3)</PresentationFormat>
  <Paragraphs>157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Στούντιο</vt:lpstr>
      <vt:lpstr>ΠΑΝΕΠΙΣΤΗΜΙΟ ΑΙΓΑΙΟΥ ΣΧΟΛΗ ΕΠΙΣΤΗΜΩΝ ΤΗΣ ΔΙΟΙΚΗΣΗΣ ΤΜΗΜΑ ΔΙΟΙΚΗΣΗΣ ΕΠΙΧΕΙΡΗΣΕΩΝ</vt:lpstr>
      <vt:lpstr>Περιεχόμενα</vt:lpstr>
      <vt:lpstr>Ερευνητικό Έργο τμήματος</vt:lpstr>
      <vt:lpstr>Αριθμός Επιστημονικών δημοσιεύσεων των μελών Δ.Ε.Π. του Τμήματος 2012-2013</vt:lpstr>
      <vt:lpstr>Αναγνώριση του ερευνητικού έργου του Τμήματος 2012-2013</vt:lpstr>
      <vt:lpstr>Εργασίες σε Επιστημονικά Περιοδικά &amp; Πρακτικά Συνεδρίων (διαχρονικά)</vt:lpstr>
      <vt:lpstr>Βιβλία, Συλλογικοί Τόμοι &amp; Επιμέλεια Έκδοσης (διαχρονικά)</vt:lpstr>
      <vt:lpstr>Αριθμός Ερευνητικών Έργων για το ακαδημαϊκό έτος 2012-2013 που τα μέλη ΔΕΠ είναι...</vt:lpstr>
      <vt:lpstr>Ερευνητικά Έργα</vt:lpstr>
      <vt:lpstr>Ερευνητικά Έργα</vt:lpstr>
      <vt:lpstr>Συνεργασίες με διεθνείς οργανισμούς</vt:lpstr>
      <vt:lpstr>PowerPoint Presentation</vt:lpstr>
    </vt:vector>
  </TitlesOfParts>
  <Company>University of Aegean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ΔΕΔΟΜΕΝΩΝ</dc:title>
  <dc:creator>e.gaki</dc:creator>
  <cp:lastModifiedBy>Mania Mauri</cp:lastModifiedBy>
  <cp:revision>330</cp:revision>
  <dcterms:created xsi:type="dcterms:W3CDTF">2009-09-29T10:20:01Z</dcterms:created>
  <dcterms:modified xsi:type="dcterms:W3CDTF">2013-12-09T14:09:32Z</dcterms:modified>
</cp:coreProperties>
</file>