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76" r:id="rId26"/>
    <p:sldId id="273" r:id="rId27"/>
    <p:sldId id="274" r:id="rId28"/>
  </p:sldIdLst>
  <p:sldSz cx="9144000" cy="6858000" type="screen4x3"/>
  <p:notesSz cx="6781800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00"/>
    <a:srgbClr val="808000"/>
    <a:srgbClr val="CCCCFF"/>
    <a:srgbClr val="CC99FF"/>
    <a:srgbClr val="99FF33"/>
    <a:srgbClr val="00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68" autoAdjust="0"/>
    <p:restoredTop sz="94660"/>
  </p:normalViewPr>
  <p:slideViewPr>
    <p:cSldViewPr>
      <p:cViewPr>
        <p:scale>
          <a:sx n="77" d="100"/>
          <a:sy n="77" d="100"/>
        </p:scale>
        <p:origin x="-3390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50" d="100"/>
          <a:sy n="50" d="100"/>
        </p:scale>
        <p:origin x="-2898" y="-90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Sheet2!$A$2:$B$2</c:f>
              <c:strCache>
                <c:ptCount val="1"/>
                <c:pt idx="0">
                  <c:v>Συνολικός αριθμός Αιτήσεων</c:v>
                </c:pt>
              </c:strCache>
            </c:strRef>
          </c:tx>
          <c:invertIfNegative val="0"/>
          <c:cat>
            <c:strRef>
              <c:f>Sheet2!$C$1:$F$1</c:f>
              <c:strCache>
                <c:ptCount val="4"/>
                <c:pt idx="0">
                  <c:v>2011-2012</c:v>
                </c:pt>
                <c:pt idx="1">
                  <c:v>2010-2011</c:v>
                </c:pt>
                <c:pt idx="2">
                  <c:v>2009-2010</c:v>
                </c:pt>
                <c:pt idx="3">
                  <c:v>2008-2009</c:v>
                </c:pt>
              </c:strCache>
            </c:strRef>
          </c:cat>
          <c:val>
            <c:numRef>
              <c:f>Sheet2!$C$2:$F$2</c:f>
              <c:numCache>
                <c:formatCode>General</c:formatCode>
                <c:ptCount val="4"/>
                <c:pt idx="0">
                  <c:v>65</c:v>
                </c:pt>
                <c:pt idx="1">
                  <c:v>102</c:v>
                </c:pt>
                <c:pt idx="2">
                  <c:v>104</c:v>
                </c:pt>
                <c:pt idx="3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61312"/>
        <c:axId val="33662848"/>
      </c:barChart>
      <c:catAx>
        <c:axId val="3366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33662848"/>
        <c:crosses val="autoZero"/>
        <c:auto val="1"/>
        <c:lblAlgn val="ctr"/>
        <c:lblOffset val="100"/>
        <c:noMultiLvlLbl val="0"/>
      </c:catAx>
      <c:valAx>
        <c:axId val="3366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661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Sheet2!$J$2:$K$2</c:f>
              <c:strCache>
                <c:ptCount val="1"/>
                <c:pt idx="0">
                  <c:v>Συνολικός αριθμός προσφερόμενων θέσεων </c:v>
                </c:pt>
              </c:strCache>
            </c:strRef>
          </c:tx>
          <c:invertIfNegative val="0"/>
          <c:cat>
            <c:strRef>
              <c:f>Sheet2!$L$1:$O$1</c:f>
              <c:strCache>
                <c:ptCount val="4"/>
                <c:pt idx="0">
                  <c:v>2011-2012</c:v>
                </c:pt>
                <c:pt idx="1">
                  <c:v>2010-2011</c:v>
                </c:pt>
                <c:pt idx="2">
                  <c:v>2009-2010</c:v>
                </c:pt>
                <c:pt idx="3">
                  <c:v>2008-2009</c:v>
                </c:pt>
              </c:strCache>
            </c:strRef>
          </c:cat>
          <c:val>
            <c:numRef>
              <c:f>Sheet2!$L$2:$O$2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Sheet2!$J$3:$K$3</c:f>
              <c:strCache>
                <c:ptCount val="1"/>
                <c:pt idx="0">
                  <c:v>Συνολικός αριθμός εγγραφέντων </c:v>
                </c:pt>
              </c:strCache>
            </c:strRef>
          </c:tx>
          <c:invertIfNegative val="0"/>
          <c:cat>
            <c:strRef>
              <c:f>Sheet2!$L$1:$O$1</c:f>
              <c:strCache>
                <c:ptCount val="4"/>
                <c:pt idx="0">
                  <c:v>2011-2012</c:v>
                </c:pt>
                <c:pt idx="1">
                  <c:v>2010-2011</c:v>
                </c:pt>
                <c:pt idx="2">
                  <c:v>2009-2010</c:v>
                </c:pt>
                <c:pt idx="3">
                  <c:v>2008-2009</c:v>
                </c:pt>
              </c:strCache>
            </c:strRef>
          </c:cat>
          <c:val>
            <c:numRef>
              <c:f>Sheet2!$L$3:$O$3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40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88544"/>
        <c:axId val="34590080"/>
      </c:barChart>
      <c:catAx>
        <c:axId val="3458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34590080"/>
        <c:crosses val="autoZero"/>
        <c:auto val="1"/>
        <c:lblAlgn val="ctr"/>
        <c:lblOffset val="100"/>
        <c:noMultiLvlLbl val="0"/>
      </c:catAx>
      <c:valAx>
        <c:axId val="3459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88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Sheet2!$D$9</c:f>
              <c:strCache>
                <c:ptCount val="1"/>
                <c:pt idx="0">
                  <c:v>(α) Πτυχιούχοι του Τμήματος</c:v>
                </c:pt>
              </c:strCache>
            </c:strRef>
          </c:tx>
          <c:invertIfNegative val="0"/>
          <c:cat>
            <c:strRef>
              <c:f>Sheet2!$E$8:$H$8</c:f>
              <c:strCache>
                <c:ptCount val="4"/>
                <c:pt idx="0">
                  <c:v>2011-2012</c:v>
                </c:pt>
                <c:pt idx="1">
                  <c:v>2010-2011</c:v>
                </c:pt>
                <c:pt idx="2">
                  <c:v>2009-2010</c:v>
                </c:pt>
                <c:pt idx="3">
                  <c:v>2008-2009</c:v>
                </c:pt>
              </c:strCache>
            </c:strRef>
          </c:cat>
          <c:val>
            <c:numRef>
              <c:f>Sheet2!$E$9:$H$9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14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Sheet2!$D$10</c:f>
              <c:strCache>
                <c:ptCount val="1"/>
                <c:pt idx="0">
                  <c:v>(β) Πτυχιούχοι άλλων Τμημάτων</c:v>
                </c:pt>
              </c:strCache>
            </c:strRef>
          </c:tx>
          <c:invertIfNegative val="0"/>
          <c:cat>
            <c:strRef>
              <c:f>Sheet2!$E$8:$H$8</c:f>
              <c:strCache>
                <c:ptCount val="4"/>
                <c:pt idx="0">
                  <c:v>2011-2012</c:v>
                </c:pt>
                <c:pt idx="1">
                  <c:v>2010-2011</c:v>
                </c:pt>
                <c:pt idx="2">
                  <c:v>2009-2010</c:v>
                </c:pt>
                <c:pt idx="3">
                  <c:v>2008-2009</c:v>
                </c:pt>
              </c:strCache>
            </c:strRef>
          </c:cat>
          <c:val>
            <c:numRef>
              <c:f>Sheet2!$E$10:$H$10</c:f>
              <c:numCache>
                <c:formatCode>General</c:formatCode>
                <c:ptCount val="4"/>
                <c:pt idx="0">
                  <c:v>55</c:v>
                </c:pt>
                <c:pt idx="1">
                  <c:v>87</c:v>
                </c:pt>
                <c:pt idx="2">
                  <c:v>90</c:v>
                </c:pt>
                <c:pt idx="3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17472"/>
        <c:axId val="35452032"/>
      </c:barChart>
      <c:catAx>
        <c:axId val="35417472"/>
        <c:scaling>
          <c:orientation val="minMax"/>
        </c:scaling>
        <c:delete val="0"/>
        <c:axPos val="b"/>
        <c:majorTickMark val="out"/>
        <c:minorTickMark val="none"/>
        <c:tickLblPos val="nextTo"/>
        <c:crossAx val="35452032"/>
        <c:crosses val="autoZero"/>
        <c:auto val="1"/>
        <c:lblAlgn val="ctr"/>
        <c:lblOffset val="100"/>
        <c:noMultiLvlLbl val="0"/>
      </c:catAx>
      <c:valAx>
        <c:axId val="35452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417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Sheet2!$D$9</c:f>
              <c:strCache>
                <c:ptCount val="1"/>
                <c:pt idx="0">
                  <c:v>(α) Πτυχιούχοι του Τμήματος</c:v>
                </c:pt>
              </c:strCache>
            </c:strRef>
          </c:tx>
          <c:invertIfNegative val="0"/>
          <c:cat>
            <c:strRef>
              <c:f>Sheet2!$E$8:$H$8</c:f>
              <c:strCache>
                <c:ptCount val="4"/>
                <c:pt idx="0">
                  <c:v>2011-2012</c:v>
                </c:pt>
                <c:pt idx="1">
                  <c:v>2010-2011</c:v>
                </c:pt>
                <c:pt idx="2">
                  <c:v>2009-2010</c:v>
                </c:pt>
                <c:pt idx="3">
                  <c:v>2008-2009</c:v>
                </c:pt>
              </c:strCache>
            </c:strRef>
          </c:cat>
          <c:val>
            <c:numRef>
              <c:f>Sheet2!$E$9:$H$9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14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45696"/>
        <c:axId val="37647488"/>
      </c:barChart>
      <c:catAx>
        <c:axId val="37645696"/>
        <c:scaling>
          <c:orientation val="minMax"/>
        </c:scaling>
        <c:delete val="0"/>
        <c:axPos val="b"/>
        <c:majorTickMark val="out"/>
        <c:minorTickMark val="none"/>
        <c:tickLblPos val="nextTo"/>
        <c:crossAx val="37647488"/>
        <c:crosses val="autoZero"/>
        <c:auto val="1"/>
        <c:lblAlgn val="ctr"/>
        <c:lblOffset val="100"/>
        <c:noMultiLvlLbl val="0"/>
      </c:catAx>
      <c:valAx>
        <c:axId val="3764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645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43264"/>
        <c:axId val="40461440"/>
      </c:barChart>
      <c:catAx>
        <c:axId val="40443264"/>
        <c:scaling>
          <c:orientation val="minMax"/>
        </c:scaling>
        <c:delete val="0"/>
        <c:axPos val="b"/>
        <c:majorTickMark val="out"/>
        <c:minorTickMark val="none"/>
        <c:tickLblPos val="nextTo"/>
        <c:crossAx val="40461440"/>
        <c:crosses val="autoZero"/>
        <c:auto val="1"/>
        <c:lblAlgn val="ctr"/>
        <c:lblOffset val="100"/>
        <c:noMultiLvlLbl val="0"/>
      </c:catAx>
      <c:valAx>
        <c:axId val="4046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43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75648"/>
        <c:axId val="40493824"/>
      </c:barChart>
      <c:catAx>
        <c:axId val="40475648"/>
        <c:scaling>
          <c:orientation val="minMax"/>
        </c:scaling>
        <c:delete val="0"/>
        <c:axPos val="b"/>
        <c:majorTickMark val="out"/>
        <c:minorTickMark val="none"/>
        <c:tickLblPos val="nextTo"/>
        <c:crossAx val="40493824"/>
        <c:crosses val="autoZero"/>
        <c:auto val="1"/>
        <c:lblAlgn val="ctr"/>
        <c:lblOffset val="100"/>
        <c:noMultiLvlLbl val="0"/>
      </c:catAx>
      <c:valAx>
        <c:axId val="4049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75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97792"/>
        <c:axId val="43315968"/>
      </c:barChart>
      <c:catAx>
        <c:axId val="4329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43315968"/>
        <c:crosses val="autoZero"/>
        <c:auto val="1"/>
        <c:lblAlgn val="ctr"/>
        <c:lblOffset val="100"/>
        <c:noMultiLvlLbl val="0"/>
      </c:catAx>
      <c:valAx>
        <c:axId val="43315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29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21344"/>
        <c:axId val="33739520"/>
      </c:barChart>
      <c:catAx>
        <c:axId val="33721344"/>
        <c:scaling>
          <c:orientation val="minMax"/>
        </c:scaling>
        <c:delete val="0"/>
        <c:axPos val="b"/>
        <c:majorTickMark val="out"/>
        <c:minorTickMark val="none"/>
        <c:tickLblPos val="nextTo"/>
        <c:crossAx val="33739520"/>
        <c:crosses val="autoZero"/>
        <c:auto val="1"/>
        <c:lblAlgn val="ctr"/>
        <c:lblOffset val="100"/>
        <c:noMultiLvlLbl val="0"/>
      </c:catAx>
      <c:valAx>
        <c:axId val="33739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721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925312"/>
        <c:axId val="43336448"/>
      </c:barChart>
      <c:catAx>
        <c:axId val="7092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43336448"/>
        <c:crosses val="autoZero"/>
        <c:auto val="1"/>
        <c:lblAlgn val="ctr"/>
        <c:lblOffset val="100"/>
        <c:noMultiLvlLbl val="0"/>
      </c:catAx>
      <c:valAx>
        <c:axId val="4333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925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png"/></Relationships>
</file>

<file path=ppt/drawing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png"/></Relationships>
</file>

<file path=ppt/drawing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174432" cy="374786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0.88085</cdr:x>
      <cdr:y>0.29227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438775" cy="109537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916832"/>
          <a:ext cx="5040560" cy="302433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0.97778</cdr:x>
      <cdr:y>0.71029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336704" cy="276190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0.16078</cdr:x>
      <cdr:y>0.77778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041945" y="3024336"/>
          <a:ext cx="5438775" cy="86409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0.94444</cdr:x>
      <cdr:y>0.70048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120680" cy="307686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0.08889</cdr:x>
      <cdr:y>0.78947</cdr:y>
    </cdr:from>
    <cdr:to>
      <cdr:x>0.92811</cdr:x>
      <cdr:y>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76064" y="3240360"/>
          <a:ext cx="5438775" cy="864096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0.58705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480720" cy="240952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0.03333</cdr:x>
      <cdr:y>0.63158</cdr:y>
    </cdr:from>
    <cdr:to>
      <cdr:x>0.87256</cdr:x>
      <cdr:y>0.94487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16024" y="2592288"/>
          <a:ext cx="5438775" cy="1285875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BDFDF09-660A-4159-A86C-78B17F71E4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8683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defTabSz="915482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9750"/>
            <a:ext cx="2936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algn="r" defTabSz="915482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108165CA-0190-4EA4-9268-85BF0D637E4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642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7411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FD15EABB-01B4-461D-B02F-64BAFFAD8C83}" type="slidenum">
              <a:rPr lang="el-GR" smtClean="0"/>
              <a:pPr defTabSz="912813"/>
              <a:t>1</a:t>
            </a:fld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11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12</a:t>
            </a:fld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13</a:t>
            </a:fld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14</a:t>
            </a:fld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15</a:t>
            </a:fld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16</a:t>
            </a:fld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17</a:t>
            </a:fld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18</a:t>
            </a:fld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19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2</a:t>
            </a:fld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20</a:t>
            </a:fld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21</a:t>
            </a:fld>
            <a:endParaRPr lang="el-G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22</a:t>
            </a:fld>
            <a:endParaRPr lang="el-G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23</a:t>
            </a:fld>
            <a:endParaRPr lang="el-G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24</a:t>
            </a:fld>
            <a:endParaRPr lang="el-G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25</a:t>
            </a:fld>
            <a:endParaRPr lang="el-G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26</a:t>
            </a:fld>
            <a:endParaRPr lang="el-G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27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3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4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5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6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7</a:t>
            </a:fld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59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3478EB5-E619-4A0E-A298-7AE66ED1469D}" type="slidenum">
              <a:rPr lang="el-GR" smtClean="0"/>
              <a:pPr defTabSz="912813"/>
              <a:t>9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latin typeface="Arial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3600" i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19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5C10-5CB1-48BD-9F2C-A8B248267B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6F848-E1B9-41CC-BBF2-683D511BC7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27800" y="333375"/>
            <a:ext cx="1924050" cy="575945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55650" y="333375"/>
            <a:ext cx="5619750" cy="575945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EF195-2946-4121-99D9-B13113C7EC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0442E-37A4-4FFA-AD97-F1CCA2660F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14D96-5197-4AAB-AF13-193CDE5C9C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556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79950" y="1916113"/>
            <a:ext cx="37719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9E23-EF05-481A-9C5E-33496B66FB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B8559-B0D2-4CA0-820D-5AF8C8E950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9E85-01EA-48CF-8F5A-16B6239F10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B9DB5-78BC-4071-A7F1-241523D44E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DF823-CB44-42AF-AA7F-08234F5B3B8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C1B13-6613-4948-8E71-C8356C2E71C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33375"/>
            <a:ext cx="7696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16113"/>
            <a:ext cx="7696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el-GR" smtClean="0"/>
              <a:t>Τμήμα Διοίκησης Επιχειρήσεων</a:t>
            </a:r>
            <a:endParaRPr lang="el-GR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CD217DEE-F51D-4C4E-B111-9B85317456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5544" name="AutoShape 8"/>
          <p:cNvSpPr>
            <a:spLocks noChangeArrowheads="1"/>
          </p:cNvSpPr>
          <p:nvPr userDrawn="1"/>
        </p:nvSpPr>
        <p:spPr bwMode="auto">
          <a:xfrm>
            <a:off x="179388" y="188913"/>
            <a:ext cx="8823325" cy="6096000"/>
          </a:xfrm>
          <a:prstGeom prst="roundRect">
            <a:avLst>
              <a:gd name="adj" fmla="val 11046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 userDrawn="1"/>
        </p:nvSpPr>
        <p:spPr bwMode="auto">
          <a:xfrm>
            <a:off x="755650" y="1341438"/>
            <a:ext cx="7696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.aegean.gr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4077072"/>
            <a:ext cx="5410200" cy="172819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«ΠΡΟΓΡΑΜΜΑ ΜΕΤΑΠΤΥΧΙΑΚΩΝ ΣΠΟΥΔΩΝ ΣΤΗ ΔΙΟΙΚΗΣΗ ΕΠΙΧΕΙΡΗΣΕΩΝ – Μ.Β.Α.»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Χίος</a:t>
            </a:r>
            <a:r>
              <a:rPr lang="el-GR" sz="2000" dirty="0"/>
              <a:t>, Δεκέμβριος 2013</a:t>
            </a:r>
          </a:p>
          <a:p>
            <a:pPr eaLnBrk="1" hangingPunct="1">
              <a:lnSpc>
                <a:spcPct val="80000"/>
              </a:lnSpc>
            </a:pPr>
            <a:endParaRPr lang="el-GR" sz="3200" dirty="0" smtClean="0"/>
          </a:p>
        </p:txBody>
      </p:sp>
      <p:pic>
        <p:nvPicPr>
          <p:cNvPr id="4" name="Εικόνα 13" descr="Περιγραφή: aegeansign_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2220"/>
            <a:ext cx="1152128" cy="104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38200" y="1268760"/>
            <a:ext cx="7772400" cy="1443428"/>
          </a:xfrm>
        </p:spPr>
        <p:txBody>
          <a:bodyPr/>
          <a:lstStyle/>
          <a:p>
            <a:r>
              <a:rPr lang="el-GR" sz="2400" dirty="0">
                <a:latin typeface="Palatino Linotype" panose="02040502050505030304" pitchFamily="18" charset="0"/>
              </a:rPr>
              <a:t>ΠΑΝΕΠΙΣΤΗΜΙΟ ΑΙΓΑΙΟΥ</a:t>
            </a:r>
            <a:br>
              <a:rPr lang="el-GR" sz="2400" dirty="0">
                <a:latin typeface="Palatino Linotype" panose="02040502050505030304" pitchFamily="18" charset="0"/>
              </a:rPr>
            </a:br>
            <a:r>
              <a:rPr lang="el-GR" sz="2400" dirty="0">
                <a:latin typeface="Palatino Linotype" panose="02040502050505030304" pitchFamily="18" charset="0"/>
              </a:rPr>
              <a:t>ΣΧΟΛΗ ΕΠΙΣΤΗΜΩΝ ΤΗΣ ΔΙΟΙΚΗΣΗΣ</a:t>
            </a:r>
            <a:br>
              <a:rPr lang="el-GR" sz="2400" dirty="0">
                <a:latin typeface="Palatino Linotype" panose="02040502050505030304" pitchFamily="18" charset="0"/>
              </a:rPr>
            </a:br>
            <a:r>
              <a:rPr lang="el-GR" sz="2400" b="1" dirty="0">
                <a:latin typeface="Palatino Linotype" panose="02040502050505030304" pitchFamily="18" charset="0"/>
              </a:rPr>
              <a:t>ΤΜΗΜΑ ΔΙΟΙΚΗΣΗΣ </a:t>
            </a:r>
            <a:r>
              <a:rPr lang="el-GR" sz="2400" b="1" dirty="0" smtClean="0">
                <a:latin typeface="Palatino Linotype" panose="02040502050505030304" pitchFamily="18" charset="0"/>
              </a:rPr>
              <a:t>ΕΠΙΧΕΙΡΗΣΕΩΝ</a:t>
            </a:r>
            <a:endParaRPr lang="el-GR" sz="2400" dirty="0">
              <a:latin typeface="Palatino Linotype" panose="02040502050505030304" pitchFamily="18" charset="0"/>
            </a:endParaRPr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524000" y="5301208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23900" y="6309320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Εισηγητής: </a:t>
            </a:r>
            <a:r>
              <a:rPr lang="el-GR" b="1" dirty="0" err="1" smtClean="0"/>
              <a:t>Σάμιτας</a:t>
            </a:r>
            <a:r>
              <a:rPr lang="el-GR" b="1" dirty="0" smtClean="0"/>
              <a:t> Αριστείδης, Αναπληρωτής Καθηγητής Χρηματοοικονομικής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πρόγραμμα σπουδών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6792"/>
            <a:ext cx="7696200" cy="4536033"/>
          </a:xfrm>
        </p:spPr>
        <p:txBody>
          <a:bodyPr/>
          <a:lstStyle/>
          <a:p>
            <a:r>
              <a:rPr lang="el-GR" sz="2400" b="1" dirty="0" err="1"/>
              <a:t>Β΄</a:t>
            </a:r>
            <a:r>
              <a:rPr lang="el-GR" sz="2400" b="1" dirty="0" err="1" smtClean="0"/>
              <a:t>εξάμηνο</a:t>
            </a:r>
            <a:endParaRPr lang="el-GR" sz="2400" b="1" dirty="0" smtClean="0"/>
          </a:p>
          <a:p>
            <a:endParaRPr lang="en-US" sz="2400" dirty="0"/>
          </a:p>
          <a:p>
            <a:r>
              <a:rPr lang="el-GR" sz="2400" dirty="0"/>
              <a:t>Τα  μαθήματα κατεύθυνσης του 2</a:t>
            </a:r>
            <a:r>
              <a:rPr lang="el-GR" sz="2400" baseline="30000" dirty="0"/>
              <a:t>ου</a:t>
            </a:r>
            <a:r>
              <a:rPr lang="el-GR" sz="2400" dirty="0"/>
              <a:t> εξαμήνου σπουδών προσφέρουν τη δυνατότητα  εμβάθυνσης σε   συγκεκριμένο τομέα της επιχείρησης</a:t>
            </a:r>
            <a:r>
              <a:rPr lang="el-GR" sz="2400" dirty="0" smtClean="0"/>
              <a:t>.</a:t>
            </a:r>
          </a:p>
          <a:p>
            <a:endParaRPr lang="el-GR" sz="2400" dirty="0"/>
          </a:p>
          <a:p>
            <a:r>
              <a:rPr lang="el-GR" sz="2400" dirty="0"/>
              <a:t>Παρέχουν  στους φοιτητές την αναγκαία γνώση και αναπτύσσουν τις βασικές δεξιότητες  που απαιτούνται  στο τομέα της ειδίκευσης τους.</a:t>
            </a: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10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πρόγραμμα σπουδών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6792"/>
            <a:ext cx="7696200" cy="4536033"/>
          </a:xfrm>
        </p:spPr>
        <p:txBody>
          <a:bodyPr/>
          <a:lstStyle/>
          <a:p>
            <a:r>
              <a:rPr lang="el-GR" sz="2400" b="1" dirty="0"/>
              <a:t>Κατεύθυνση: Διοίκηση Επιχειρησιακών Λειτουργιών</a:t>
            </a:r>
            <a:endParaRPr lang="en-US" sz="2400" dirty="0"/>
          </a:p>
          <a:p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11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240264"/>
              </p:ext>
            </p:extLst>
          </p:nvPr>
        </p:nvGraphicFramePr>
        <p:xfrm>
          <a:off x="1553845" y="2636909"/>
          <a:ext cx="6099810" cy="2952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9810"/>
              </a:tblGrid>
              <a:tr h="432126">
                <a:tc>
                  <a:txBody>
                    <a:bodyPr/>
                    <a:lstStyle/>
                    <a:p>
                      <a:pPr marL="179705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Μαθήματα  κατεύθυνσης υποχρεωτικά </a:t>
                      </a:r>
                      <a:r>
                        <a:rPr lang="el-GR" sz="10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Διοίκηση Συστημάτων Παραγωγής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Διοίκηση Υπηρεσιών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Διοίκηση Ολικής Ποιότητας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Διοίκηση Εφοδιαστικής Αλυσίδας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Οικονομική των Επιχειρήσεων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Επιχειρησιακή Έρευνα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31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πρόγραμμα σπουδών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6792"/>
            <a:ext cx="7696200" cy="4536033"/>
          </a:xfrm>
        </p:spPr>
        <p:txBody>
          <a:bodyPr/>
          <a:lstStyle/>
          <a:p>
            <a:r>
              <a:rPr lang="el-GR" sz="2400" b="1" dirty="0" smtClean="0"/>
              <a:t>Κατεύθυνση</a:t>
            </a:r>
            <a:r>
              <a:rPr lang="el-GR" sz="2400" b="1" dirty="0"/>
              <a:t>:  Διοίκηση  (Μάνατζμεντ)</a:t>
            </a: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12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478456"/>
              </p:ext>
            </p:extLst>
          </p:nvPr>
        </p:nvGraphicFramePr>
        <p:xfrm>
          <a:off x="1553845" y="2564901"/>
          <a:ext cx="6099810" cy="324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9810"/>
              </a:tblGrid>
              <a:tr h="474284">
                <a:tc>
                  <a:txBody>
                    <a:bodyPr/>
                    <a:lstStyle/>
                    <a:p>
                      <a:pPr marL="179705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Μαθήματα  κατεύθυνσης υποχρεωτικά</a:t>
                      </a:r>
                      <a:r>
                        <a:rPr lang="el-GR" sz="1000" dirty="0">
                          <a:effectLst/>
                        </a:rPr>
                        <a:t>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Διεθνής Διοίκηση  Μάρκετινγκ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Διοίκηση Ανθρωπίνου Δυναμικού &amp; Οργανωσιακή Συμπεριφορά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Διοίκηση    Καινοτομίας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Οικονομική των Επιχειρήσεων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Επιχειρησιακή Έρευνα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Δίκαιο των επιχειρήσεων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7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πρόγραμμα σπουδών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6792"/>
            <a:ext cx="7696200" cy="4536033"/>
          </a:xfrm>
        </p:spPr>
        <p:txBody>
          <a:bodyPr/>
          <a:lstStyle/>
          <a:p>
            <a:r>
              <a:rPr lang="el-GR" sz="2400" b="1" dirty="0"/>
              <a:t>Κατεύθυνση: Ελεγκτική – Χρηματοοικονομική Ανάλυση</a:t>
            </a: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13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36549"/>
              </p:ext>
            </p:extLst>
          </p:nvPr>
        </p:nvGraphicFramePr>
        <p:xfrm>
          <a:off x="1553845" y="2564901"/>
          <a:ext cx="6099810" cy="324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9810"/>
              </a:tblGrid>
              <a:tr h="474284">
                <a:tc>
                  <a:txBody>
                    <a:bodyPr/>
                    <a:lstStyle/>
                    <a:p>
                      <a:pPr marL="179705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Μαθήματα  κατεύθυνσης υποχρεωτικά 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Διοικητική Λογιστική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Εσωτερικός Έλεγχος 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Εξωτερικός Έλεγχος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Χρηματοοικονομική Ανάλυση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Οικονομική των Επιχειρήσεων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Δίκαιο των Επιχειρήσεων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25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πρόγραμμα σπουδών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6792"/>
            <a:ext cx="7696200" cy="4536033"/>
          </a:xfrm>
        </p:spPr>
        <p:txBody>
          <a:bodyPr/>
          <a:lstStyle/>
          <a:p>
            <a:pPr marL="0" indent="0">
              <a:buNone/>
            </a:pPr>
            <a:r>
              <a:rPr lang="el-GR" sz="2400" b="1" dirty="0" smtClean="0"/>
              <a:t>   </a:t>
            </a:r>
            <a:r>
              <a:rPr lang="el-GR" sz="2400" b="1" dirty="0" err="1" smtClean="0"/>
              <a:t>Γ</a:t>
            </a:r>
            <a:r>
              <a:rPr lang="el-GR" sz="2400" b="1" dirty="0" err="1"/>
              <a:t>΄εξάμηνο</a:t>
            </a:r>
            <a:endParaRPr lang="en-US" sz="2400" dirty="0"/>
          </a:p>
          <a:p>
            <a:r>
              <a:rPr lang="el-GR" sz="2400" dirty="0"/>
              <a:t>Στη διάρκεια του εξαμήνου αυτού οι φοιτητές εκπονούν τη διπλωματική τους εργασία.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l-GR" sz="2400" dirty="0"/>
              <a:t>Η διπλωματική εργασία  έχει σχεδιαστεί για να βοηθήσει τους φοιτητές να εστιάσουν περισσότερο στον τομέα της ειδικότητάς τους.  Η εργασία εκπονείται , στο βαθμό που το επιχειρηματικό περιβάλλον το επιτρέπει, σε συνδυασμό με  πραγματικά προβλήματα που αντιμετωπίζουν  επιχειρήσεις και </a:t>
            </a:r>
            <a:r>
              <a:rPr lang="el-GR" sz="2400" dirty="0" smtClean="0"/>
              <a:t>οργανισμοί.</a:t>
            </a:r>
            <a:r>
              <a:rPr lang="el-GR" sz="2400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l-GR" sz="2400" dirty="0"/>
              <a:t> </a:t>
            </a: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14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αριθμός συμμετεχόντων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40768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15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297421"/>
              </p:ext>
            </p:extLst>
          </p:nvPr>
        </p:nvGraphicFramePr>
        <p:xfrm>
          <a:off x="755576" y="1916831"/>
          <a:ext cx="6519619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1845"/>
                <a:gridCol w="1601845"/>
                <a:gridCol w="787503"/>
                <a:gridCol w="804582"/>
                <a:gridCol w="861922"/>
                <a:gridCol w="861922"/>
              </a:tblGrid>
              <a:tr h="7705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7305"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2011-2012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7305"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2010-2011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2009-2010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2008-2009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126"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100">
                          <a:effectLst/>
                        </a:rPr>
                        <a:t>Συνολικός αριθμός Αιτήσεων (α+β)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</a:rPr>
                        <a:t>65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102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104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98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0543"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100">
                          <a:effectLst/>
                        </a:rPr>
                        <a:t>(α) Πτυχιούχοι του Τμήματος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15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0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100">
                          <a:effectLst/>
                        </a:rPr>
                        <a:t>(β) Πτυχιούχοι άλλων Τμημάτων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</a:rPr>
                        <a:t>55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87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90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83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05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100">
                          <a:effectLst/>
                        </a:rPr>
                        <a:t>Συνολικός αριθμός προσφερόμενων θέσεων 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</a:rPr>
                        <a:t>40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40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40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40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126"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100">
                          <a:effectLst/>
                        </a:rPr>
                        <a:t>Συνολικός αριθμός εγγραφέντων 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40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>
                          <a:effectLst/>
                        </a:rPr>
                        <a:t>40</a:t>
                      </a:r>
                      <a:endParaRPr lang="en-US" sz="100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1000" dirty="0">
                          <a:effectLst/>
                        </a:rPr>
                        <a:t>39</a:t>
                      </a:r>
                      <a:endParaRPr lang="en-US" sz="1000" dirty="0">
                        <a:effectLst/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αριθμός συμμετεχόντων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40768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16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808299"/>
              </p:ext>
            </p:extLst>
          </p:nvPr>
        </p:nvGraphicFramePr>
        <p:xfrm>
          <a:off x="1259632" y="2132856"/>
          <a:ext cx="662473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19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αριθμός συμμετεχόντων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40768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17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261718"/>
              </p:ext>
            </p:extLst>
          </p:nvPr>
        </p:nvGraphicFramePr>
        <p:xfrm>
          <a:off x="755576" y="2057400"/>
          <a:ext cx="7560840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4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αριθμός συμμετεχόντων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40768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18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627454"/>
              </p:ext>
            </p:extLst>
          </p:nvPr>
        </p:nvGraphicFramePr>
        <p:xfrm>
          <a:off x="1259632" y="1988840"/>
          <a:ext cx="617443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49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αριθμός συμμετεχόντων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40768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19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621909"/>
              </p:ext>
            </p:extLst>
          </p:nvPr>
        </p:nvGraphicFramePr>
        <p:xfrm>
          <a:off x="1259632" y="1988840"/>
          <a:ext cx="617443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59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Το Τ</a:t>
            </a:r>
            <a:r>
              <a:rPr lang="el-GR" dirty="0" smtClean="0"/>
              <a:t>μήμα </a:t>
            </a:r>
            <a:r>
              <a:rPr lang="el-GR" dirty="0"/>
              <a:t>Διοίκησης Επιχειρήσεων</a:t>
            </a:r>
            <a:endParaRPr lang="el-G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696200" cy="417671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el-GR" sz="2400" dirty="0" smtClean="0"/>
              <a:t>Το </a:t>
            </a:r>
            <a:r>
              <a:rPr lang="el-GR" sz="2400" dirty="0"/>
              <a:t>τμήμα Διοίκησης Επιχειρήσεων</a:t>
            </a:r>
            <a:r>
              <a:rPr lang="el-GR" sz="2400" dirty="0" smtClean="0"/>
              <a:t> </a:t>
            </a:r>
            <a:r>
              <a:rPr lang="el-GR" sz="2400" dirty="0"/>
              <a:t>μπαίνει στην τέταρτη δεκαετία της λειτουργίας του στη διάρκεια της οποίας αναδείχθηκε ένα από τα πιο πρωτοποριακά </a:t>
            </a:r>
            <a:r>
              <a:rPr lang="el-GR" sz="2400" dirty="0" smtClean="0"/>
              <a:t>πανεπιστημιακά τμήματα </a:t>
            </a:r>
            <a:r>
              <a:rPr lang="el-GR" sz="2400" dirty="0"/>
              <a:t>της </a:t>
            </a:r>
            <a:r>
              <a:rPr lang="el-GR" sz="2400" dirty="0" smtClean="0"/>
              <a:t>χώρας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l-GR" sz="2400" dirty="0" smtClean="0"/>
              <a:t> </a:t>
            </a:r>
            <a:r>
              <a:rPr lang="en-US" sz="2400" dirty="0"/>
              <a:t>M</a:t>
            </a:r>
            <a:r>
              <a:rPr lang="el-GR" sz="2400" dirty="0" smtClean="0"/>
              <a:t>ε </a:t>
            </a:r>
            <a:r>
              <a:rPr lang="el-GR" sz="2400" dirty="0"/>
              <a:t>καινοτόμα γνωστικά αντικείμενα και προγράμματα </a:t>
            </a:r>
            <a:r>
              <a:rPr lang="el-GR" sz="2400" dirty="0" smtClean="0"/>
              <a:t>σπουδών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US" sz="2400" dirty="0"/>
              <a:t>M</a:t>
            </a:r>
            <a:r>
              <a:rPr lang="el-GR" sz="2400" dirty="0" smtClean="0"/>
              <a:t>ε </a:t>
            </a:r>
            <a:r>
              <a:rPr lang="el-GR" sz="2400" dirty="0"/>
              <a:t>έμφαση στην διεπιστημονικότητα και στην </a:t>
            </a:r>
            <a:r>
              <a:rPr lang="el-GR" sz="2400" dirty="0" smtClean="0"/>
              <a:t>εξωστρέφεια</a:t>
            </a:r>
            <a:r>
              <a:rPr lang="en-US" sz="2400" dirty="0" smtClean="0"/>
              <a:t>.</a:t>
            </a:r>
            <a:endParaRPr lang="el-GR" sz="21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2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αριθμός αγορά εργασίας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268760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20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069747"/>
              </p:ext>
            </p:extLst>
          </p:nvPr>
        </p:nvGraphicFramePr>
        <p:xfrm>
          <a:off x="1259632" y="1916832"/>
          <a:ext cx="617443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31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αριθμός αγορά εργασίας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268760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21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773090"/>
              </p:ext>
            </p:extLst>
          </p:nvPr>
        </p:nvGraphicFramePr>
        <p:xfrm>
          <a:off x="1259632" y="1916832"/>
          <a:ext cx="648072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59034"/>
              </p:ext>
            </p:extLst>
          </p:nvPr>
        </p:nvGraphicFramePr>
        <p:xfrm>
          <a:off x="1907704" y="5013176"/>
          <a:ext cx="5328592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8497"/>
                <a:gridCol w="587721"/>
                <a:gridCol w="352374"/>
              </a:tblGrid>
              <a:tr h="19050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Μέσος χρόνος αναζήτησης εργασίας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Χρονικό διάστημα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0 - 1 μήνας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1 μήνας - 1 χρόνος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1 χρόνος- 2 χρόνια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2 χρόνια και άνω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βαθμός ικανοποίησης σπουδών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268760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22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937069"/>
              </p:ext>
            </p:extLst>
          </p:nvPr>
        </p:nvGraphicFramePr>
        <p:xfrm>
          <a:off x="1259632" y="1772816"/>
          <a:ext cx="64807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040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βαθμός εύρεσης εργασίας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268760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23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629457"/>
              </p:ext>
            </p:extLst>
          </p:nvPr>
        </p:nvGraphicFramePr>
        <p:xfrm>
          <a:off x="1187624" y="1772816"/>
          <a:ext cx="64807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69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βαθμός ικανοποίησης Εργασιακής κατάστασης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268760"/>
            <a:ext cx="7696200" cy="4536033"/>
          </a:xfrm>
        </p:spPr>
        <p:txBody>
          <a:bodyPr/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24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390635"/>
              </p:ext>
            </p:extLst>
          </p:nvPr>
        </p:nvGraphicFramePr>
        <p:xfrm>
          <a:off x="1187624" y="1772816"/>
          <a:ext cx="64807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6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Προοπτικές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40768"/>
            <a:ext cx="7696200" cy="4536033"/>
          </a:xfrm>
        </p:spPr>
        <p:txBody>
          <a:bodyPr/>
          <a:lstStyle/>
          <a:p>
            <a:r>
              <a:rPr lang="el-GR" sz="2400" dirty="0"/>
              <a:t> </a:t>
            </a:r>
            <a:r>
              <a:rPr lang="el-GR" sz="2400" dirty="0" smtClean="0"/>
              <a:t>Εστίαση στην έρευνα με σύγχρονα ερευνητικά εργαλεία.</a:t>
            </a:r>
          </a:p>
          <a:p>
            <a:pPr marL="0" indent="0">
              <a:buNone/>
            </a:pPr>
            <a:r>
              <a:rPr lang="el-GR" sz="2400" dirty="0" smtClean="0"/>
              <a:t>(Βάσεις δεδομένων,  συνδρομές σε περιοδικά, συμμετοχή σε συνέδρια).</a:t>
            </a:r>
            <a:endParaRPr lang="el-GR" sz="2400" dirty="0"/>
          </a:p>
          <a:p>
            <a:r>
              <a:rPr lang="el-GR" sz="2400" dirty="0" smtClean="0"/>
              <a:t>Προοπτική προσαρμογής του προγράμματος σε νέες ευέλικτες μορφές διδασκαλίας.</a:t>
            </a:r>
            <a:endParaRPr lang="el-GR" sz="2400" dirty="0"/>
          </a:p>
          <a:p>
            <a:r>
              <a:rPr lang="el-GR" sz="2400" dirty="0" smtClean="0"/>
              <a:t>Ειδίκευση των στόχων πληθυσμών και εξωστρέφεια του προγράμματος.</a:t>
            </a:r>
          </a:p>
          <a:p>
            <a:r>
              <a:rPr lang="el-GR" sz="2400" dirty="0" smtClean="0"/>
              <a:t>Σύνδεση με την αγορά εργασίας μέσω έμπειρων στελεχών επιχειρήσεων.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25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κόστος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6792"/>
            <a:ext cx="7696200" cy="4536033"/>
          </a:xfrm>
        </p:spPr>
        <p:txBody>
          <a:bodyPr/>
          <a:lstStyle/>
          <a:p>
            <a:r>
              <a:rPr lang="el-GR" sz="2400" b="1" dirty="0" smtClean="0"/>
              <a:t>  </a:t>
            </a:r>
            <a:r>
              <a:rPr lang="el-GR" sz="2400" dirty="0"/>
              <a:t>Για την παρακολούθησή του προγράμματος προβλέπεται η καταβολή </a:t>
            </a:r>
            <a:r>
              <a:rPr lang="el-GR" sz="2400" dirty="0" smtClean="0"/>
              <a:t>διδάκτρων, σε πολύ ανταγωνιστικό κόστος σε σχέση με άλλα μεταπτυχιακά προγράμματα της Διοίκησης Επιχειρήσεων.</a:t>
            </a:r>
          </a:p>
          <a:p>
            <a:pPr marL="0" indent="0">
              <a:buNone/>
            </a:pPr>
            <a:endParaRPr lang="el-GR" sz="2400" dirty="0" smtClean="0"/>
          </a:p>
          <a:p>
            <a:r>
              <a:rPr lang="el-GR" sz="2400" dirty="0" smtClean="0"/>
              <a:t>Επίσης </a:t>
            </a:r>
            <a:r>
              <a:rPr lang="el-GR" sz="2400" dirty="0"/>
              <a:t>παρέχεται ένας σημαντικός αριθμός υποτροφιών, καθώς και η δυνατότητα δωρεάν σίτισης και στέγασης.</a:t>
            </a:r>
            <a:endParaRPr lang="en-US" sz="2400" dirty="0"/>
          </a:p>
          <a:p>
            <a:pPr marL="0" indent="0">
              <a:buNone/>
            </a:pPr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26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επικοινωνία και διοικητικά θέματα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6792"/>
            <a:ext cx="7696200" cy="4536033"/>
          </a:xfrm>
        </p:spPr>
        <p:txBody>
          <a:bodyPr/>
          <a:lstStyle/>
          <a:p>
            <a:r>
              <a:rPr lang="el-GR" sz="2400" dirty="0"/>
              <a:t>Για περισσότερες πληροφορίες, μπορείτε να επισκεφθείτε την ιστοσελίδα του Πανεπιστημίου Αιγαίου </a:t>
            </a:r>
            <a:endParaRPr lang="el-GR" sz="2400" dirty="0" smtClean="0"/>
          </a:p>
          <a:p>
            <a:r>
              <a:rPr lang="en-US" sz="2400" dirty="0">
                <a:hlinkClick r:id="rId3"/>
              </a:rPr>
              <a:t>http://www.ba.aegean.gr/</a:t>
            </a:r>
            <a:r>
              <a:rPr lang="en-US" sz="2400" dirty="0"/>
              <a:t>mba</a:t>
            </a:r>
            <a:endParaRPr lang="el-GR" sz="2400" dirty="0"/>
          </a:p>
          <a:p>
            <a:r>
              <a:rPr lang="el-GR" sz="2400" dirty="0" smtClean="0"/>
              <a:t>Τηλεφωνική επικοινωνία: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2271 0 35120 και </a:t>
            </a:r>
            <a:endParaRPr lang="el-GR" sz="2400" dirty="0" smtClean="0"/>
          </a:p>
          <a:p>
            <a:r>
              <a:rPr lang="el-GR" sz="2400" dirty="0" smtClean="0"/>
              <a:t>2271 </a:t>
            </a:r>
            <a:r>
              <a:rPr lang="el-GR" sz="2400" dirty="0"/>
              <a:t>0 35122 </a:t>
            </a:r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l-GR" sz="2400" dirty="0"/>
              <a:t>(ώρες 8.00-15.00). </a:t>
            </a:r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27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Το τμήμα Διοίκησης Επιχειρήσεων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US" sz="2400" dirty="0" smtClean="0"/>
              <a:t>M</a:t>
            </a:r>
            <a:r>
              <a:rPr lang="el-GR" sz="2400" dirty="0" smtClean="0"/>
              <a:t>ε </a:t>
            </a:r>
            <a:r>
              <a:rPr lang="el-GR" sz="2400" dirty="0"/>
              <a:t>διεθνή καταξίωση και αναγνώριση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l-GR" sz="2400" dirty="0"/>
              <a:t>Με διδακτικό προσωπικό που διαθέτει μακροχρόνια ακαδημαϊκή και επαγγελματική </a:t>
            </a:r>
            <a:r>
              <a:rPr lang="el-GR" sz="2400" dirty="0" smtClean="0"/>
              <a:t>εμπειρία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US" sz="2400" dirty="0" smtClean="0"/>
              <a:t>M</a:t>
            </a:r>
            <a:r>
              <a:rPr lang="el-GR" sz="2400" dirty="0" smtClean="0"/>
              <a:t>ε </a:t>
            </a:r>
            <a:r>
              <a:rPr lang="el-GR" sz="2400" dirty="0"/>
              <a:t>την συνεχή υποστήριξη κοινωνικών και επιχειρηματικών </a:t>
            </a:r>
            <a:r>
              <a:rPr lang="el-GR" sz="2400" dirty="0" smtClean="0"/>
              <a:t>φορέων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defRPr/>
            </a:pPr>
            <a:endParaRPr lang="el-GR" sz="21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3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Το Μεταπτυχιακό Πρόγραμμα Σπουδών ΜΒΑ</a:t>
            </a:r>
            <a:endParaRPr lang="el-G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sz="2400" dirty="0" smtClean="0"/>
              <a:t>Το </a:t>
            </a:r>
            <a:r>
              <a:rPr lang="el-GR" sz="2400" dirty="0"/>
              <a:t>Μεταπτυχιακό Πρόγραμμα Σπουδών ΜΒΑ βασίζεται σε αυτά τα συγκριτικά πλεονεκτήματα και στοχεύει στην δημιουργία της επόμενης γενιάς στελεχών επιχειρήσεων υψηλού επιστημονικού επιπέδου, σύμφωνα με διεθνή επιστημονικά και επαγγελματικά πρότυπα.</a:t>
            </a:r>
            <a:endParaRPr lang="en-US" sz="2400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4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Το Μεταπτυχιακό Πρόγραμμα Σπουδών ΜΒΑ</a:t>
            </a:r>
            <a:endParaRPr lang="el-G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Το πρόγραμμα δίνει έμφαση </a:t>
            </a:r>
            <a:r>
              <a:rPr lang="el-GR" sz="24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400" dirty="0" smtClean="0"/>
          </a:p>
          <a:p>
            <a:pPr lvl="0"/>
            <a:r>
              <a:rPr lang="el-GR" sz="2400" dirty="0"/>
              <a:t>Στην λεπτομερή μελέτη των οργανισμών, του τρόπου διοίκησής τους και των συνεχών αλλαγών του εξωτερικού περιβάλλοντος στο οποίο λειτουργούν  </a:t>
            </a:r>
            <a:endParaRPr lang="en-US" sz="2400" dirty="0"/>
          </a:p>
          <a:p>
            <a:pPr lvl="0"/>
            <a:r>
              <a:rPr lang="el-GR" sz="2400" dirty="0"/>
              <a:t>Στην ανάπτυξη δεξιοτήτων  μέσω εκπαιδευτικών  διαδικασιών,   οι οποίες βασίζονται σε διεθνή πανεπιστημιακά πρότυπα</a:t>
            </a:r>
            <a:endParaRPr lang="en-US" sz="2400" dirty="0"/>
          </a:p>
          <a:p>
            <a:pPr lvl="0"/>
            <a:r>
              <a:rPr lang="el-GR" sz="2400" dirty="0"/>
              <a:t>Στην ανάπτυξη καινοτομίας και επιχειρηματικού πνεύματος,  ενθαρρύνοντας τόσο την ατομική δημιουργικότητα  όσο και την ομαδική εργασία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l-GR" sz="2400" dirty="0" smtClean="0"/>
          </a:p>
          <a:p>
            <a:endParaRPr lang="en-US" sz="2400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5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Το Μεταπτυχιακό Πρόγραμμα Σπουδών ΜΒΑ</a:t>
            </a:r>
            <a:endParaRPr lang="el-G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400" dirty="0"/>
              <a:t>Επιπλέον, χαρακτηρίζεται από: 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l-GR" sz="2400" dirty="0" smtClean="0"/>
          </a:p>
          <a:p>
            <a:pPr lvl="0"/>
            <a:r>
              <a:rPr lang="el-GR" sz="2400" dirty="0"/>
              <a:t>Τη στενή σχέση και συνεχή </a:t>
            </a:r>
            <a:r>
              <a:rPr lang="el-GR" sz="2400" dirty="0" err="1"/>
              <a:t>επανατροφοδότηση</a:t>
            </a:r>
            <a:r>
              <a:rPr lang="el-GR" sz="2400" dirty="0"/>
              <a:t>  θεωρίας  και πρακτικής.</a:t>
            </a:r>
            <a:endParaRPr lang="en-US" sz="2400" dirty="0"/>
          </a:p>
          <a:p>
            <a:pPr lvl="0"/>
            <a:r>
              <a:rPr lang="el-GR" sz="2400" dirty="0"/>
              <a:t>Την προσφορά υψηλής ποιότητας εκπαίδευσης και εξειδίκευσης σε θεματικούς τομείς αιχμής της Διοίκησης Επιχειρήσεων.</a:t>
            </a:r>
            <a:endParaRPr lang="en-US" sz="2400" dirty="0"/>
          </a:p>
          <a:p>
            <a:pPr lvl="0"/>
            <a:r>
              <a:rPr lang="el-GR" sz="2400" dirty="0"/>
              <a:t>Την ευθυγράμμιση με αντίστοιχα προγράμματα κορυφαίων πανεπιστημίων του εξωτερικού.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6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κατευθύνσεις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400" dirty="0"/>
              <a:t>Η  χρονική διάρκεια του Προγράμματος είναι 3 εκπαιδευτικά </a:t>
            </a:r>
            <a:r>
              <a:rPr lang="el-GR" sz="2400" dirty="0" smtClean="0"/>
              <a:t>εξάμηνα. </a:t>
            </a:r>
            <a:r>
              <a:rPr lang="el-GR" sz="2400" dirty="0"/>
              <a:t>Κάθε εξάμηνο σπουδών περιλαμβάνει κατ’ ελάχιστον 18 πλήρεις  εκπαιδευτικές </a:t>
            </a:r>
            <a:r>
              <a:rPr lang="el-GR" sz="2400" dirty="0" smtClean="0"/>
              <a:t>εβδομάδες και προσφέρονται οι εξής κατευθύνσεις:</a:t>
            </a:r>
          </a:p>
          <a:p>
            <a:endParaRPr lang="el-GR" sz="2400" dirty="0"/>
          </a:p>
          <a:p>
            <a:pPr>
              <a:lnSpc>
                <a:spcPct val="150000"/>
              </a:lnSpc>
            </a:pPr>
            <a:r>
              <a:rPr lang="el-GR" sz="2400" dirty="0"/>
              <a:t>Μάνατζμεντ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Διοίκηση</a:t>
            </a:r>
            <a:r>
              <a:rPr lang="en-US" sz="2400" dirty="0"/>
              <a:t> Επ</a:t>
            </a:r>
            <a:r>
              <a:rPr lang="en-US" sz="2400" dirty="0" err="1"/>
              <a:t>ιχειρησι</a:t>
            </a:r>
            <a:r>
              <a:rPr lang="en-US" sz="2400" dirty="0"/>
              <a:t>ακών Λειτουργιών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Ελεγκτική &amp; Χρηματοοικονομική Ανάλυση.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7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απονομή διπλώματος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400" dirty="0"/>
              <a:t>Για την κτήση του Μ.Δ.Ε. απαιτείται</a:t>
            </a:r>
            <a:r>
              <a:rPr lang="el-GR" sz="2400" dirty="0" smtClean="0"/>
              <a:t>:</a:t>
            </a:r>
          </a:p>
          <a:p>
            <a:r>
              <a:rPr lang="el-GR" sz="2400" dirty="0"/>
              <a:t>α)  παρακολούθηση και  επιτυχής εξέταση σε δώδεκα (12) μαθήματα, από τα οποία έξι (6) υποχρεωτικά κορμού, έξι (6) υποχρεωτικά κατεύθυνσης και 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β</a:t>
            </a:r>
            <a:r>
              <a:rPr lang="el-GR" sz="2400" dirty="0"/>
              <a:t>) εκπόνηση Μεταπτυχιακής διπλωματικής εργασίας. </a:t>
            </a:r>
            <a:endParaRPr lang="en-US" sz="2400" dirty="0"/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8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7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ΜΒΑ και πρόγραμμα σπουδών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6792"/>
            <a:ext cx="7696200" cy="4536033"/>
          </a:xfrm>
        </p:spPr>
        <p:txBody>
          <a:bodyPr/>
          <a:lstStyle/>
          <a:p>
            <a:pPr marL="0" indent="0">
              <a:buNone/>
            </a:pPr>
            <a:r>
              <a:rPr lang="el-GR" sz="2400" b="1" dirty="0"/>
              <a:t>Α΄ εξάμηνο</a:t>
            </a:r>
            <a:endParaRPr lang="en-US" sz="2400" dirty="0"/>
          </a:p>
          <a:p>
            <a:r>
              <a:rPr lang="el-GR" sz="2400" dirty="0"/>
              <a:t>Τα  μαθήματα κορμού του 1</a:t>
            </a:r>
            <a:r>
              <a:rPr lang="el-GR" sz="2400" baseline="30000" dirty="0"/>
              <a:t>ου</a:t>
            </a:r>
            <a:r>
              <a:rPr lang="el-GR" sz="2400" dirty="0"/>
              <a:t> εξαμήνου σπουδών στοχεύουν στην ανάπτυξη των βασικών λειτουργικών και </a:t>
            </a:r>
            <a:r>
              <a:rPr lang="el-GR" sz="2400" dirty="0" smtClean="0"/>
              <a:t>διοικητικών </a:t>
            </a:r>
            <a:r>
              <a:rPr lang="el-GR" sz="2400" dirty="0"/>
              <a:t>ικανοτήτων</a:t>
            </a:r>
            <a:r>
              <a:rPr lang="el-GR" sz="2400" dirty="0" smtClean="0"/>
              <a:t>.</a:t>
            </a:r>
          </a:p>
          <a:p>
            <a:endParaRPr lang="el-GR" sz="2400" dirty="0" smtClean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>
          <a:xfrm>
            <a:off x="25152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l-GR" sz="1200" i="1" dirty="0" smtClean="0">
                <a:latin typeface="Palatino Linotype" panose="02040502050505030304" pitchFamily="18" charset="0"/>
              </a:rPr>
              <a:t>Τμήμα Διοίκησης Επιχειρήσεων</a:t>
            </a:r>
            <a:endParaRPr lang="el-GR" sz="1200" i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600200" cy="457200"/>
          </a:xfrm>
        </p:spPr>
        <p:txBody>
          <a:bodyPr/>
          <a:lstStyle/>
          <a:p>
            <a:pPr>
              <a:defRPr/>
            </a:pPr>
            <a:fld id="{8380442E-37A4-4FFA-AD97-F1CCA2660F65}" type="slidenum">
              <a:rPr lang="el-GR" sz="1200" i="1" smtClean="0">
                <a:latin typeface="Palatino Linotype" panose="02040502050505030304" pitchFamily="18" charset="0"/>
              </a:rPr>
              <a:pPr>
                <a:defRPr/>
              </a:pPr>
              <a:t>9</a:t>
            </a:fld>
            <a:endParaRPr lang="el-GR" sz="1200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698628"/>
              </p:ext>
            </p:extLst>
          </p:nvPr>
        </p:nvGraphicFramePr>
        <p:xfrm>
          <a:off x="1835696" y="3284985"/>
          <a:ext cx="6099810" cy="2921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9810"/>
              </a:tblGrid>
              <a:tr h="200273">
                <a:tc>
                  <a:txBody>
                    <a:bodyPr/>
                    <a:lstStyle/>
                    <a:p>
                      <a:pPr marL="179705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Μαθήματα κορμού υποχρεωτικά για όλες τις </a:t>
                      </a:r>
                      <a:r>
                        <a:rPr lang="el-GR" sz="1600" dirty="0" smtClean="0">
                          <a:effectLst/>
                        </a:rPr>
                        <a:t>κατευθύνσεις</a:t>
                      </a:r>
                    </a:p>
                    <a:p>
                      <a:pPr marL="179705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Διοίκηση  και  Στρατηγική Επιχειρήσεων 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Διοίκηση Μάρκετινγκ 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Χρηματοδοτική Διοίκηση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Λογιστική </a:t>
                      </a:r>
                      <a:endParaRPr lang="en-US" sz="10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410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Στατιστική και Θεωρία Αποφάσεων  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Πληροφοριακά Συστήματα Διοίκησης </a:t>
                      </a:r>
                      <a:endParaRPr lang="en-U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Στούντιο">
  <a:themeElements>
    <a:clrScheme name="Προσαρμοσμένο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0070C0"/>
      </a:accent1>
      <a:accent2>
        <a:srgbClr val="003760"/>
      </a:accent2>
      <a:accent3>
        <a:srgbClr val="8CADAE"/>
      </a:accent3>
      <a:accent4>
        <a:srgbClr val="8C7B70"/>
      </a:accent4>
      <a:accent5>
        <a:srgbClr val="8FB08C"/>
      </a:accent5>
      <a:accent6>
        <a:srgbClr val="0070C0"/>
      </a:accent6>
      <a:hlink>
        <a:srgbClr val="00A3D6"/>
      </a:hlink>
      <a:folHlink>
        <a:srgbClr val="646B86"/>
      </a:folHlink>
    </a:clrScheme>
    <a:fontScheme name="Στούντιο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18" charset="0"/>
          </a:defRPr>
        </a:defPPr>
      </a:lstStyle>
    </a:lnDef>
  </a:objectDefaults>
  <a:extraClrSchemeLst>
    <a:extraClrScheme>
      <a:clrScheme name="Στούντιο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Στούντιο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Στούντιο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3382</TotalTime>
  <Words>848</Words>
  <Application>Microsoft Office PowerPoint</Application>
  <PresentationFormat>On-screen Show (4:3)</PresentationFormat>
  <Paragraphs>251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Στούντιο</vt:lpstr>
      <vt:lpstr>ΠΑΝΕΠΙΣΤΗΜΙΟ ΑΙΓΑΙΟΥ ΣΧΟΛΗ ΕΠΙΣΤΗΜΩΝ ΤΗΣ ΔΙΟΙΚΗΣΗΣ ΤΜΗΜΑ ΔΙΟΙΚΗΣΗΣ ΕΠΙΧΕΙΡΗΣΕΩΝ</vt:lpstr>
      <vt:lpstr>Το Τμήμα Διοίκησης Επιχειρήσεων</vt:lpstr>
      <vt:lpstr>Το τμήμα Διοίκησης Επιχειρήσεων</vt:lpstr>
      <vt:lpstr>Το Μεταπτυχιακό Πρόγραμμα Σπουδών ΜΒΑ</vt:lpstr>
      <vt:lpstr>Το Μεταπτυχιακό Πρόγραμμα Σπουδών ΜΒΑ</vt:lpstr>
      <vt:lpstr>Το Μεταπτυχιακό Πρόγραμμα Σπουδών ΜΒΑ</vt:lpstr>
      <vt:lpstr>ΜΒΑ και κατευθύνσεις</vt:lpstr>
      <vt:lpstr>ΜΒΑ και απονομή διπλώματος</vt:lpstr>
      <vt:lpstr>ΜΒΑ και πρόγραμμα σπουδών</vt:lpstr>
      <vt:lpstr>ΜΒΑ και πρόγραμμα σπουδών</vt:lpstr>
      <vt:lpstr>ΜΒΑ και πρόγραμμα σπουδών</vt:lpstr>
      <vt:lpstr>ΜΒΑ και πρόγραμμα σπουδών</vt:lpstr>
      <vt:lpstr>ΜΒΑ και πρόγραμμα σπουδών</vt:lpstr>
      <vt:lpstr>ΜΒΑ και πρόγραμμα σπουδών</vt:lpstr>
      <vt:lpstr>ΜΒΑ και αριθμός συμμετεχόντων</vt:lpstr>
      <vt:lpstr>ΜΒΑ και αριθμός συμμετεχόντων</vt:lpstr>
      <vt:lpstr>ΜΒΑ και αριθμός συμμετεχόντων</vt:lpstr>
      <vt:lpstr>ΜΒΑ και αριθμός συμμετεχόντων</vt:lpstr>
      <vt:lpstr>ΜΒΑ και αριθμός συμμετεχόντων</vt:lpstr>
      <vt:lpstr>ΜΒΑ και αριθμός αγορά εργασίας</vt:lpstr>
      <vt:lpstr>ΜΒΑ και αριθμός αγορά εργασίας</vt:lpstr>
      <vt:lpstr>ΜΒΑ και βαθμός ικανοποίησης σπουδών</vt:lpstr>
      <vt:lpstr>ΜΒΑ και βαθμός εύρεσης εργασίας</vt:lpstr>
      <vt:lpstr>ΜΒΑ και βαθμός ικανοποίησης Εργασιακής κατάστασης</vt:lpstr>
      <vt:lpstr>ΜΒΑ και Προοπτικές</vt:lpstr>
      <vt:lpstr>ΜΒΑ και κόστος</vt:lpstr>
      <vt:lpstr>ΜΒΑ επικοινωνία και διοικητικά θέματα</vt:lpstr>
    </vt:vector>
  </TitlesOfParts>
  <Company>University of Aegean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ΔΕΔΟΜΕΝΩΝ</dc:title>
  <dc:creator>e.gaki</dc:creator>
  <cp:lastModifiedBy>PlayBoy</cp:lastModifiedBy>
  <cp:revision>282</cp:revision>
  <dcterms:created xsi:type="dcterms:W3CDTF">2009-09-29T10:20:01Z</dcterms:created>
  <dcterms:modified xsi:type="dcterms:W3CDTF">2013-12-07T18:41:51Z</dcterms:modified>
</cp:coreProperties>
</file>