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1"/>
  </p:sldMasterIdLst>
  <p:notesMasterIdLst>
    <p:notesMasterId r:id="rId30"/>
  </p:notesMasterIdLst>
  <p:handoutMasterIdLst>
    <p:handoutMasterId r:id="rId31"/>
  </p:handoutMasterIdLst>
  <p:sldIdLst>
    <p:sldId id="256" r:id="rId2"/>
    <p:sldId id="259"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60" r:id="rId23"/>
    <p:sldId id="287" r:id="rId24"/>
    <p:sldId id="263" r:id="rId25"/>
    <p:sldId id="264" r:id="rId26"/>
    <p:sldId id="265" r:id="rId27"/>
    <p:sldId id="266" r:id="rId28"/>
    <p:sldId id="267" r:id="rId29"/>
  </p:sldIdLst>
  <p:sldSz cx="9144000" cy="6858000" type="screen4x3"/>
  <p:notesSz cx="6781800" cy="9926638"/>
  <p:defaultTextStyle>
    <a:defPPr>
      <a:defRPr lang="el-GR"/>
    </a:defPPr>
    <a:lvl1pPr algn="l" rtl="0" fontAlgn="base">
      <a:spcBef>
        <a:spcPct val="0"/>
      </a:spcBef>
      <a:spcAft>
        <a:spcPct val="0"/>
      </a:spcAft>
      <a:defRPr kern="1200">
        <a:solidFill>
          <a:schemeClr val="tx1"/>
        </a:solidFill>
        <a:latin typeface="Cambria" pitchFamily="18" charset="0"/>
        <a:ea typeface="+mn-ea"/>
        <a:cs typeface="+mn-cs"/>
      </a:defRPr>
    </a:lvl1pPr>
    <a:lvl2pPr marL="457200" algn="l" rtl="0" fontAlgn="base">
      <a:spcBef>
        <a:spcPct val="0"/>
      </a:spcBef>
      <a:spcAft>
        <a:spcPct val="0"/>
      </a:spcAft>
      <a:defRPr kern="1200">
        <a:solidFill>
          <a:schemeClr val="tx1"/>
        </a:solidFill>
        <a:latin typeface="Cambria" pitchFamily="18" charset="0"/>
        <a:ea typeface="+mn-ea"/>
        <a:cs typeface="+mn-cs"/>
      </a:defRPr>
    </a:lvl2pPr>
    <a:lvl3pPr marL="914400" algn="l" rtl="0" fontAlgn="base">
      <a:spcBef>
        <a:spcPct val="0"/>
      </a:spcBef>
      <a:spcAft>
        <a:spcPct val="0"/>
      </a:spcAft>
      <a:defRPr kern="1200">
        <a:solidFill>
          <a:schemeClr val="tx1"/>
        </a:solidFill>
        <a:latin typeface="Cambria" pitchFamily="18" charset="0"/>
        <a:ea typeface="+mn-ea"/>
        <a:cs typeface="+mn-cs"/>
      </a:defRPr>
    </a:lvl3pPr>
    <a:lvl4pPr marL="1371600" algn="l" rtl="0" fontAlgn="base">
      <a:spcBef>
        <a:spcPct val="0"/>
      </a:spcBef>
      <a:spcAft>
        <a:spcPct val="0"/>
      </a:spcAft>
      <a:defRPr kern="1200">
        <a:solidFill>
          <a:schemeClr val="tx1"/>
        </a:solidFill>
        <a:latin typeface="Cambria" pitchFamily="18" charset="0"/>
        <a:ea typeface="+mn-ea"/>
        <a:cs typeface="+mn-cs"/>
      </a:defRPr>
    </a:lvl4pPr>
    <a:lvl5pPr marL="1828800" algn="l" rtl="0" fontAlgn="base">
      <a:spcBef>
        <a:spcPct val="0"/>
      </a:spcBef>
      <a:spcAft>
        <a:spcPct val="0"/>
      </a:spcAft>
      <a:defRPr kern="1200">
        <a:solidFill>
          <a:schemeClr val="tx1"/>
        </a:solidFill>
        <a:latin typeface="Cambria" pitchFamily="18" charset="0"/>
        <a:ea typeface="+mn-ea"/>
        <a:cs typeface="+mn-cs"/>
      </a:defRPr>
    </a:lvl5pPr>
    <a:lvl6pPr marL="2286000" algn="l" defTabSz="914400" rtl="0" eaLnBrk="1" latinLnBrk="0" hangingPunct="1">
      <a:defRPr kern="1200">
        <a:solidFill>
          <a:schemeClr val="tx1"/>
        </a:solidFill>
        <a:latin typeface="Cambria" pitchFamily="18" charset="0"/>
        <a:ea typeface="+mn-ea"/>
        <a:cs typeface="+mn-cs"/>
      </a:defRPr>
    </a:lvl6pPr>
    <a:lvl7pPr marL="2743200" algn="l" defTabSz="914400" rtl="0" eaLnBrk="1" latinLnBrk="0" hangingPunct="1">
      <a:defRPr kern="1200">
        <a:solidFill>
          <a:schemeClr val="tx1"/>
        </a:solidFill>
        <a:latin typeface="Cambria" pitchFamily="18" charset="0"/>
        <a:ea typeface="+mn-ea"/>
        <a:cs typeface="+mn-cs"/>
      </a:defRPr>
    </a:lvl7pPr>
    <a:lvl8pPr marL="3200400" algn="l" defTabSz="914400" rtl="0" eaLnBrk="1" latinLnBrk="0" hangingPunct="1">
      <a:defRPr kern="1200">
        <a:solidFill>
          <a:schemeClr val="tx1"/>
        </a:solidFill>
        <a:latin typeface="Cambria" pitchFamily="18" charset="0"/>
        <a:ea typeface="+mn-ea"/>
        <a:cs typeface="+mn-cs"/>
      </a:defRPr>
    </a:lvl8pPr>
    <a:lvl9pPr marL="3657600" algn="l" defTabSz="914400" rtl="0" eaLnBrk="1" latinLnBrk="0" hangingPunct="1">
      <a:defRPr kern="1200">
        <a:solidFill>
          <a:schemeClr val="tx1"/>
        </a:solidFill>
        <a:latin typeface="Cambri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0000"/>
    <a:srgbClr val="808000"/>
    <a:srgbClr val="CCCCFF"/>
    <a:srgbClr val="CC99FF"/>
    <a:srgbClr val="99FF33"/>
    <a:srgbClr val="00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68" autoAdjust="0"/>
    <p:restoredTop sz="94660"/>
  </p:normalViewPr>
  <p:slideViewPr>
    <p:cSldViewPr>
      <p:cViewPr>
        <p:scale>
          <a:sx n="60" d="100"/>
          <a:sy n="60" d="100"/>
        </p:scale>
        <p:origin x="-3012" y="-12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36875" cy="495300"/>
          </a:xfrm>
          <a:prstGeom prst="rect">
            <a:avLst/>
          </a:prstGeom>
          <a:noFill/>
          <a:ln w="9525">
            <a:noFill/>
            <a:miter lim="800000"/>
            <a:headEnd/>
            <a:tailEnd/>
          </a:ln>
          <a:effectLst/>
        </p:spPr>
        <p:txBody>
          <a:bodyPr vert="horz" wrap="square" lIns="91410" tIns="45705" rIns="91410" bIns="45705" numCol="1" anchor="t" anchorCtr="0" compatLnSpc="1">
            <a:prstTxWarp prst="textNoShape">
              <a:avLst/>
            </a:prstTxWarp>
          </a:bodyPr>
          <a:lstStyle>
            <a:lvl1pPr defTabSz="915482">
              <a:defRPr sz="1200" b="0">
                <a:latin typeface="Arial" charset="0"/>
              </a:defRPr>
            </a:lvl1pPr>
          </a:lstStyle>
          <a:p>
            <a:pPr>
              <a:defRPr/>
            </a:pPr>
            <a:endParaRPr lang="el-GR"/>
          </a:p>
        </p:txBody>
      </p:sp>
      <p:sp>
        <p:nvSpPr>
          <p:cNvPr id="94211" name="Rectangle 3"/>
          <p:cNvSpPr>
            <a:spLocks noGrp="1" noChangeArrowheads="1"/>
          </p:cNvSpPr>
          <p:nvPr>
            <p:ph type="dt" sz="quarter" idx="1"/>
          </p:nvPr>
        </p:nvSpPr>
        <p:spPr bwMode="auto">
          <a:xfrm>
            <a:off x="3843338" y="0"/>
            <a:ext cx="2936875" cy="495300"/>
          </a:xfrm>
          <a:prstGeom prst="rect">
            <a:avLst/>
          </a:prstGeom>
          <a:noFill/>
          <a:ln w="9525">
            <a:noFill/>
            <a:miter lim="800000"/>
            <a:headEnd/>
            <a:tailEnd/>
          </a:ln>
          <a:effectLst/>
        </p:spPr>
        <p:txBody>
          <a:bodyPr vert="horz" wrap="square" lIns="91410" tIns="45705" rIns="91410" bIns="45705" numCol="1" anchor="t" anchorCtr="0" compatLnSpc="1">
            <a:prstTxWarp prst="textNoShape">
              <a:avLst/>
            </a:prstTxWarp>
          </a:bodyPr>
          <a:lstStyle>
            <a:lvl1pPr algn="r" defTabSz="915482">
              <a:defRPr sz="1200" b="0">
                <a:latin typeface="Arial" charset="0"/>
              </a:defRPr>
            </a:lvl1pPr>
          </a:lstStyle>
          <a:p>
            <a:pPr>
              <a:defRPr/>
            </a:pPr>
            <a:endParaRPr lang="el-GR"/>
          </a:p>
        </p:txBody>
      </p:sp>
      <p:sp>
        <p:nvSpPr>
          <p:cNvPr id="94212" name="Rectangle 4"/>
          <p:cNvSpPr>
            <a:spLocks noGrp="1" noChangeArrowheads="1"/>
          </p:cNvSpPr>
          <p:nvPr>
            <p:ph type="ftr" sz="quarter" idx="2"/>
          </p:nvPr>
        </p:nvSpPr>
        <p:spPr bwMode="auto">
          <a:xfrm>
            <a:off x="0" y="9429750"/>
            <a:ext cx="2936875" cy="495300"/>
          </a:xfrm>
          <a:prstGeom prst="rect">
            <a:avLst/>
          </a:prstGeom>
          <a:noFill/>
          <a:ln w="9525">
            <a:noFill/>
            <a:miter lim="800000"/>
            <a:headEnd/>
            <a:tailEnd/>
          </a:ln>
          <a:effectLst/>
        </p:spPr>
        <p:txBody>
          <a:bodyPr vert="horz" wrap="square" lIns="91410" tIns="45705" rIns="91410" bIns="45705" numCol="1" anchor="b" anchorCtr="0" compatLnSpc="1">
            <a:prstTxWarp prst="textNoShape">
              <a:avLst/>
            </a:prstTxWarp>
          </a:bodyPr>
          <a:lstStyle>
            <a:lvl1pPr defTabSz="915482">
              <a:defRPr sz="1200" b="0">
                <a:latin typeface="Arial" charset="0"/>
              </a:defRPr>
            </a:lvl1pPr>
          </a:lstStyle>
          <a:p>
            <a:pPr>
              <a:defRPr/>
            </a:pPr>
            <a:endParaRPr lang="el-GR"/>
          </a:p>
        </p:txBody>
      </p:sp>
      <p:sp>
        <p:nvSpPr>
          <p:cNvPr id="94213" name="Rectangle 5"/>
          <p:cNvSpPr>
            <a:spLocks noGrp="1" noChangeArrowheads="1"/>
          </p:cNvSpPr>
          <p:nvPr>
            <p:ph type="sldNum" sz="quarter" idx="3"/>
          </p:nvPr>
        </p:nvSpPr>
        <p:spPr bwMode="auto">
          <a:xfrm>
            <a:off x="3843338" y="9429750"/>
            <a:ext cx="2936875" cy="495300"/>
          </a:xfrm>
          <a:prstGeom prst="rect">
            <a:avLst/>
          </a:prstGeom>
          <a:noFill/>
          <a:ln w="9525">
            <a:noFill/>
            <a:miter lim="800000"/>
            <a:headEnd/>
            <a:tailEnd/>
          </a:ln>
          <a:effectLst/>
        </p:spPr>
        <p:txBody>
          <a:bodyPr vert="horz" wrap="square" lIns="91410" tIns="45705" rIns="91410" bIns="45705" numCol="1" anchor="b" anchorCtr="0" compatLnSpc="1">
            <a:prstTxWarp prst="textNoShape">
              <a:avLst/>
            </a:prstTxWarp>
          </a:bodyPr>
          <a:lstStyle>
            <a:lvl1pPr algn="r" defTabSz="915482">
              <a:defRPr sz="1200" b="0">
                <a:latin typeface="Arial" charset="0"/>
              </a:defRPr>
            </a:lvl1pPr>
          </a:lstStyle>
          <a:p>
            <a:pPr>
              <a:defRPr/>
            </a:pPr>
            <a:fld id="{EBDFDF09-660A-4159-A86C-78B17F71E4A4}" type="slidenum">
              <a:rPr lang="el-GR"/>
              <a:pPr>
                <a:defRPr/>
              </a:pPr>
              <a:t>‹#›</a:t>
            </a:fld>
            <a:endParaRPr lang="el-GR"/>
          </a:p>
        </p:txBody>
      </p:sp>
    </p:spTree>
    <p:extLst>
      <p:ext uri="{BB962C8B-B14F-4D97-AF65-F5344CB8AC3E}">
        <p14:creationId xmlns:p14="http://schemas.microsoft.com/office/powerpoint/2010/main" val="1188683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36875" cy="495300"/>
          </a:xfrm>
          <a:prstGeom prst="rect">
            <a:avLst/>
          </a:prstGeom>
          <a:noFill/>
          <a:ln w="9525">
            <a:noFill/>
            <a:miter lim="800000"/>
            <a:headEnd/>
            <a:tailEnd/>
          </a:ln>
          <a:effectLst/>
        </p:spPr>
        <p:txBody>
          <a:bodyPr vert="horz" wrap="square" lIns="91410" tIns="45705" rIns="91410" bIns="45705" numCol="1" anchor="t" anchorCtr="0" compatLnSpc="1">
            <a:prstTxWarp prst="textNoShape">
              <a:avLst/>
            </a:prstTxWarp>
          </a:bodyPr>
          <a:lstStyle>
            <a:lvl1pPr defTabSz="915482">
              <a:defRPr sz="1200" b="0">
                <a:latin typeface="Arial" charset="0"/>
              </a:defRPr>
            </a:lvl1pPr>
          </a:lstStyle>
          <a:p>
            <a:pPr>
              <a:defRPr/>
            </a:pPr>
            <a:endParaRPr lang="el-GR"/>
          </a:p>
        </p:txBody>
      </p:sp>
      <p:sp>
        <p:nvSpPr>
          <p:cNvPr id="73731" name="Rectangle 3"/>
          <p:cNvSpPr>
            <a:spLocks noGrp="1" noChangeArrowheads="1"/>
          </p:cNvSpPr>
          <p:nvPr>
            <p:ph type="dt" idx="1"/>
          </p:nvPr>
        </p:nvSpPr>
        <p:spPr bwMode="auto">
          <a:xfrm>
            <a:off x="3843338" y="0"/>
            <a:ext cx="2936875" cy="495300"/>
          </a:xfrm>
          <a:prstGeom prst="rect">
            <a:avLst/>
          </a:prstGeom>
          <a:noFill/>
          <a:ln w="9525">
            <a:noFill/>
            <a:miter lim="800000"/>
            <a:headEnd/>
            <a:tailEnd/>
          </a:ln>
          <a:effectLst/>
        </p:spPr>
        <p:txBody>
          <a:bodyPr vert="horz" wrap="square" lIns="91410" tIns="45705" rIns="91410" bIns="45705" numCol="1" anchor="t" anchorCtr="0" compatLnSpc="1">
            <a:prstTxWarp prst="textNoShape">
              <a:avLst/>
            </a:prstTxWarp>
          </a:bodyPr>
          <a:lstStyle>
            <a:lvl1pPr algn="r" defTabSz="915482">
              <a:defRPr sz="1200" b="0">
                <a:latin typeface="Arial" charset="0"/>
              </a:defRPr>
            </a:lvl1pPr>
          </a:lstStyle>
          <a:p>
            <a:pPr>
              <a:defRPr/>
            </a:pPr>
            <a:endParaRPr lang="el-GR"/>
          </a:p>
        </p:txBody>
      </p:sp>
      <p:sp>
        <p:nvSpPr>
          <p:cNvPr id="14340" name="Rectangle 4"/>
          <p:cNvSpPr>
            <a:spLocks noGrp="1" noRot="1" noChangeAspect="1" noChangeArrowheads="1" noTextEdit="1"/>
          </p:cNvSpPr>
          <p:nvPr>
            <p:ph type="sldImg" idx="2"/>
          </p:nvPr>
        </p:nvSpPr>
        <p:spPr bwMode="auto">
          <a:xfrm>
            <a:off x="911225" y="744538"/>
            <a:ext cx="4960938" cy="3722687"/>
          </a:xfrm>
          <a:prstGeom prst="rect">
            <a:avLst/>
          </a:prstGeom>
          <a:noFill/>
          <a:ln w="9525">
            <a:solidFill>
              <a:srgbClr val="000000"/>
            </a:solidFill>
            <a:miter lim="800000"/>
            <a:headEnd/>
            <a:tailEnd/>
          </a:ln>
        </p:spPr>
      </p:sp>
      <p:sp>
        <p:nvSpPr>
          <p:cNvPr id="73733" name="Rectangle 5"/>
          <p:cNvSpPr>
            <a:spLocks noGrp="1" noChangeArrowheads="1"/>
          </p:cNvSpPr>
          <p:nvPr>
            <p:ph type="body" sz="quarter" idx="3"/>
          </p:nvPr>
        </p:nvSpPr>
        <p:spPr bwMode="auto">
          <a:xfrm>
            <a:off x="677863" y="4716463"/>
            <a:ext cx="5426075" cy="4465637"/>
          </a:xfrm>
          <a:prstGeom prst="rect">
            <a:avLst/>
          </a:prstGeom>
          <a:noFill/>
          <a:ln w="9525">
            <a:noFill/>
            <a:miter lim="800000"/>
            <a:headEnd/>
            <a:tailEnd/>
          </a:ln>
          <a:effectLst/>
        </p:spPr>
        <p:txBody>
          <a:bodyPr vert="horz" wrap="square" lIns="91410" tIns="45705" rIns="91410" bIns="45705"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73734" name="Rectangle 6"/>
          <p:cNvSpPr>
            <a:spLocks noGrp="1" noChangeArrowheads="1"/>
          </p:cNvSpPr>
          <p:nvPr>
            <p:ph type="ftr" sz="quarter" idx="4"/>
          </p:nvPr>
        </p:nvSpPr>
        <p:spPr bwMode="auto">
          <a:xfrm>
            <a:off x="0" y="9429750"/>
            <a:ext cx="2936875" cy="495300"/>
          </a:xfrm>
          <a:prstGeom prst="rect">
            <a:avLst/>
          </a:prstGeom>
          <a:noFill/>
          <a:ln w="9525">
            <a:noFill/>
            <a:miter lim="800000"/>
            <a:headEnd/>
            <a:tailEnd/>
          </a:ln>
          <a:effectLst/>
        </p:spPr>
        <p:txBody>
          <a:bodyPr vert="horz" wrap="square" lIns="91410" tIns="45705" rIns="91410" bIns="45705" numCol="1" anchor="b" anchorCtr="0" compatLnSpc="1">
            <a:prstTxWarp prst="textNoShape">
              <a:avLst/>
            </a:prstTxWarp>
          </a:bodyPr>
          <a:lstStyle>
            <a:lvl1pPr defTabSz="915482">
              <a:defRPr sz="1200" b="0">
                <a:latin typeface="Arial" charset="0"/>
              </a:defRPr>
            </a:lvl1pPr>
          </a:lstStyle>
          <a:p>
            <a:pPr>
              <a:defRPr/>
            </a:pPr>
            <a:endParaRPr lang="el-GR"/>
          </a:p>
        </p:txBody>
      </p:sp>
      <p:sp>
        <p:nvSpPr>
          <p:cNvPr id="73735" name="Rectangle 7"/>
          <p:cNvSpPr>
            <a:spLocks noGrp="1" noChangeArrowheads="1"/>
          </p:cNvSpPr>
          <p:nvPr>
            <p:ph type="sldNum" sz="quarter" idx="5"/>
          </p:nvPr>
        </p:nvSpPr>
        <p:spPr bwMode="auto">
          <a:xfrm>
            <a:off x="3843338" y="9429750"/>
            <a:ext cx="2936875" cy="495300"/>
          </a:xfrm>
          <a:prstGeom prst="rect">
            <a:avLst/>
          </a:prstGeom>
          <a:noFill/>
          <a:ln w="9525">
            <a:noFill/>
            <a:miter lim="800000"/>
            <a:headEnd/>
            <a:tailEnd/>
          </a:ln>
          <a:effectLst/>
        </p:spPr>
        <p:txBody>
          <a:bodyPr vert="horz" wrap="square" lIns="91410" tIns="45705" rIns="91410" bIns="45705" numCol="1" anchor="b" anchorCtr="0" compatLnSpc="1">
            <a:prstTxWarp prst="textNoShape">
              <a:avLst/>
            </a:prstTxWarp>
          </a:bodyPr>
          <a:lstStyle>
            <a:lvl1pPr algn="r" defTabSz="915482">
              <a:defRPr sz="1200" b="0">
                <a:latin typeface="Arial" charset="0"/>
              </a:defRPr>
            </a:lvl1pPr>
          </a:lstStyle>
          <a:p>
            <a:pPr>
              <a:defRPr/>
            </a:pPr>
            <a:fld id="{108165CA-0190-4EA4-9268-85BF0D637E40}" type="slidenum">
              <a:rPr lang="el-GR"/>
              <a:pPr>
                <a:defRPr/>
              </a:pPr>
              <a:t>‹#›</a:t>
            </a:fld>
            <a:endParaRPr lang="el-GR"/>
          </a:p>
        </p:txBody>
      </p:sp>
    </p:spTree>
    <p:extLst>
      <p:ext uri="{BB962C8B-B14F-4D97-AF65-F5344CB8AC3E}">
        <p14:creationId xmlns:p14="http://schemas.microsoft.com/office/powerpoint/2010/main" val="21764248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 Θέση εικόνας διαφάνειας"/>
          <p:cNvSpPr>
            <a:spLocks noGrp="1" noRot="1" noChangeAspect="1" noTextEdit="1"/>
          </p:cNvSpPr>
          <p:nvPr>
            <p:ph type="sldImg"/>
          </p:nvPr>
        </p:nvSpPr>
        <p:spPr>
          <a:ln/>
        </p:spPr>
      </p:sp>
      <p:sp>
        <p:nvSpPr>
          <p:cNvPr id="17410" name="2 - Θέση σημειώσεων"/>
          <p:cNvSpPr>
            <a:spLocks noGrp="1"/>
          </p:cNvSpPr>
          <p:nvPr>
            <p:ph type="body" idx="1"/>
          </p:nvPr>
        </p:nvSpPr>
        <p:spPr>
          <a:noFill/>
          <a:ln/>
        </p:spPr>
        <p:txBody>
          <a:bodyPr/>
          <a:lstStyle/>
          <a:p>
            <a:pPr eaLnBrk="1" hangingPunct="1"/>
            <a:endParaRPr lang="el-GR" smtClean="0"/>
          </a:p>
        </p:txBody>
      </p:sp>
      <p:sp>
        <p:nvSpPr>
          <p:cNvPr id="17411" name="3 - Θέση αριθμού διαφάνειας"/>
          <p:cNvSpPr>
            <a:spLocks noGrp="1"/>
          </p:cNvSpPr>
          <p:nvPr>
            <p:ph type="sldNum" sz="quarter" idx="5"/>
          </p:nvPr>
        </p:nvSpPr>
        <p:spPr>
          <a:noFill/>
        </p:spPr>
        <p:txBody>
          <a:bodyPr/>
          <a:lstStyle/>
          <a:p>
            <a:pPr defTabSz="912813"/>
            <a:fld id="{FD15EABB-01B4-461D-B02F-64BAFFAD8C83}" type="slidenum">
              <a:rPr lang="el-GR" smtClean="0"/>
              <a:pPr defTabSz="912813"/>
              <a:t>1</a:t>
            </a:fld>
            <a:endParaRPr lang="el-G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Θέση εικόνας διαφάνειας"/>
          <p:cNvSpPr>
            <a:spLocks noGrp="1" noRot="1" noChangeAspect="1" noTextEdit="1"/>
          </p:cNvSpPr>
          <p:nvPr>
            <p:ph type="sldImg"/>
          </p:nvPr>
        </p:nvSpPr>
        <p:spPr>
          <a:ln/>
        </p:spPr>
      </p:sp>
      <p:sp>
        <p:nvSpPr>
          <p:cNvPr id="32771" name="2 - Θέση σημειώσεων"/>
          <p:cNvSpPr>
            <a:spLocks noGrp="1"/>
          </p:cNvSpPr>
          <p:nvPr>
            <p:ph type="body" idx="1"/>
          </p:nvPr>
        </p:nvSpPr>
        <p:spPr>
          <a:noFill/>
          <a:ln/>
        </p:spPr>
        <p:txBody>
          <a:bodyPr/>
          <a:lstStyle/>
          <a:p>
            <a:pPr eaLnBrk="1" hangingPunct="1"/>
            <a:endParaRPr lang="el-GR" smtClean="0"/>
          </a:p>
        </p:txBody>
      </p:sp>
      <p:sp>
        <p:nvSpPr>
          <p:cNvPr id="32772" name="3 - Θέση αριθμού διαφάνειας"/>
          <p:cNvSpPr>
            <a:spLocks noGrp="1"/>
          </p:cNvSpPr>
          <p:nvPr>
            <p:ph type="sldNum" sz="quarter" idx="5"/>
          </p:nvPr>
        </p:nvSpPr>
        <p:spPr>
          <a:noFill/>
        </p:spPr>
        <p:txBody>
          <a:bodyPr/>
          <a:lstStyle/>
          <a:p>
            <a:fld id="{855DEBB2-9026-4864-A2BE-D9CB455AFA26}" type="slidenum">
              <a:rPr lang="en-GB" smtClean="0"/>
              <a:pPr/>
              <a:t>11</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Θέση εικόνας διαφάνειας"/>
          <p:cNvSpPr>
            <a:spLocks noGrp="1" noRot="1" noChangeAspect="1" noTextEdit="1"/>
          </p:cNvSpPr>
          <p:nvPr>
            <p:ph type="sldImg"/>
          </p:nvPr>
        </p:nvSpPr>
        <p:spPr>
          <a:ln/>
        </p:spPr>
      </p:sp>
      <p:sp>
        <p:nvSpPr>
          <p:cNvPr id="33795" name="2 - Θέση σημειώσεων"/>
          <p:cNvSpPr>
            <a:spLocks noGrp="1"/>
          </p:cNvSpPr>
          <p:nvPr>
            <p:ph type="body" idx="1"/>
          </p:nvPr>
        </p:nvSpPr>
        <p:spPr>
          <a:noFill/>
          <a:ln/>
        </p:spPr>
        <p:txBody>
          <a:bodyPr/>
          <a:lstStyle/>
          <a:p>
            <a:pPr eaLnBrk="1" hangingPunct="1"/>
            <a:endParaRPr lang="el-GR" smtClean="0"/>
          </a:p>
        </p:txBody>
      </p:sp>
      <p:sp>
        <p:nvSpPr>
          <p:cNvPr id="33796" name="3 - Θέση αριθμού διαφάνειας"/>
          <p:cNvSpPr>
            <a:spLocks noGrp="1"/>
          </p:cNvSpPr>
          <p:nvPr>
            <p:ph type="sldNum" sz="quarter" idx="5"/>
          </p:nvPr>
        </p:nvSpPr>
        <p:spPr>
          <a:noFill/>
        </p:spPr>
        <p:txBody>
          <a:bodyPr/>
          <a:lstStyle/>
          <a:p>
            <a:fld id="{CD5DD97E-EFA3-44BE-8932-E20360754035}" type="slidenum">
              <a:rPr lang="en-GB" smtClean="0"/>
              <a:pPr/>
              <a:t>12</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 Θέση εικόνας διαφάνειας"/>
          <p:cNvSpPr>
            <a:spLocks noGrp="1" noRot="1" noChangeAspect="1" noTextEdit="1"/>
          </p:cNvSpPr>
          <p:nvPr>
            <p:ph type="sldImg"/>
          </p:nvPr>
        </p:nvSpPr>
        <p:spPr>
          <a:ln/>
        </p:spPr>
      </p:sp>
      <p:sp>
        <p:nvSpPr>
          <p:cNvPr id="34819" name="2 - Θέση σημειώσεων"/>
          <p:cNvSpPr>
            <a:spLocks noGrp="1"/>
          </p:cNvSpPr>
          <p:nvPr>
            <p:ph type="body" idx="1"/>
          </p:nvPr>
        </p:nvSpPr>
        <p:spPr>
          <a:noFill/>
          <a:ln/>
        </p:spPr>
        <p:txBody>
          <a:bodyPr/>
          <a:lstStyle/>
          <a:p>
            <a:pPr eaLnBrk="1" hangingPunct="1"/>
            <a:endParaRPr lang="el-GR" smtClean="0"/>
          </a:p>
        </p:txBody>
      </p:sp>
      <p:sp>
        <p:nvSpPr>
          <p:cNvPr id="34820" name="3 - Θέση αριθμού διαφάνειας"/>
          <p:cNvSpPr>
            <a:spLocks noGrp="1"/>
          </p:cNvSpPr>
          <p:nvPr>
            <p:ph type="sldNum" sz="quarter" idx="5"/>
          </p:nvPr>
        </p:nvSpPr>
        <p:spPr>
          <a:noFill/>
        </p:spPr>
        <p:txBody>
          <a:bodyPr/>
          <a:lstStyle/>
          <a:p>
            <a:fld id="{DE6F6C16-3645-4A3A-90C4-9AB1B3AF790C}" type="slidenum">
              <a:rPr lang="en-GB" smtClean="0"/>
              <a:pPr/>
              <a:t>13</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Θέση εικόνας διαφάνειας"/>
          <p:cNvSpPr>
            <a:spLocks noGrp="1" noRot="1" noChangeAspect="1" noTextEdit="1"/>
          </p:cNvSpPr>
          <p:nvPr>
            <p:ph type="sldImg"/>
          </p:nvPr>
        </p:nvSpPr>
        <p:spPr>
          <a:ln/>
        </p:spPr>
      </p:sp>
      <p:sp>
        <p:nvSpPr>
          <p:cNvPr id="35843" name="2 - Θέση σημειώσεων"/>
          <p:cNvSpPr>
            <a:spLocks noGrp="1"/>
          </p:cNvSpPr>
          <p:nvPr>
            <p:ph type="body" idx="1"/>
          </p:nvPr>
        </p:nvSpPr>
        <p:spPr>
          <a:noFill/>
          <a:ln/>
        </p:spPr>
        <p:txBody>
          <a:bodyPr/>
          <a:lstStyle/>
          <a:p>
            <a:pPr eaLnBrk="1" hangingPunct="1"/>
            <a:endParaRPr lang="el-GR" smtClean="0"/>
          </a:p>
        </p:txBody>
      </p:sp>
      <p:sp>
        <p:nvSpPr>
          <p:cNvPr id="35844" name="3 - Θέση αριθμού διαφάνειας"/>
          <p:cNvSpPr>
            <a:spLocks noGrp="1"/>
          </p:cNvSpPr>
          <p:nvPr>
            <p:ph type="sldNum" sz="quarter" idx="5"/>
          </p:nvPr>
        </p:nvSpPr>
        <p:spPr>
          <a:noFill/>
        </p:spPr>
        <p:txBody>
          <a:bodyPr/>
          <a:lstStyle/>
          <a:p>
            <a:fld id="{FDAC2C01-B358-4F80-A479-3EA8C85D2EF1}" type="slidenum">
              <a:rPr lang="en-GB" smtClean="0"/>
              <a:pPr/>
              <a:t>14</a:t>
            </a:fld>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Θέση εικόνας διαφάνειας"/>
          <p:cNvSpPr>
            <a:spLocks noGrp="1" noRot="1" noChangeAspect="1" noTextEdit="1"/>
          </p:cNvSpPr>
          <p:nvPr>
            <p:ph type="sldImg"/>
          </p:nvPr>
        </p:nvSpPr>
        <p:spPr>
          <a:ln/>
        </p:spPr>
      </p:sp>
      <p:sp>
        <p:nvSpPr>
          <p:cNvPr id="36867" name="2 - Θέση σημειώσεων"/>
          <p:cNvSpPr>
            <a:spLocks noGrp="1"/>
          </p:cNvSpPr>
          <p:nvPr>
            <p:ph type="body" idx="1"/>
          </p:nvPr>
        </p:nvSpPr>
        <p:spPr>
          <a:noFill/>
          <a:ln/>
        </p:spPr>
        <p:txBody>
          <a:bodyPr/>
          <a:lstStyle/>
          <a:p>
            <a:pPr eaLnBrk="1" hangingPunct="1"/>
            <a:endParaRPr lang="el-GR" smtClean="0"/>
          </a:p>
        </p:txBody>
      </p:sp>
      <p:sp>
        <p:nvSpPr>
          <p:cNvPr id="36868" name="3 - Θέση αριθμού διαφάνειας"/>
          <p:cNvSpPr>
            <a:spLocks noGrp="1"/>
          </p:cNvSpPr>
          <p:nvPr>
            <p:ph type="sldNum" sz="quarter" idx="5"/>
          </p:nvPr>
        </p:nvSpPr>
        <p:spPr>
          <a:noFill/>
        </p:spPr>
        <p:txBody>
          <a:bodyPr/>
          <a:lstStyle/>
          <a:p>
            <a:fld id="{AFF1845A-9AE1-4280-AE55-2B166FAFFA3B}" type="slidenum">
              <a:rPr lang="en-GB" smtClean="0"/>
              <a:pPr/>
              <a:t>15</a:t>
            </a:fld>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Θέση εικόνας διαφάνειας"/>
          <p:cNvSpPr>
            <a:spLocks noGrp="1" noRot="1" noChangeAspect="1" noTextEdit="1"/>
          </p:cNvSpPr>
          <p:nvPr>
            <p:ph type="sldImg"/>
          </p:nvPr>
        </p:nvSpPr>
        <p:spPr>
          <a:ln/>
        </p:spPr>
      </p:sp>
      <p:sp>
        <p:nvSpPr>
          <p:cNvPr id="37891" name="2 - Θέση σημειώσεων"/>
          <p:cNvSpPr>
            <a:spLocks noGrp="1"/>
          </p:cNvSpPr>
          <p:nvPr>
            <p:ph type="body" idx="1"/>
          </p:nvPr>
        </p:nvSpPr>
        <p:spPr>
          <a:noFill/>
          <a:ln/>
        </p:spPr>
        <p:txBody>
          <a:bodyPr/>
          <a:lstStyle/>
          <a:p>
            <a:pPr eaLnBrk="1" hangingPunct="1"/>
            <a:endParaRPr lang="el-GR" smtClean="0"/>
          </a:p>
        </p:txBody>
      </p:sp>
      <p:sp>
        <p:nvSpPr>
          <p:cNvPr id="37892" name="3 - Θέση αριθμού διαφάνειας"/>
          <p:cNvSpPr>
            <a:spLocks noGrp="1"/>
          </p:cNvSpPr>
          <p:nvPr>
            <p:ph type="sldNum" sz="quarter" idx="5"/>
          </p:nvPr>
        </p:nvSpPr>
        <p:spPr>
          <a:noFill/>
        </p:spPr>
        <p:txBody>
          <a:bodyPr/>
          <a:lstStyle/>
          <a:p>
            <a:fld id="{B4FFA06B-1D4E-4B17-ACAA-94E051627AF9}" type="slidenum">
              <a:rPr lang="en-GB" smtClean="0"/>
              <a:pPr/>
              <a:t>16</a:t>
            </a:fld>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Θέση εικόνας διαφάνειας"/>
          <p:cNvSpPr>
            <a:spLocks noGrp="1" noRot="1" noChangeAspect="1" noTextEdit="1"/>
          </p:cNvSpPr>
          <p:nvPr>
            <p:ph type="sldImg"/>
          </p:nvPr>
        </p:nvSpPr>
        <p:spPr>
          <a:ln/>
        </p:spPr>
      </p:sp>
      <p:sp>
        <p:nvSpPr>
          <p:cNvPr id="38915" name="2 - Θέση σημειώσεων"/>
          <p:cNvSpPr>
            <a:spLocks noGrp="1"/>
          </p:cNvSpPr>
          <p:nvPr>
            <p:ph type="body" idx="1"/>
          </p:nvPr>
        </p:nvSpPr>
        <p:spPr>
          <a:noFill/>
          <a:ln/>
        </p:spPr>
        <p:txBody>
          <a:bodyPr/>
          <a:lstStyle/>
          <a:p>
            <a:pPr eaLnBrk="1" hangingPunct="1"/>
            <a:endParaRPr lang="el-GR" smtClean="0"/>
          </a:p>
        </p:txBody>
      </p:sp>
      <p:sp>
        <p:nvSpPr>
          <p:cNvPr id="38916" name="3 - Θέση αριθμού διαφάνειας"/>
          <p:cNvSpPr>
            <a:spLocks noGrp="1"/>
          </p:cNvSpPr>
          <p:nvPr>
            <p:ph type="sldNum" sz="quarter" idx="5"/>
          </p:nvPr>
        </p:nvSpPr>
        <p:spPr>
          <a:noFill/>
        </p:spPr>
        <p:txBody>
          <a:bodyPr/>
          <a:lstStyle/>
          <a:p>
            <a:fld id="{41FB358E-765B-4CE1-A718-EB2BA5C446D1}" type="slidenum">
              <a:rPr lang="en-GB" smtClean="0"/>
              <a:pPr/>
              <a:t>17</a:t>
            </a:fld>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Θέση εικόνας διαφάνειας"/>
          <p:cNvSpPr>
            <a:spLocks noGrp="1" noRot="1" noChangeAspect="1" noTextEdit="1"/>
          </p:cNvSpPr>
          <p:nvPr>
            <p:ph type="sldImg"/>
          </p:nvPr>
        </p:nvSpPr>
        <p:spPr>
          <a:ln/>
        </p:spPr>
      </p:sp>
      <p:sp>
        <p:nvSpPr>
          <p:cNvPr id="39939" name="2 - Θέση σημειώσεων"/>
          <p:cNvSpPr>
            <a:spLocks noGrp="1"/>
          </p:cNvSpPr>
          <p:nvPr>
            <p:ph type="body" idx="1"/>
          </p:nvPr>
        </p:nvSpPr>
        <p:spPr>
          <a:noFill/>
          <a:ln/>
        </p:spPr>
        <p:txBody>
          <a:bodyPr/>
          <a:lstStyle/>
          <a:p>
            <a:pPr eaLnBrk="1" hangingPunct="1"/>
            <a:endParaRPr lang="el-GR" smtClean="0"/>
          </a:p>
        </p:txBody>
      </p:sp>
      <p:sp>
        <p:nvSpPr>
          <p:cNvPr id="39940" name="3 - Θέση αριθμού διαφάνειας"/>
          <p:cNvSpPr>
            <a:spLocks noGrp="1"/>
          </p:cNvSpPr>
          <p:nvPr>
            <p:ph type="sldNum" sz="quarter" idx="5"/>
          </p:nvPr>
        </p:nvSpPr>
        <p:spPr>
          <a:noFill/>
        </p:spPr>
        <p:txBody>
          <a:bodyPr/>
          <a:lstStyle/>
          <a:p>
            <a:fld id="{64695058-5F68-4124-A541-CED84061C399}" type="slidenum">
              <a:rPr lang="en-GB" smtClean="0"/>
              <a:pPr/>
              <a:t>18</a:t>
            </a:fld>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 Θέση εικόνας διαφάνειας"/>
          <p:cNvSpPr>
            <a:spLocks noGrp="1" noRot="1" noChangeAspect="1" noTextEdit="1"/>
          </p:cNvSpPr>
          <p:nvPr>
            <p:ph type="sldImg"/>
          </p:nvPr>
        </p:nvSpPr>
        <p:spPr>
          <a:ln/>
        </p:spPr>
      </p:sp>
      <p:sp>
        <p:nvSpPr>
          <p:cNvPr id="40963" name="2 - Θέση σημειώσεων"/>
          <p:cNvSpPr>
            <a:spLocks noGrp="1"/>
          </p:cNvSpPr>
          <p:nvPr>
            <p:ph type="body" idx="1"/>
          </p:nvPr>
        </p:nvSpPr>
        <p:spPr>
          <a:noFill/>
          <a:ln/>
        </p:spPr>
        <p:txBody>
          <a:bodyPr/>
          <a:lstStyle/>
          <a:p>
            <a:pPr eaLnBrk="1" hangingPunct="1"/>
            <a:endParaRPr lang="el-GR" smtClean="0"/>
          </a:p>
        </p:txBody>
      </p:sp>
      <p:sp>
        <p:nvSpPr>
          <p:cNvPr id="40964" name="3 - Θέση αριθμού διαφάνειας"/>
          <p:cNvSpPr>
            <a:spLocks noGrp="1"/>
          </p:cNvSpPr>
          <p:nvPr>
            <p:ph type="sldNum" sz="quarter" idx="5"/>
          </p:nvPr>
        </p:nvSpPr>
        <p:spPr>
          <a:noFill/>
        </p:spPr>
        <p:txBody>
          <a:bodyPr/>
          <a:lstStyle/>
          <a:p>
            <a:fld id="{26176501-4939-4C69-96BC-CA6FD57CB407}" type="slidenum">
              <a:rPr lang="en-GB" smtClean="0"/>
              <a:pPr/>
              <a:t>19</a:t>
            </a:fld>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 Θέση εικόνας διαφάνειας"/>
          <p:cNvSpPr>
            <a:spLocks noGrp="1" noRot="1" noChangeAspect="1" noTextEdit="1"/>
          </p:cNvSpPr>
          <p:nvPr>
            <p:ph type="sldImg"/>
          </p:nvPr>
        </p:nvSpPr>
        <p:spPr>
          <a:ln/>
        </p:spPr>
      </p:sp>
      <p:sp>
        <p:nvSpPr>
          <p:cNvPr id="41987" name="2 - Θέση σημειώσεων"/>
          <p:cNvSpPr>
            <a:spLocks noGrp="1"/>
          </p:cNvSpPr>
          <p:nvPr>
            <p:ph type="body" idx="1"/>
          </p:nvPr>
        </p:nvSpPr>
        <p:spPr>
          <a:noFill/>
          <a:ln/>
        </p:spPr>
        <p:txBody>
          <a:bodyPr/>
          <a:lstStyle/>
          <a:p>
            <a:pPr eaLnBrk="1" hangingPunct="1"/>
            <a:endParaRPr lang="el-GR" smtClean="0"/>
          </a:p>
        </p:txBody>
      </p:sp>
      <p:sp>
        <p:nvSpPr>
          <p:cNvPr id="41988" name="3 - Θέση αριθμού διαφάνειας"/>
          <p:cNvSpPr>
            <a:spLocks noGrp="1"/>
          </p:cNvSpPr>
          <p:nvPr>
            <p:ph type="sldNum" sz="quarter" idx="5"/>
          </p:nvPr>
        </p:nvSpPr>
        <p:spPr>
          <a:noFill/>
        </p:spPr>
        <p:txBody>
          <a:bodyPr/>
          <a:lstStyle/>
          <a:p>
            <a:fld id="{A454C69E-3867-42FD-9AC5-6F5B1F33F86C}" type="slidenum">
              <a:rPr lang="en-GB" smtClean="0"/>
              <a:pPr/>
              <a:t>20</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Θέση εικόνας διαφάνειας"/>
          <p:cNvSpPr>
            <a:spLocks noGrp="1" noRot="1" noChangeAspect="1" noTextEdit="1"/>
          </p:cNvSpPr>
          <p:nvPr>
            <p:ph type="sldImg"/>
          </p:nvPr>
        </p:nvSpPr>
        <p:spPr>
          <a:ln/>
        </p:spPr>
      </p:sp>
      <p:sp>
        <p:nvSpPr>
          <p:cNvPr id="19458" name="2 - Θέση σημειώσεων"/>
          <p:cNvSpPr>
            <a:spLocks noGrp="1"/>
          </p:cNvSpPr>
          <p:nvPr>
            <p:ph type="body" idx="1"/>
          </p:nvPr>
        </p:nvSpPr>
        <p:spPr>
          <a:noFill/>
          <a:ln/>
        </p:spPr>
        <p:txBody>
          <a:bodyPr/>
          <a:lstStyle/>
          <a:p>
            <a:pPr eaLnBrk="1" hangingPunct="1"/>
            <a:endParaRPr lang="el-GR" smtClean="0"/>
          </a:p>
        </p:txBody>
      </p:sp>
      <p:sp>
        <p:nvSpPr>
          <p:cNvPr id="19459" name="3 - Θέση αριθμού διαφάνειας"/>
          <p:cNvSpPr>
            <a:spLocks noGrp="1"/>
          </p:cNvSpPr>
          <p:nvPr>
            <p:ph type="sldNum" sz="quarter" idx="5"/>
          </p:nvPr>
        </p:nvSpPr>
        <p:spPr>
          <a:noFill/>
        </p:spPr>
        <p:txBody>
          <a:bodyPr/>
          <a:lstStyle/>
          <a:p>
            <a:pPr defTabSz="912813"/>
            <a:fld id="{B3478EB5-E619-4A0E-A298-7AE66ED1469D}" type="slidenum">
              <a:rPr lang="el-GR" smtClean="0"/>
              <a:pPr defTabSz="912813"/>
              <a:t>2</a:t>
            </a:fld>
            <a:endParaRPr lang="el-G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 Θέση εικόνας διαφάνειας"/>
          <p:cNvSpPr>
            <a:spLocks noGrp="1" noRot="1" noChangeAspect="1" noTextEdit="1"/>
          </p:cNvSpPr>
          <p:nvPr>
            <p:ph type="sldImg"/>
          </p:nvPr>
        </p:nvSpPr>
        <p:spPr>
          <a:ln/>
        </p:spPr>
      </p:sp>
      <p:sp>
        <p:nvSpPr>
          <p:cNvPr id="43011" name="2 - Θέση σημειώσεων"/>
          <p:cNvSpPr>
            <a:spLocks noGrp="1"/>
          </p:cNvSpPr>
          <p:nvPr>
            <p:ph type="body" idx="1"/>
          </p:nvPr>
        </p:nvSpPr>
        <p:spPr>
          <a:noFill/>
          <a:ln/>
        </p:spPr>
        <p:txBody>
          <a:bodyPr/>
          <a:lstStyle/>
          <a:p>
            <a:pPr eaLnBrk="1" hangingPunct="1"/>
            <a:endParaRPr lang="el-GR" smtClean="0"/>
          </a:p>
        </p:txBody>
      </p:sp>
      <p:sp>
        <p:nvSpPr>
          <p:cNvPr id="43012" name="3 - Θέση αριθμού διαφάνειας"/>
          <p:cNvSpPr>
            <a:spLocks noGrp="1"/>
          </p:cNvSpPr>
          <p:nvPr>
            <p:ph type="sldNum" sz="quarter" idx="5"/>
          </p:nvPr>
        </p:nvSpPr>
        <p:spPr>
          <a:noFill/>
        </p:spPr>
        <p:txBody>
          <a:bodyPr/>
          <a:lstStyle/>
          <a:p>
            <a:fld id="{D9EB9FB2-EC42-4AD2-A949-E5625E8EDDF6}" type="slidenum">
              <a:rPr lang="en-GB" smtClean="0"/>
              <a:pPr/>
              <a:t>21</a:t>
            </a:fld>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Θέση εικόνας διαφάνειας"/>
          <p:cNvSpPr>
            <a:spLocks noGrp="1" noRot="1" noChangeAspect="1" noTextEdit="1"/>
          </p:cNvSpPr>
          <p:nvPr>
            <p:ph type="sldImg"/>
          </p:nvPr>
        </p:nvSpPr>
        <p:spPr>
          <a:ln/>
        </p:spPr>
      </p:sp>
      <p:sp>
        <p:nvSpPr>
          <p:cNvPr id="19458" name="2 - Θέση σημειώσεων"/>
          <p:cNvSpPr>
            <a:spLocks noGrp="1"/>
          </p:cNvSpPr>
          <p:nvPr>
            <p:ph type="body" idx="1"/>
          </p:nvPr>
        </p:nvSpPr>
        <p:spPr>
          <a:noFill/>
          <a:ln/>
        </p:spPr>
        <p:txBody>
          <a:bodyPr/>
          <a:lstStyle/>
          <a:p>
            <a:pPr eaLnBrk="1" hangingPunct="1"/>
            <a:endParaRPr lang="el-GR" smtClean="0"/>
          </a:p>
        </p:txBody>
      </p:sp>
      <p:sp>
        <p:nvSpPr>
          <p:cNvPr id="19459" name="3 - Θέση αριθμού διαφάνειας"/>
          <p:cNvSpPr>
            <a:spLocks noGrp="1"/>
          </p:cNvSpPr>
          <p:nvPr>
            <p:ph type="sldNum" sz="quarter" idx="5"/>
          </p:nvPr>
        </p:nvSpPr>
        <p:spPr>
          <a:noFill/>
        </p:spPr>
        <p:txBody>
          <a:bodyPr/>
          <a:lstStyle/>
          <a:p>
            <a:pPr defTabSz="912813"/>
            <a:fld id="{B3478EB5-E619-4A0E-A298-7AE66ED1469D}" type="slidenum">
              <a:rPr lang="el-GR" smtClean="0"/>
              <a:pPr defTabSz="912813"/>
              <a:t>22</a:t>
            </a:fld>
            <a:endParaRPr lang="el-G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Θέση εικόνας διαφάνειας"/>
          <p:cNvSpPr>
            <a:spLocks noGrp="1" noRot="1" noChangeAspect="1" noTextEdit="1"/>
          </p:cNvSpPr>
          <p:nvPr>
            <p:ph type="sldImg"/>
          </p:nvPr>
        </p:nvSpPr>
        <p:spPr>
          <a:ln/>
        </p:spPr>
      </p:sp>
      <p:sp>
        <p:nvSpPr>
          <p:cNvPr id="19458" name="2 - Θέση σημειώσεων"/>
          <p:cNvSpPr>
            <a:spLocks noGrp="1"/>
          </p:cNvSpPr>
          <p:nvPr>
            <p:ph type="body" idx="1"/>
          </p:nvPr>
        </p:nvSpPr>
        <p:spPr>
          <a:noFill/>
          <a:ln/>
        </p:spPr>
        <p:txBody>
          <a:bodyPr/>
          <a:lstStyle/>
          <a:p>
            <a:pPr eaLnBrk="1" hangingPunct="1"/>
            <a:endParaRPr lang="el-GR" smtClean="0"/>
          </a:p>
        </p:txBody>
      </p:sp>
      <p:sp>
        <p:nvSpPr>
          <p:cNvPr id="19459" name="3 - Θέση αριθμού διαφάνειας"/>
          <p:cNvSpPr>
            <a:spLocks noGrp="1"/>
          </p:cNvSpPr>
          <p:nvPr>
            <p:ph type="sldNum" sz="quarter" idx="5"/>
          </p:nvPr>
        </p:nvSpPr>
        <p:spPr>
          <a:noFill/>
        </p:spPr>
        <p:txBody>
          <a:bodyPr/>
          <a:lstStyle/>
          <a:p>
            <a:pPr defTabSz="912813"/>
            <a:fld id="{B3478EB5-E619-4A0E-A298-7AE66ED1469D}" type="slidenum">
              <a:rPr lang="el-GR" smtClean="0"/>
              <a:pPr defTabSz="912813"/>
              <a:t>24</a:t>
            </a:fld>
            <a:endParaRPr lang="el-G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Θέση εικόνας διαφάνειας"/>
          <p:cNvSpPr>
            <a:spLocks noGrp="1" noRot="1" noChangeAspect="1" noTextEdit="1"/>
          </p:cNvSpPr>
          <p:nvPr>
            <p:ph type="sldImg"/>
          </p:nvPr>
        </p:nvSpPr>
        <p:spPr>
          <a:ln/>
        </p:spPr>
      </p:sp>
      <p:sp>
        <p:nvSpPr>
          <p:cNvPr id="19458" name="2 - Θέση σημειώσεων"/>
          <p:cNvSpPr>
            <a:spLocks noGrp="1"/>
          </p:cNvSpPr>
          <p:nvPr>
            <p:ph type="body" idx="1"/>
          </p:nvPr>
        </p:nvSpPr>
        <p:spPr>
          <a:noFill/>
          <a:ln/>
        </p:spPr>
        <p:txBody>
          <a:bodyPr/>
          <a:lstStyle/>
          <a:p>
            <a:pPr eaLnBrk="1" hangingPunct="1"/>
            <a:endParaRPr lang="el-GR" smtClean="0"/>
          </a:p>
        </p:txBody>
      </p:sp>
      <p:sp>
        <p:nvSpPr>
          <p:cNvPr id="19459" name="3 - Θέση αριθμού διαφάνειας"/>
          <p:cNvSpPr>
            <a:spLocks noGrp="1"/>
          </p:cNvSpPr>
          <p:nvPr>
            <p:ph type="sldNum" sz="quarter" idx="5"/>
          </p:nvPr>
        </p:nvSpPr>
        <p:spPr>
          <a:noFill/>
        </p:spPr>
        <p:txBody>
          <a:bodyPr/>
          <a:lstStyle/>
          <a:p>
            <a:pPr defTabSz="912813"/>
            <a:fld id="{B3478EB5-E619-4A0E-A298-7AE66ED1469D}" type="slidenum">
              <a:rPr lang="el-GR" smtClean="0"/>
              <a:pPr defTabSz="912813"/>
              <a:t>25</a:t>
            </a:fld>
            <a:endParaRPr lang="el-G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Θέση εικόνας διαφάνειας"/>
          <p:cNvSpPr>
            <a:spLocks noGrp="1" noRot="1" noChangeAspect="1" noTextEdit="1"/>
          </p:cNvSpPr>
          <p:nvPr>
            <p:ph type="sldImg"/>
          </p:nvPr>
        </p:nvSpPr>
        <p:spPr>
          <a:ln/>
        </p:spPr>
      </p:sp>
      <p:sp>
        <p:nvSpPr>
          <p:cNvPr id="19458" name="2 - Θέση σημειώσεων"/>
          <p:cNvSpPr>
            <a:spLocks noGrp="1"/>
          </p:cNvSpPr>
          <p:nvPr>
            <p:ph type="body" idx="1"/>
          </p:nvPr>
        </p:nvSpPr>
        <p:spPr>
          <a:noFill/>
          <a:ln/>
        </p:spPr>
        <p:txBody>
          <a:bodyPr/>
          <a:lstStyle/>
          <a:p>
            <a:pPr eaLnBrk="1" hangingPunct="1"/>
            <a:endParaRPr lang="el-GR" smtClean="0"/>
          </a:p>
        </p:txBody>
      </p:sp>
      <p:sp>
        <p:nvSpPr>
          <p:cNvPr id="19459" name="3 - Θέση αριθμού διαφάνειας"/>
          <p:cNvSpPr>
            <a:spLocks noGrp="1"/>
          </p:cNvSpPr>
          <p:nvPr>
            <p:ph type="sldNum" sz="quarter" idx="5"/>
          </p:nvPr>
        </p:nvSpPr>
        <p:spPr>
          <a:noFill/>
        </p:spPr>
        <p:txBody>
          <a:bodyPr/>
          <a:lstStyle/>
          <a:p>
            <a:pPr defTabSz="912813"/>
            <a:fld id="{B3478EB5-E619-4A0E-A298-7AE66ED1469D}" type="slidenum">
              <a:rPr lang="el-GR" smtClean="0"/>
              <a:pPr defTabSz="912813"/>
              <a:t>26</a:t>
            </a:fld>
            <a:endParaRPr lang="el-G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Θέση εικόνας διαφάνειας"/>
          <p:cNvSpPr>
            <a:spLocks noGrp="1" noRot="1" noChangeAspect="1" noTextEdit="1"/>
          </p:cNvSpPr>
          <p:nvPr>
            <p:ph type="sldImg"/>
          </p:nvPr>
        </p:nvSpPr>
        <p:spPr>
          <a:ln/>
        </p:spPr>
      </p:sp>
      <p:sp>
        <p:nvSpPr>
          <p:cNvPr id="19458" name="2 - Θέση σημειώσεων"/>
          <p:cNvSpPr>
            <a:spLocks noGrp="1"/>
          </p:cNvSpPr>
          <p:nvPr>
            <p:ph type="body" idx="1"/>
          </p:nvPr>
        </p:nvSpPr>
        <p:spPr>
          <a:noFill/>
          <a:ln/>
        </p:spPr>
        <p:txBody>
          <a:bodyPr/>
          <a:lstStyle/>
          <a:p>
            <a:pPr eaLnBrk="1" hangingPunct="1"/>
            <a:endParaRPr lang="el-GR" smtClean="0"/>
          </a:p>
        </p:txBody>
      </p:sp>
      <p:sp>
        <p:nvSpPr>
          <p:cNvPr id="19459" name="3 - Θέση αριθμού διαφάνειας"/>
          <p:cNvSpPr>
            <a:spLocks noGrp="1"/>
          </p:cNvSpPr>
          <p:nvPr>
            <p:ph type="sldNum" sz="quarter" idx="5"/>
          </p:nvPr>
        </p:nvSpPr>
        <p:spPr>
          <a:noFill/>
        </p:spPr>
        <p:txBody>
          <a:bodyPr/>
          <a:lstStyle/>
          <a:p>
            <a:pPr defTabSz="912813"/>
            <a:fld id="{B3478EB5-E619-4A0E-A298-7AE66ED1469D}" type="slidenum">
              <a:rPr lang="el-GR" smtClean="0"/>
              <a:pPr defTabSz="912813"/>
              <a:t>27</a:t>
            </a:fld>
            <a:endParaRPr lang="el-G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Θέση εικόνας διαφάνειας"/>
          <p:cNvSpPr>
            <a:spLocks noGrp="1" noRot="1" noChangeAspect="1" noTextEdit="1"/>
          </p:cNvSpPr>
          <p:nvPr>
            <p:ph type="sldImg"/>
          </p:nvPr>
        </p:nvSpPr>
        <p:spPr>
          <a:ln/>
        </p:spPr>
      </p:sp>
      <p:sp>
        <p:nvSpPr>
          <p:cNvPr id="19458" name="2 - Θέση σημειώσεων"/>
          <p:cNvSpPr>
            <a:spLocks noGrp="1"/>
          </p:cNvSpPr>
          <p:nvPr>
            <p:ph type="body" idx="1"/>
          </p:nvPr>
        </p:nvSpPr>
        <p:spPr>
          <a:noFill/>
          <a:ln/>
        </p:spPr>
        <p:txBody>
          <a:bodyPr/>
          <a:lstStyle/>
          <a:p>
            <a:pPr eaLnBrk="1" hangingPunct="1"/>
            <a:endParaRPr lang="el-GR" smtClean="0"/>
          </a:p>
        </p:txBody>
      </p:sp>
      <p:sp>
        <p:nvSpPr>
          <p:cNvPr id="19459" name="3 - Θέση αριθμού διαφάνειας"/>
          <p:cNvSpPr>
            <a:spLocks noGrp="1"/>
          </p:cNvSpPr>
          <p:nvPr>
            <p:ph type="sldNum" sz="quarter" idx="5"/>
          </p:nvPr>
        </p:nvSpPr>
        <p:spPr>
          <a:noFill/>
        </p:spPr>
        <p:txBody>
          <a:bodyPr/>
          <a:lstStyle/>
          <a:p>
            <a:pPr defTabSz="912813"/>
            <a:fld id="{B3478EB5-E619-4A0E-A298-7AE66ED1469D}" type="slidenum">
              <a:rPr lang="el-GR" smtClean="0"/>
              <a:pPr defTabSz="912813"/>
              <a:t>28</a:t>
            </a:fld>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Θέση εικόνας διαφάνειας"/>
          <p:cNvSpPr>
            <a:spLocks noGrp="1" noRot="1" noChangeAspect="1" noTextEdit="1"/>
          </p:cNvSpPr>
          <p:nvPr>
            <p:ph type="sldImg"/>
          </p:nvPr>
        </p:nvSpPr>
        <p:spPr>
          <a:ln/>
        </p:spPr>
      </p:sp>
      <p:sp>
        <p:nvSpPr>
          <p:cNvPr id="25603" name="2 - Θέση σημειώσεων"/>
          <p:cNvSpPr>
            <a:spLocks noGrp="1"/>
          </p:cNvSpPr>
          <p:nvPr>
            <p:ph type="body" idx="1"/>
          </p:nvPr>
        </p:nvSpPr>
        <p:spPr>
          <a:noFill/>
          <a:ln/>
        </p:spPr>
        <p:txBody>
          <a:bodyPr/>
          <a:lstStyle/>
          <a:p>
            <a:pPr eaLnBrk="1" hangingPunct="1"/>
            <a:endParaRPr lang="el-GR" smtClean="0"/>
          </a:p>
        </p:txBody>
      </p:sp>
      <p:sp>
        <p:nvSpPr>
          <p:cNvPr id="25604" name="3 - Θέση αριθμού διαφάνειας"/>
          <p:cNvSpPr>
            <a:spLocks noGrp="1"/>
          </p:cNvSpPr>
          <p:nvPr>
            <p:ph type="sldNum" sz="quarter" idx="5"/>
          </p:nvPr>
        </p:nvSpPr>
        <p:spPr>
          <a:noFill/>
        </p:spPr>
        <p:txBody>
          <a:bodyPr/>
          <a:lstStyle/>
          <a:p>
            <a:fld id="{E1852BE4-FC2C-42DE-ABEB-7C1D41DAEB3D}" type="slidenum">
              <a:rPr lang="en-GB" smtClean="0"/>
              <a:pPr/>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 Θέση εικόνας διαφάνειας"/>
          <p:cNvSpPr>
            <a:spLocks noGrp="1" noRot="1" noChangeAspect="1" noTextEdit="1"/>
          </p:cNvSpPr>
          <p:nvPr>
            <p:ph type="sldImg"/>
          </p:nvPr>
        </p:nvSpPr>
        <p:spPr>
          <a:ln/>
        </p:spPr>
      </p:sp>
      <p:sp>
        <p:nvSpPr>
          <p:cNvPr id="26627" name="2 - Θέση σημειώσεων"/>
          <p:cNvSpPr>
            <a:spLocks noGrp="1"/>
          </p:cNvSpPr>
          <p:nvPr>
            <p:ph type="body" idx="1"/>
          </p:nvPr>
        </p:nvSpPr>
        <p:spPr>
          <a:noFill/>
          <a:ln/>
        </p:spPr>
        <p:txBody>
          <a:bodyPr/>
          <a:lstStyle/>
          <a:p>
            <a:pPr eaLnBrk="1" hangingPunct="1"/>
            <a:endParaRPr lang="el-GR" smtClean="0"/>
          </a:p>
        </p:txBody>
      </p:sp>
      <p:sp>
        <p:nvSpPr>
          <p:cNvPr id="26628" name="3 - Θέση αριθμού διαφάνειας"/>
          <p:cNvSpPr>
            <a:spLocks noGrp="1"/>
          </p:cNvSpPr>
          <p:nvPr>
            <p:ph type="sldNum" sz="quarter" idx="5"/>
          </p:nvPr>
        </p:nvSpPr>
        <p:spPr>
          <a:noFill/>
        </p:spPr>
        <p:txBody>
          <a:bodyPr/>
          <a:lstStyle/>
          <a:p>
            <a:fld id="{9ECF5932-CC2E-4765-97CE-EB04962B1F5E}"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Θέση εικόνας διαφάνειας"/>
          <p:cNvSpPr>
            <a:spLocks noGrp="1" noRot="1" noChangeAspect="1" noTextEdit="1"/>
          </p:cNvSpPr>
          <p:nvPr>
            <p:ph type="sldImg"/>
          </p:nvPr>
        </p:nvSpPr>
        <p:spPr>
          <a:ln/>
        </p:spPr>
      </p:sp>
      <p:sp>
        <p:nvSpPr>
          <p:cNvPr id="27651" name="2 - Θέση σημειώσεων"/>
          <p:cNvSpPr>
            <a:spLocks noGrp="1"/>
          </p:cNvSpPr>
          <p:nvPr>
            <p:ph type="body" idx="1"/>
          </p:nvPr>
        </p:nvSpPr>
        <p:spPr>
          <a:noFill/>
          <a:ln/>
        </p:spPr>
        <p:txBody>
          <a:bodyPr/>
          <a:lstStyle/>
          <a:p>
            <a:pPr eaLnBrk="1" hangingPunct="1"/>
            <a:endParaRPr lang="el-GR" smtClean="0"/>
          </a:p>
        </p:txBody>
      </p:sp>
      <p:sp>
        <p:nvSpPr>
          <p:cNvPr id="27652" name="3 - Θέση αριθμού διαφάνειας"/>
          <p:cNvSpPr>
            <a:spLocks noGrp="1"/>
          </p:cNvSpPr>
          <p:nvPr>
            <p:ph type="sldNum" sz="quarter" idx="5"/>
          </p:nvPr>
        </p:nvSpPr>
        <p:spPr>
          <a:noFill/>
        </p:spPr>
        <p:txBody>
          <a:bodyPr/>
          <a:lstStyle/>
          <a:p>
            <a:fld id="{1E7362D3-DA45-4077-9E07-B73D4097CA39}" type="slidenum">
              <a:rPr lang="en-GB" smtClean="0"/>
              <a:pPr/>
              <a:t>6</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Θέση εικόνας διαφάνειας"/>
          <p:cNvSpPr>
            <a:spLocks noGrp="1" noRot="1" noChangeAspect="1" noTextEdit="1"/>
          </p:cNvSpPr>
          <p:nvPr>
            <p:ph type="sldImg"/>
          </p:nvPr>
        </p:nvSpPr>
        <p:spPr>
          <a:ln/>
        </p:spPr>
      </p:sp>
      <p:sp>
        <p:nvSpPr>
          <p:cNvPr id="28675" name="2 - Θέση σημειώσεων"/>
          <p:cNvSpPr>
            <a:spLocks noGrp="1"/>
          </p:cNvSpPr>
          <p:nvPr>
            <p:ph type="body" idx="1"/>
          </p:nvPr>
        </p:nvSpPr>
        <p:spPr>
          <a:noFill/>
          <a:ln/>
        </p:spPr>
        <p:txBody>
          <a:bodyPr/>
          <a:lstStyle/>
          <a:p>
            <a:pPr eaLnBrk="1" hangingPunct="1"/>
            <a:endParaRPr lang="el-GR" smtClean="0"/>
          </a:p>
        </p:txBody>
      </p:sp>
      <p:sp>
        <p:nvSpPr>
          <p:cNvPr id="28676" name="3 - Θέση αριθμού διαφάνειας"/>
          <p:cNvSpPr>
            <a:spLocks noGrp="1"/>
          </p:cNvSpPr>
          <p:nvPr>
            <p:ph type="sldNum" sz="quarter" idx="5"/>
          </p:nvPr>
        </p:nvSpPr>
        <p:spPr>
          <a:noFill/>
        </p:spPr>
        <p:txBody>
          <a:bodyPr/>
          <a:lstStyle/>
          <a:p>
            <a:fld id="{D70E6C33-8980-4D51-9F68-8188CF3E04C3}" type="slidenum">
              <a:rPr lang="en-GB" smtClean="0"/>
              <a:pPr/>
              <a:t>7</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Θέση εικόνας διαφάνειας"/>
          <p:cNvSpPr>
            <a:spLocks noGrp="1" noRot="1" noChangeAspect="1" noTextEdit="1"/>
          </p:cNvSpPr>
          <p:nvPr>
            <p:ph type="sldImg"/>
          </p:nvPr>
        </p:nvSpPr>
        <p:spPr>
          <a:ln/>
        </p:spPr>
      </p:sp>
      <p:sp>
        <p:nvSpPr>
          <p:cNvPr id="29699" name="2 - Θέση σημειώσεων"/>
          <p:cNvSpPr>
            <a:spLocks noGrp="1"/>
          </p:cNvSpPr>
          <p:nvPr>
            <p:ph type="body" idx="1"/>
          </p:nvPr>
        </p:nvSpPr>
        <p:spPr>
          <a:noFill/>
          <a:ln/>
        </p:spPr>
        <p:txBody>
          <a:bodyPr/>
          <a:lstStyle/>
          <a:p>
            <a:pPr eaLnBrk="1" hangingPunct="1"/>
            <a:endParaRPr lang="el-GR" smtClean="0"/>
          </a:p>
        </p:txBody>
      </p:sp>
      <p:sp>
        <p:nvSpPr>
          <p:cNvPr id="29700" name="3 - Θέση αριθμού διαφάνειας"/>
          <p:cNvSpPr>
            <a:spLocks noGrp="1"/>
          </p:cNvSpPr>
          <p:nvPr>
            <p:ph type="sldNum" sz="quarter" idx="5"/>
          </p:nvPr>
        </p:nvSpPr>
        <p:spPr>
          <a:noFill/>
        </p:spPr>
        <p:txBody>
          <a:bodyPr/>
          <a:lstStyle/>
          <a:p>
            <a:fld id="{8C223F9D-4716-49BC-B428-E4B36BE09430}" type="slidenum">
              <a:rPr lang="en-GB" smtClean="0"/>
              <a:pPr/>
              <a:t>8</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Θέση εικόνας διαφάνειας"/>
          <p:cNvSpPr>
            <a:spLocks noGrp="1" noRot="1" noChangeAspect="1" noTextEdit="1"/>
          </p:cNvSpPr>
          <p:nvPr>
            <p:ph type="sldImg"/>
          </p:nvPr>
        </p:nvSpPr>
        <p:spPr>
          <a:ln/>
        </p:spPr>
      </p:sp>
      <p:sp>
        <p:nvSpPr>
          <p:cNvPr id="30723" name="2 - Θέση σημειώσεων"/>
          <p:cNvSpPr>
            <a:spLocks noGrp="1"/>
          </p:cNvSpPr>
          <p:nvPr>
            <p:ph type="body" idx="1"/>
          </p:nvPr>
        </p:nvSpPr>
        <p:spPr>
          <a:noFill/>
          <a:ln/>
        </p:spPr>
        <p:txBody>
          <a:bodyPr/>
          <a:lstStyle/>
          <a:p>
            <a:pPr eaLnBrk="1" hangingPunct="1"/>
            <a:endParaRPr lang="el-GR" smtClean="0"/>
          </a:p>
        </p:txBody>
      </p:sp>
      <p:sp>
        <p:nvSpPr>
          <p:cNvPr id="30724" name="3 - Θέση αριθμού διαφάνειας"/>
          <p:cNvSpPr>
            <a:spLocks noGrp="1"/>
          </p:cNvSpPr>
          <p:nvPr>
            <p:ph type="sldNum" sz="quarter" idx="5"/>
          </p:nvPr>
        </p:nvSpPr>
        <p:spPr>
          <a:noFill/>
        </p:spPr>
        <p:txBody>
          <a:bodyPr/>
          <a:lstStyle/>
          <a:p>
            <a:fld id="{D0259769-529A-486A-B684-16E316189B52}" type="slidenum">
              <a:rPr lang="en-GB" smtClean="0"/>
              <a:pPr/>
              <a:t>9</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Θέση εικόνας διαφάνειας"/>
          <p:cNvSpPr>
            <a:spLocks noGrp="1" noRot="1" noChangeAspect="1" noTextEdit="1"/>
          </p:cNvSpPr>
          <p:nvPr>
            <p:ph type="sldImg"/>
          </p:nvPr>
        </p:nvSpPr>
        <p:spPr>
          <a:ln/>
        </p:spPr>
      </p:sp>
      <p:sp>
        <p:nvSpPr>
          <p:cNvPr id="31747" name="2 - Θέση σημειώσεων"/>
          <p:cNvSpPr>
            <a:spLocks noGrp="1"/>
          </p:cNvSpPr>
          <p:nvPr>
            <p:ph type="body" idx="1"/>
          </p:nvPr>
        </p:nvSpPr>
        <p:spPr>
          <a:noFill/>
          <a:ln/>
        </p:spPr>
        <p:txBody>
          <a:bodyPr/>
          <a:lstStyle/>
          <a:p>
            <a:pPr eaLnBrk="1" hangingPunct="1"/>
            <a:endParaRPr lang="el-GR" smtClean="0"/>
          </a:p>
        </p:txBody>
      </p:sp>
      <p:sp>
        <p:nvSpPr>
          <p:cNvPr id="31748" name="3 - Θέση αριθμού διαφάνειας"/>
          <p:cNvSpPr>
            <a:spLocks noGrp="1"/>
          </p:cNvSpPr>
          <p:nvPr>
            <p:ph type="sldNum" sz="quarter" idx="5"/>
          </p:nvPr>
        </p:nvSpPr>
        <p:spPr>
          <a:noFill/>
        </p:spPr>
        <p:txBody>
          <a:bodyPr/>
          <a:lstStyle/>
          <a:p>
            <a:fld id="{29DA39F7-2834-4BD2-B201-E6B31762BB0A}" type="slidenum">
              <a:rPr lang="en-GB" smtClean="0"/>
              <a:pPr/>
              <a:t>10</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a:defRPr/>
            </a:pPr>
            <a:endParaRPr lang="el-GR" sz="2400">
              <a:latin typeface="Times New Roman"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a:defRPr/>
            </a:pPr>
            <a:endParaRPr lang="el-GR" sz="2400">
              <a:latin typeface="Times New Roman"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a:defRPr/>
            </a:pPr>
            <a:endParaRPr lang="el-GR">
              <a:latin typeface="Arial" charset="0"/>
            </a:endParaRPr>
          </a:p>
        </p:txBody>
      </p:sp>
      <p:sp>
        <p:nvSpPr>
          <p:cNvPr id="66565" name="Rectangle 5"/>
          <p:cNvSpPr>
            <a:spLocks noGrp="1" noChangeArrowheads="1"/>
          </p:cNvSpPr>
          <p:nvPr>
            <p:ph type="ctrTitle"/>
          </p:nvPr>
        </p:nvSpPr>
        <p:spPr>
          <a:xfrm>
            <a:off x="685800" y="857250"/>
            <a:ext cx="7772400" cy="2266950"/>
          </a:xfrm>
        </p:spPr>
        <p:txBody>
          <a:bodyPr anchor="ctr" anchorCtr="1"/>
          <a:lstStyle>
            <a:lvl1pPr algn="ctr">
              <a:defRPr sz="3600" i="1"/>
            </a:lvl1pPr>
          </a:lstStyle>
          <a:p>
            <a:r>
              <a:rPr lang="el-GR"/>
              <a:t>Κάντε κλικ για επεξεργασία του τίτλου</a:t>
            </a:r>
          </a:p>
        </p:txBody>
      </p:sp>
      <p:sp>
        <p:nvSpPr>
          <p:cNvPr id="66566"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1900"/>
            </a:lvl1pPr>
          </a:lstStyle>
          <a:p>
            <a:r>
              <a:rPr lang="el-GR"/>
              <a:t>Κάντε κλικ για να επεξεργαστείτε τον υπότιτλο του υποδείγματος</a:t>
            </a:r>
          </a:p>
        </p:txBody>
      </p:sp>
      <p:sp>
        <p:nvSpPr>
          <p:cNvPr id="7" name="Rectangle 7"/>
          <p:cNvSpPr>
            <a:spLocks noGrp="1" noChangeArrowheads="1"/>
          </p:cNvSpPr>
          <p:nvPr>
            <p:ph type="dt" sz="half" idx="10"/>
          </p:nvPr>
        </p:nvSpPr>
        <p:spPr/>
        <p:txBody>
          <a:bodyPr/>
          <a:lstStyle>
            <a:lvl1pPr>
              <a:defRPr/>
            </a:lvl1pPr>
          </a:lstStyle>
          <a:p>
            <a:pPr>
              <a:defRPr/>
            </a:pPr>
            <a:endParaRPr lang="el-GR"/>
          </a:p>
        </p:txBody>
      </p:sp>
      <p:sp>
        <p:nvSpPr>
          <p:cNvPr id="8" name="Rectangle 8"/>
          <p:cNvSpPr>
            <a:spLocks noGrp="1" noChangeArrowheads="1"/>
          </p:cNvSpPr>
          <p:nvPr>
            <p:ph type="ftr" sz="quarter" idx="11"/>
          </p:nvPr>
        </p:nvSpPr>
        <p:spPr>
          <a:xfrm>
            <a:off x="3352800" y="6391275"/>
            <a:ext cx="2895600" cy="457200"/>
          </a:xfrm>
        </p:spPr>
        <p:txBody>
          <a:bodyPr/>
          <a:lstStyle>
            <a:lvl1pPr>
              <a:defRPr/>
            </a:lvl1pPr>
          </a:lstStyle>
          <a:p>
            <a:pPr>
              <a:defRPr/>
            </a:pPr>
            <a:r>
              <a:rPr lang="el-GR" smtClean="0"/>
              <a:t>Τμήμα Διοίκησης Επιχειρήσεων</a:t>
            </a:r>
            <a:endParaRPr lang="el-GR"/>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747A5C10-5CB1-48BD-9F2C-A8B248267BCD}"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smtClean="0"/>
              <a:t>Τμήμα Διοίκησης Επιχειρήσεων</a:t>
            </a: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7F36F848-E1B9-41CC-BBF2-683D511BC76A}"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27800" y="333375"/>
            <a:ext cx="1924050" cy="575945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755650" y="333375"/>
            <a:ext cx="5619750" cy="575945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smtClean="0"/>
              <a:t>Τμήμα Διοίκησης Επιχειρήσεων</a:t>
            </a: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B0DEF195-2946-4121-99D9-B13113C7EC7D}"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smtClean="0"/>
              <a:t>Τμήμα Διοίκησης Επιχειρήσεων</a:t>
            </a: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8380442E-37A4-4FFA-AD97-F1CCA2660F65}"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smtClean="0"/>
              <a:t>Τμήμα Διοίκησης Επιχειρήσεων</a:t>
            </a: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25414D96-5197-4AAB-AF13-193CDE5C9C30}"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755650" y="1916113"/>
            <a:ext cx="3771900"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79950" y="1916113"/>
            <a:ext cx="3771900"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r>
              <a:rPr lang="el-GR" smtClean="0"/>
              <a:t>Τμήμα Διοίκησης Επιχειρήσεων</a:t>
            </a: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06099E23-EF05-481A-9C5E-33496B66FBF0}"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r>
              <a:rPr lang="el-GR" smtClean="0"/>
              <a:t>Τμήμα Διοίκησης Επιχειρήσεων</a:t>
            </a: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774B8559-B0D2-4CA0-820D-5AF8C8E9503E}"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r>
              <a:rPr lang="el-GR" smtClean="0"/>
              <a:t>Τμήμα Διοίκησης Επιχειρήσεων</a:t>
            </a: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13D89E85-01EA-48CF-8F5A-16B6239F1003}"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r>
              <a:rPr lang="el-GR" smtClean="0"/>
              <a:t>Τμήμα Διοίκησης Επιχειρήσεων</a:t>
            </a: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9A5B9DB5-78BC-4071-A7F1-241523D44E43}"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r>
              <a:rPr lang="el-GR" smtClean="0"/>
              <a:t>Τμήμα Διοίκησης Επιχειρήσεων</a:t>
            </a: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6B4DF823-CB44-42AF-AA7F-08234F5B3B8E}"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r>
              <a:rPr lang="el-GR" smtClean="0"/>
              <a:t>Τμήμα Διοίκησης Επιχειρήσεων</a:t>
            </a: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B36C1B13-6613-4948-8E71-C8356C2E71CE}"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5650" y="333375"/>
            <a:ext cx="7696200" cy="863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smtClean="0"/>
              <a:t>Κάντε κλικ για επεξεργασία του τίτλου</a:t>
            </a:r>
          </a:p>
        </p:txBody>
      </p:sp>
      <p:sp>
        <p:nvSpPr>
          <p:cNvPr id="1027" name="Rectangle 3"/>
          <p:cNvSpPr>
            <a:spLocks noGrp="1" noChangeArrowheads="1"/>
          </p:cNvSpPr>
          <p:nvPr>
            <p:ph type="body" idx="1"/>
          </p:nvPr>
        </p:nvSpPr>
        <p:spPr bwMode="auto">
          <a:xfrm>
            <a:off x="755650" y="1916113"/>
            <a:ext cx="7696200" cy="4176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65540"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Arial" charset="0"/>
              </a:defRPr>
            </a:lvl1pPr>
          </a:lstStyle>
          <a:p>
            <a:pPr>
              <a:defRPr/>
            </a:pPr>
            <a:endParaRPr lang="el-GR"/>
          </a:p>
        </p:txBody>
      </p:sp>
      <p:sp>
        <p:nvSpPr>
          <p:cNvPr id="65541"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Arial" charset="0"/>
              </a:defRPr>
            </a:lvl1pPr>
          </a:lstStyle>
          <a:p>
            <a:pPr>
              <a:defRPr/>
            </a:pPr>
            <a:r>
              <a:rPr lang="el-GR" smtClean="0"/>
              <a:t>Τμήμα Διοίκησης Επιχειρήσεων</a:t>
            </a:r>
            <a:endParaRPr lang="el-GR"/>
          </a:p>
        </p:txBody>
      </p:sp>
      <p:sp>
        <p:nvSpPr>
          <p:cNvPr id="65542"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Arial" charset="0"/>
              </a:defRPr>
            </a:lvl1pPr>
          </a:lstStyle>
          <a:p>
            <a:pPr>
              <a:defRPr/>
            </a:pPr>
            <a:fld id="{CD217DEE-F51D-4C4E-B111-9B85317456BE}" type="slidenum">
              <a:rPr lang="el-GR"/>
              <a:pPr>
                <a:defRPr/>
              </a:pPr>
              <a:t>‹#›</a:t>
            </a:fld>
            <a:endParaRPr lang="el-GR"/>
          </a:p>
        </p:txBody>
      </p:sp>
      <p:sp>
        <p:nvSpPr>
          <p:cNvPr id="65544" name="AutoShape 8"/>
          <p:cNvSpPr>
            <a:spLocks noChangeArrowheads="1"/>
          </p:cNvSpPr>
          <p:nvPr userDrawn="1"/>
        </p:nvSpPr>
        <p:spPr bwMode="auto">
          <a:xfrm>
            <a:off x="179388" y="188913"/>
            <a:ext cx="8823325" cy="6096000"/>
          </a:xfrm>
          <a:prstGeom prst="roundRect">
            <a:avLst>
              <a:gd name="adj" fmla="val 11046"/>
            </a:avLst>
          </a:prstGeom>
          <a:noFill/>
          <a:ln w="28575">
            <a:solidFill>
              <a:schemeClr val="folHlink"/>
            </a:solidFill>
            <a:round/>
            <a:headEnd/>
            <a:tailEnd/>
          </a:ln>
          <a:effectLst/>
        </p:spPr>
        <p:txBody>
          <a:bodyPr wrap="none" anchor="ctr"/>
          <a:lstStyle/>
          <a:p>
            <a:pPr algn="ctr">
              <a:defRPr/>
            </a:pPr>
            <a:endParaRPr lang="el-GR" sz="2400">
              <a:latin typeface="Times New Roman" pitchFamily="18" charset="0"/>
            </a:endParaRPr>
          </a:p>
        </p:txBody>
      </p:sp>
      <p:sp>
        <p:nvSpPr>
          <p:cNvPr id="65545" name="Line 9"/>
          <p:cNvSpPr>
            <a:spLocks noChangeShapeType="1"/>
          </p:cNvSpPr>
          <p:nvPr userDrawn="1"/>
        </p:nvSpPr>
        <p:spPr bwMode="auto">
          <a:xfrm>
            <a:off x="755650" y="1341438"/>
            <a:ext cx="7696200" cy="0"/>
          </a:xfrm>
          <a:prstGeom prst="line">
            <a:avLst/>
          </a:prstGeom>
          <a:noFill/>
          <a:ln w="38100">
            <a:solidFill>
              <a:schemeClr val="folHlink"/>
            </a:solidFill>
            <a:round/>
            <a:headEnd/>
            <a:tailEnd/>
          </a:ln>
          <a:effectLst/>
        </p:spPr>
        <p:txBody>
          <a:bodyPr/>
          <a:lstStyle/>
          <a:p>
            <a:pPr>
              <a:defRPr/>
            </a:pPr>
            <a:endParaRPr lang="el-GR" b="1"/>
          </a:p>
        </p:txBody>
      </p:sp>
    </p:spTree>
  </p:cSld>
  <p:clrMap bg1="lt1" tx1="dk1" bg2="lt2" tx2="dk2" accent1="accent1" accent2="accent2" accent3="accent3" accent4="accent4" accent5="accent5" accent6="accent6" hlink="hlink" folHlink="folHlink"/>
  <p:sldLayoutIdLst>
    <p:sldLayoutId id="2147483714" r:id="rId1"/>
    <p:sldLayoutId id="2147483713" r:id="rId2"/>
    <p:sldLayoutId id="2147483712" r:id="rId3"/>
    <p:sldLayoutId id="2147483711" r:id="rId4"/>
    <p:sldLayoutId id="2147483710" r:id="rId5"/>
    <p:sldLayoutId id="2147483709" r:id="rId6"/>
    <p:sldLayoutId id="2147483708" r:id="rId7"/>
    <p:sldLayoutId id="2147483707" r:id="rId8"/>
    <p:sldLayoutId id="2147483706" r:id="rId9"/>
    <p:sldLayoutId id="2147483705" r:id="rId10"/>
    <p:sldLayoutId id="2147483704" r:id="rId11"/>
  </p:sldLayoutIdLst>
  <p:hf hdr="0" dt="0"/>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Cambria" pitchFamily="18" charset="0"/>
        </a:defRPr>
      </a:lvl2pPr>
      <a:lvl3pPr algn="l" rtl="0" eaLnBrk="0" fontAlgn="base" hangingPunct="0">
        <a:spcBef>
          <a:spcPct val="0"/>
        </a:spcBef>
        <a:spcAft>
          <a:spcPct val="0"/>
        </a:spcAft>
        <a:defRPr sz="2800">
          <a:solidFill>
            <a:schemeClr val="tx2"/>
          </a:solidFill>
          <a:latin typeface="Cambria" pitchFamily="18" charset="0"/>
        </a:defRPr>
      </a:lvl3pPr>
      <a:lvl4pPr algn="l" rtl="0" eaLnBrk="0" fontAlgn="base" hangingPunct="0">
        <a:spcBef>
          <a:spcPct val="0"/>
        </a:spcBef>
        <a:spcAft>
          <a:spcPct val="0"/>
        </a:spcAft>
        <a:defRPr sz="2800">
          <a:solidFill>
            <a:schemeClr val="tx2"/>
          </a:solidFill>
          <a:latin typeface="Cambria" pitchFamily="18" charset="0"/>
        </a:defRPr>
      </a:lvl4pPr>
      <a:lvl5pPr algn="l" rtl="0" eaLnBrk="0" fontAlgn="base" hangingPunct="0">
        <a:spcBef>
          <a:spcPct val="0"/>
        </a:spcBef>
        <a:spcAft>
          <a:spcPct val="0"/>
        </a:spcAft>
        <a:defRPr sz="2800">
          <a:solidFill>
            <a:schemeClr val="tx2"/>
          </a:solidFill>
          <a:latin typeface="Cambria" pitchFamily="18" charset="0"/>
        </a:defRPr>
      </a:lvl5pPr>
      <a:lvl6pPr marL="457200" algn="l" rtl="0" fontAlgn="base">
        <a:spcBef>
          <a:spcPct val="0"/>
        </a:spcBef>
        <a:spcAft>
          <a:spcPct val="0"/>
        </a:spcAft>
        <a:defRPr sz="2800">
          <a:solidFill>
            <a:schemeClr val="tx2"/>
          </a:solidFill>
          <a:latin typeface="Cambria" pitchFamily="18" charset="0"/>
        </a:defRPr>
      </a:lvl6pPr>
      <a:lvl7pPr marL="914400" algn="l" rtl="0" fontAlgn="base">
        <a:spcBef>
          <a:spcPct val="0"/>
        </a:spcBef>
        <a:spcAft>
          <a:spcPct val="0"/>
        </a:spcAft>
        <a:defRPr sz="2800">
          <a:solidFill>
            <a:schemeClr val="tx2"/>
          </a:solidFill>
          <a:latin typeface="Cambria" pitchFamily="18" charset="0"/>
        </a:defRPr>
      </a:lvl7pPr>
      <a:lvl8pPr marL="1371600" algn="l" rtl="0" fontAlgn="base">
        <a:spcBef>
          <a:spcPct val="0"/>
        </a:spcBef>
        <a:spcAft>
          <a:spcPct val="0"/>
        </a:spcAft>
        <a:defRPr sz="2800">
          <a:solidFill>
            <a:schemeClr val="tx2"/>
          </a:solidFill>
          <a:latin typeface="Cambria" pitchFamily="18" charset="0"/>
        </a:defRPr>
      </a:lvl8pPr>
      <a:lvl9pPr marL="1828800" algn="l" rtl="0" fontAlgn="base">
        <a:spcBef>
          <a:spcPct val="0"/>
        </a:spcBef>
        <a:spcAft>
          <a:spcPct val="0"/>
        </a:spcAft>
        <a:defRPr sz="2800">
          <a:solidFill>
            <a:schemeClr val="tx2"/>
          </a:solidFill>
          <a:latin typeface="Cambria" pitchFamily="18" charset="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a:solidFill>
            <a:schemeClr val="tx1"/>
          </a:solidFill>
          <a:latin typeface="+mn-lt"/>
        </a:defRPr>
      </a:lvl6pPr>
      <a:lvl7pPr marL="2971800" indent="-228600" algn="l" rtl="0" fontAlgn="base">
        <a:spcBef>
          <a:spcPct val="20000"/>
        </a:spcBef>
        <a:spcAft>
          <a:spcPct val="0"/>
        </a:spcAft>
        <a:buClr>
          <a:schemeClr val="folHlink"/>
        </a:buClr>
        <a:buSzPct val="150000"/>
        <a:buChar char="•"/>
        <a:defRPr>
          <a:solidFill>
            <a:schemeClr val="tx1"/>
          </a:solidFill>
          <a:latin typeface="+mn-lt"/>
        </a:defRPr>
      </a:lvl7pPr>
      <a:lvl8pPr marL="3429000" indent="-228600" algn="l" rtl="0" fontAlgn="base">
        <a:spcBef>
          <a:spcPct val="20000"/>
        </a:spcBef>
        <a:spcAft>
          <a:spcPct val="0"/>
        </a:spcAft>
        <a:buClr>
          <a:schemeClr val="folHlink"/>
        </a:buClr>
        <a:buSzPct val="150000"/>
        <a:buChar char="•"/>
        <a:defRPr>
          <a:solidFill>
            <a:schemeClr val="tx1"/>
          </a:solidFill>
          <a:latin typeface="+mn-lt"/>
        </a:defRPr>
      </a:lvl8pPr>
      <a:lvl9pPr marL="3886200" indent="-228600" algn="l" rtl="0" fontAlgn="base">
        <a:spcBef>
          <a:spcPct val="20000"/>
        </a:spcBef>
        <a:spcAft>
          <a:spcPct val="0"/>
        </a:spcAft>
        <a:buClr>
          <a:schemeClr val="folHlink"/>
        </a:buClr>
        <a:buSzPct val="150000"/>
        <a:buChar char="•"/>
        <a:defRPr>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9"/>
          <p:cNvSpPr>
            <a:spLocks noGrp="1" noChangeArrowheads="1"/>
          </p:cNvSpPr>
          <p:nvPr>
            <p:ph type="subTitle" idx="1"/>
          </p:nvPr>
        </p:nvSpPr>
        <p:spPr>
          <a:xfrm>
            <a:off x="1835696" y="3645024"/>
            <a:ext cx="5410200" cy="1905000"/>
          </a:xfrm>
        </p:spPr>
        <p:txBody>
          <a:bodyPr/>
          <a:lstStyle/>
          <a:p>
            <a:pPr eaLnBrk="1" hangingPunct="1">
              <a:lnSpc>
                <a:spcPct val="80000"/>
              </a:lnSpc>
            </a:pPr>
            <a:r>
              <a:rPr lang="el-GR" sz="3200" b="1" dirty="0" smtClean="0">
                <a:solidFill>
                  <a:srgbClr val="800000"/>
                </a:solidFill>
                <a:effectLst>
                  <a:outerShdw blurRad="38100" dist="38100" dir="2700000" algn="tl">
                    <a:srgbClr val="000000">
                      <a:alpha val="43137"/>
                    </a:srgbClr>
                  </a:outerShdw>
                </a:effectLst>
              </a:rPr>
              <a:t>«Πρόγραμμα Προπτυχιακών Σπουδών, </a:t>
            </a:r>
            <a:r>
              <a:rPr lang="en-US" sz="3200" b="1" dirty="0" smtClean="0">
                <a:solidFill>
                  <a:srgbClr val="800000"/>
                </a:solidFill>
                <a:effectLst>
                  <a:outerShdw blurRad="38100" dist="38100" dir="2700000" algn="tl">
                    <a:srgbClr val="000000">
                      <a:alpha val="43137"/>
                    </a:srgbClr>
                  </a:outerShdw>
                </a:effectLst>
              </a:rPr>
              <a:t>Erasmus, ECTS, DS Label</a:t>
            </a:r>
            <a:r>
              <a:rPr lang="el-GR" sz="3200" b="1" dirty="0" smtClean="0">
                <a:solidFill>
                  <a:srgbClr val="800000"/>
                </a:solidFill>
                <a:effectLst>
                  <a:outerShdw blurRad="38100" dist="38100" dir="2700000" algn="tl">
                    <a:srgbClr val="000000">
                      <a:alpha val="43137"/>
                    </a:srgbClr>
                  </a:outerShdw>
                </a:effectLst>
              </a:rPr>
              <a:t>»</a:t>
            </a:r>
          </a:p>
          <a:p>
            <a:pPr eaLnBrk="1" hangingPunct="1">
              <a:lnSpc>
                <a:spcPct val="80000"/>
              </a:lnSpc>
            </a:pPr>
            <a:endParaRPr lang="el-GR" sz="3200" dirty="0" smtClean="0"/>
          </a:p>
          <a:p>
            <a:pPr eaLnBrk="1" hangingPunct="1">
              <a:lnSpc>
                <a:spcPct val="80000"/>
              </a:lnSpc>
            </a:pPr>
            <a:r>
              <a:rPr lang="el-GR" sz="2000" dirty="0" smtClean="0"/>
              <a:t>Χίος</a:t>
            </a:r>
            <a:r>
              <a:rPr lang="el-GR" sz="2000" dirty="0"/>
              <a:t>, Δεκέμβριος 2013</a:t>
            </a:r>
          </a:p>
          <a:p>
            <a:pPr eaLnBrk="1" hangingPunct="1">
              <a:lnSpc>
                <a:spcPct val="80000"/>
              </a:lnSpc>
            </a:pPr>
            <a:endParaRPr lang="el-GR" sz="3200" dirty="0" smtClean="0"/>
          </a:p>
        </p:txBody>
      </p:sp>
      <p:pic>
        <p:nvPicPr>
          <p:cNvPr id="4" name="Εικόνα 13" descr="Περιγραφή: aegeansign_m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3928" y="502220"/>
            <a:ext cx="1152128" cy="1043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ctrTitle"/>
          </p:nvPr>
        </p:nvSpPr>
        <p:spPr>
          <a:xfrm>
            <a:off x="838200" y="1412776"/>
            <a:ext cx="7772400" cy="1443428"/>
          </a:xfrm>
        </p:spPr>
        <p:txBody>
          <a:bodyPr/>
          <a:lstStyle/>
          <a:p>
            <a:r>
              <a:rPr lang="el-GR" sz="2400" dirty="0">
                <a:latin typeface="Palatino Linotype" panose="02040502050505030304" pitchFamily="18" charset="0"/>
              </a:rPr>
              <a:t>ΠΑΝΕΠΙΣΤΗΜΙΟ ΑΙΓΑΙΟΥ</a:t>
            </a:r>
            <a:br>
              <a:rPr lang="el-GR" sz="2400" dirty="0">
                <a:latin typeface="Palatino Linotype" panose="02040502050505030304" pitchFamily="18" charset="0"/>
              </a:rPr>
            </a:br>
            <a:r>
              <a:rPr lang="el-GR" sz="2400" dirty="0">
                <a:latin typeface="Palatino Linotype" panose="02040502050505030304" pitchFamily="18" charset="0"/>
              </a:rPr>
              <a:t>ΣΧΟΛΗ ΕΠΙΣΤΗΜΩΝ ΤΗΣ ΔΙΟΙΚΗΣΗΣ</a:t>
            </a:r>
            <a:br>
              <a:rPr lang="el-GR" sz="2400" dirty="0">
                <a:latin typeface="Palatino Linotype" panose="02040502050505030304" pitchFamily="18" charset="0"/>
              </a:rPr>
            </a:br>
            <a:r>
              <a:rPr lang="el-GR" sz="2400" b="1" dirty="0">
                <a:latin typeface="Palatino Linotype" panose="02040502050505030304" pitchFamily="18" charset="0"/>
              </a:rPr>
              <a:t>ΤΜΗΜΑ ΔΙΟΙΚΗΣΗΣ </a:t>
            </a:r>
            <a:r>
              <a:rPr lang="el-GR" sz="2400" b="1" dirty="0" smtClean="0">
                <a:latin typeface="Palatino Linotype" panose="02040502050505030304" pitchFamily="18" charset="0"/>
              </a:rPr>
              <a:t>ΕΠΙΧΕΙΡΗΣΕΩΝ</a:t>
            </a:r>
            <a:endParaRPr lang="el-GR" sz="2400" dirty="0">
              <a:latin typeface="Palatino Linotype" panose="02040502050505030304" pitchFamily="18" charset="0"/>
            </a:endParaRPr>
          </a:p>
        </p:txBody>
      </p:sp>
      <p:sp>
        <p:nvSpPr>
          <p:cNvPr id="7" name="Υπότιτλος 2"/>
          <p:cNvSpPr txBox="1">
            <a:spLocks/>
          </p:cNvSpPr>
          <p:nvPr/>
        </p:nvSpPr>
        <p:spPr>
          <a:xfrm>
            <a:off x="1524000" y="5301208"/>
            <a:ext cx="6400800" cy="100811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l-GR" dirty="0" smtClean="0"/>
              <a:t>Η δομή του Προπτυχιακού Προγράμματος Σπουδών</a:t>
            </a:r>
          </a:p>
        </p:txBody>
      </p:sp>
      <p:sp>
        <p:nvSpPr>
          <p:cNvPr id="10243" name="Rectangle 3"/>
          <p:cNvSpPr>
            <a:spLocks noGrp="1" noChangeArrowheads="1"/>
          </p:cNvSpPr>
          <p:nvPr>
            <p:ph type="body" idx="1"/>
          </p:nvPr>
        </p:nvSpPr>
        <p:spPr>
          <a:xfrm>
            <a:off x="458788" y="1700213"/>
            <a:ext cx="7772400" cy="4392612"/>
          </a:xfrm>
        </p:spPr>
        <p:txBody>
          <a:bodyPr/>
          <a:lstStyle/>
          <a:p>
            <a:pPr algn="ctr" eaLnBrk="1" hangingPunct="1"/>
            <a:r>
              <a:rPr lang="el-GR" sz="3100" dirty="0" smtClean="0"/>
              <a:t>Ο Δεύτερος Κύκλος: Κατεύθυνση και Επιλογές </a:t>
            </a:r>
          </a:p>
          <a:p>
            <a:pPr eaLnBrk="1" hangingPunct="1">
              <a:buFont typeface="Symbol" pitchFamily="18" charset="2"/>
              <a:buNone/>
            </a:pPr>
            <a:endParaRPr lang="el-GR" sz="1200" dirty="0" smtClean="0"/>
          </a:p>
          <a:p>
            <a:pPr eaLnBrk="1" hangingPunct="1"/>
            <a:r>
              <a:rPr lang="el-GR" sz="2400" dirty="0" smtClean="0">
                <a:solidFill>
                  <a:schemeClr val="tx1"/>
                </a:solidFill>
              </a:rPr>
              <a:t>Με αφετηρία τις βασικές γνώσεις υποδομής προσφέρονται στη συνέχεια εξειδικευμένα μαθήματα. </a:t>
            </a:r>
          </a:p>
          <a:p>
            <a:pPr eaLnBrk="1" hangingPunct="1"/>
            <a:r>
              <a:rPr lang="el-GR" sz="2400" dirty="0" smtClean="0">
                <a:solidFill>
                  <a:schemeClr val="tx1"/>
                </a:solidFill>
              </a:rPr>
              <a:t>Η παρακολούθηση των μαθημάτων του δεύτερου κύκλου διέπεται από ειδικές ρυθμίσεις, με βάση τις οποίες τα μαθήματα αυτά εντάσσονται σε δύο κατηγορίες: </a:t>
            </a:r>
          </a:p>
          <a:p>
            <a:pPr eaLnBrk="1" hangingPunct="1"/>
            <a:r>
              <a:rPr lang="el-GR" sz="2400" dirty="0" smtClean="0">
                <a:solidFill>
                  <a:schemeClr val="tx1"/>
                </a:solidFill>
              </a:rPr>
              <a:t>τα μαθήματα </a:t>
            </a:r>
            <a:r>
              <a:rPr lang="el-GR" sz="2400" dirty="0" smtClean="0">
                <a:solidFill>
                  <a:srgbClr val="A50021"/>
                </a:solidFill>
              </a:rPr>
              <a:t>κατεύθυνσης</a:t>
            </a:r>
            <a:r>
              <a:rPr lang="el-GR" sz="2400" dirty="0" smtClean="0">
                <a:solidFill>
                  <a:schemeClr val="tx1"/>
                </a:solidFill>
              </a:rPr>
              <a:t> </a:t>
            </a:r>
            <a:r>
              <a:rPr lang="el-GR" sz="2400" dirty="0" smtClean="0">
                <a:solidFill>
                  <a:srgbClr val="A50021"/>
                </a:solidFill>
              </a:rPr>
              <a:t>σπουδών</a:t>
            </a:r>
            <a:r>
              <a:rPr lang="el-GR" sz="2400" dirty="0" smtClean="0">
                <a:solidFill>
                  <a:schemeClr val="tx1"/>
                </a:solidFill>
              </a:rPr>
              <a:t> και </a:t>
            </a:r>
          </a:p>
          <a:p>
            <a:pPr eaLnBrk="1" hangingPunct="1"/>
            <a:r>
              <a:rPr lang="el-GR" sz="2400" dirty="0" smtClean="0">
                <a:solidFill>
                  <a:schemeClr val="tx1"/>
                </a:solidFill>
              </a:rPr>
              <a:t>τα μαθήματα </a:t>
            </a:r>
            <a:r>
              <a:rPr lang="el-GR" sz="2400" dirty="0" smtClean="0">
                <a:solidFill>
                  <a:srgbClr val="A50021"/>
                </a:solidFill>
              </a:rPr>
              <a:t>ελεύθερης επιλογής</a:t>
            </a:r>
            <a:r>
              <a:rPr lang="el-GR" sz="2400" dirty="0" smtClean="0">
                <a:solidFill>
                  <a:schemeClr val="tx1"/>
                </a:solidFill>
              </a:rPr>
              <a:t> </a:t>
            </a:r>
          </a:p>
          <a:p>
            <a:pPr algn="just" eaLnBrk="1" hangingPunct="1"/>
            <a:endParaRPr lang="el-GR" dirty="0" smtClean="0">
              <a:solidFill>
                <a:schemeClr val="tx1"/>
              </a:solidFill>
            </a:endParaRPr>
          </a:p>
          <a:p>
            <a:pPr eaLnBrk="1" hangingPunct="1">
              <a:buFont typeface="Symbol" pitchFamily="18" charset="2"/>
              <a:buNone/>
            </a:pPr>
            <a:endParaRPr lang="el-GR" sz="2400" dirty="0" smtClean="0">
              <a:solidFill>
                <a:schemeClr val="tx1"/>
              </a:solidFill>
            </a:endParaRPr>
          </a:p>
        </p:txBody>
      </p:sp>
    </p:spTree>
    <p:extLst>
      <p:ext uri="{BB962C8B-B14F-4D97-AF65-F5344CB8AC3E}">
        <p14:creationId xmlns:p14="http://schemas.microsoft.com/office/powerpoint/2010/main" val="2433011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el-GR" dirty="0" smtClean="0"/>
              <a:t>Η δομή του Προπτυχιακού Προγράμματος Σπουδών</a:t>
            </a:r>
          </a:p>
        </p:txBody>
      </p:sp>
      <p:sp>
        <p:nvSpPr>
          <p:cNvPr id="11267" name="Rectangle 3"/>
          <p:cNvSpPr>
            <a:spLocks noGrp="1" noChangeArrowheads="1"/>
          </p:cNvSpPr>
          <p:nvPr>
            <p:ph type="body" idx="1"/>
          </p:nvPr>
        </p:nvSpPr>
        <p:spPr>
          <a:xfrm>
            <a:off x="458788" y="1484313"/>
            <a:ext cx="7772400" cy="4824412"/>
          </a:xfrm>
        </p:spPr>
        <p:txBody>
          <a:bodyPr/>
          <a:lstStyle/>
          <a:p>
            <a:pPr algn="just" eaLnBrk="1" hangingPunct="1"/>
            <a:r>
              <a:rPr lang="el-GR" sz="3100" dirty="0" smtClean="0"/>
              <a:t>Κατευθύνσεις Σπουδών</a:t>
            </a:r>
            <a:endParaRPr lang="en-US" sz="3100" dirty="0" smtClean="0"/>
          </a:p>
          <a:p>
            <a:pPr eaLnBrk="1" hangingPunct="1"/>
            <a:r>
              <a:rPr lang="el-GR" sz="2100" dirty="0" smtClean="0">
                <a:solidFill>
                  <a:schemeClr val="tx1"/>
                </a:solidFill>
              </a:rPr>
              <a:t>Οι κατευθύνσεις σπουδών απαρτίζονται από δέσμες μαθημάτων, η διδασκαλία των οποίων οδηγεί σε μια σχετική εξειδίκευση του φοιτητή. </a:t>
            </a:r>
          </a:p>
          <a:p>
            <a:pPr eaLnBrk="1" hangingPunct="1"/>
            <a:r>
              <a:rPr lang="el-GR" sz="2100" dirty="0" smtClean="0">
                <a:solidFill>
                  <a:schemeClr val="tx1"/>
                </a:solidFill>
              </a:rPr>
              <a:t>Σε κάθε κατεύθυνση ο φοιτητής θα πρέπει να πάρει εννέα μαθήματα, εκ των οποίων τα τέσσερα είναι υποχρεωτικά. </a:t>
            </a:r>
          </a:p>
          <a:p>
            <a:pPr eaLnBrk="1" hangingPunct="1"/>
            <a:r>
              <a:rPr lang="el-GR" sz="2100" dirty="0" smtClean="0">
                <a:solidFill>
                  <a:schemeClr val="tx1"/>
                </a:solidFill>
              </a:rPr>
              <a:t>Προϋπόθεση για την εγγραφή σε κατεύθυνση σπουδών και σε οποιοδήποτε μάθημα ενταγμένο σε κατεύθυνση είναι η επιτυχής ολοκλήρωση μαθημάτων κορμού, με τα οποία ο φοιτητής συγκεντρώνει τουλάχιστον 50% των διδακτικών μονάδων των μαθημάτων κορμού (δηλαδή 51 διδακτικές μονάδες).</a:t>
            </a:r>
          </a:p>
        </p:txBody>
      </p:sp>
    </p:spTree>
    <p:extLst>
      <p:ext uri="{BB962C8B-B14F-4D97-AF65-F5344CB8AC3E}">
        <p14:creationId xmlns:p14="http://schemas.microsoft.com/office/powerpoint/2010/main" val="2317292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el-GR" dirty="0" smtClean="0"/>
              <a:t>Η δομή του Προπτυχιακού Προγράμματος Σπουδών</a:t>
            </a:r>
          </a:p>
        </p:txBody>
      </p:sp>
      <p:sp>
        <p:nvSpPr>
          <p:cNvPr id="12291" name="Rectangle 3"/>
          <p:cNvSpPr>
            <a:spLocks noGrp="1" noChangeArrowheads="1"/>
          </p:cNvSpPr>
          <p:nvPr>
            <p:ph type="body" idx="1"/>
          </p:nvPr>
        </p:nvSpPr>
        <p:spPr>
          <a:xfrm>
            <a:off x="468313" y="1412875"/>
            <a:ext cx="7762875" cy="4679950"/>
          </a:xfrm>
        </p:spPr>
        <p:txBody>
          <a:bodyPr/>
          <a:lstStyle/>
          <a:p>
            <a:pPr eaLnBrk="1" hangingPunct="1">
              <a:lnSpc>
                <a:spcPct val="90000"/>
              </a:lnSpc>
            </a:pPr>
            <a:r>
              <a:rPr lang="el-GR" sz="2000" dirty="0" smtClean="0">
                <a:solidFill>
                  <a:schemeClr val="tx1"/>
                </a:solidFill>
              </a:rPr>
              <a:t>Στο Τ.Δ.Ε. προσφέρονται πέντε κατευθύνσεις σπουδών</a:t>
            </a:r>
          </a:p>
          <a:p>
            <a:pPr eaLnBrk="1" hangingPunct="1">
              <a:lnSpc>
                <a:spcPct val="90000"/>
              </a:lnSpc>
              <a:buFont typeface="Symbol" pitchFamily="18" charset="2"/>
              <a:buNone/>
            </a:pPr>
            <a:endParaRPr lang="el-GR" sz="1400" dirty="0" smtClean="0">
              <a:solidFill>
                <a:schemeClr val="tx1"/>
              </a:solidFill>
            </a:endParaRPr>
          </a:p>
          <a:p>
            <a:pPr eaLnBrk="1" hangingPunct="1">
              <a:lnSpc>
                <a:spcPct val="90000"/>
              </a:lnSpc>
            </a:pPr>
            <a:r>
              <a:rPr lang="el-GR" sz="2000" dirty="0" smtClean="0"/>
              <a:t> </a:t>
            </a:r>
            <a:r>
              <a:rPr lang="el-GR" sz="2000" dirty="0" smtClean="0">
                <a:solidFill>
                  <a:srgbClr val="0099CC"/>
                </a:solidFill>
              </a:rPr>
              <a:t>Ι.	Marketing </a:t>
            </a:r>
          </a:p>
          <a:p>
            <a:pPr eaLnBrk="1" hangingPunct="1">
              <a:lnSpc>
                <a:spcPct val="130000"/>
              </a:lnSpc>
            </a:pPr>
            <a:r>
              <a:rPr lang="el-GR" sz="2000" dirty="0" smtClean="0">
                <a:solidFill>
                  <a:srgbClr val="0099CC"/>
                </a:solidFill>
              </a:rPr>
              <a:t>ΙΙ.	Διοίκηση Τουρισμού</a:t>
            </a:r>
          </a:p>
          <a:p>
            <a:pPr eaLnBrk="1" hangingPunct="1">
              <a:lnSpc>
                <a:spcPct val="130000"/>
              </a:lnSpc>
            </a:pPr>
            <a:r>
              <a:rPr lang="el-GR" sz="2000" dirty="0" smtClean="0">
                <a:solidFill>
                  <a:srgbClr val="0099CC"/>
                </a:solidFill>
              </a:rPr>
              <a:t>ΙΙΙ.	Διοίκηση-Οργάνωση Επιχειρήσεων και Νέες Τεχνολογίες</a:t>
            </a:r>
          </a:p>
          <a:p>
            <a:pPr eaLnBrk="1" hangingPunct="1">
              <a:lnSpc>
                <a:spcPct val="130000"/>
              </a:lnSpc>
            </a:pPr>
            <a:r>
              <a:rPr lang="el-GR" sz="2000" dirty="0" smtClean="0">
                <a:solidFill>
                  <a:srgbClr val="0099CC"/>
                </a:solidFill>
              </a:rPr>
              <a:t>Ι</a:t>
            </a:r>
            <a:r>
              <a:rPr lang="en-US" sz="2000" dirty="0" smtClean="0">
                <a:solidFill>
                  <a:srgbClr val="0099CC"/>
                </a:solidFill>
              </a:rPr>
              <a:t>V</a:t>
            </a:r>
            <a:r>
              <a:rPr lang="el-GR" sz="2000" dirty="0" smtClean="0">
                <a:solidFill>
                  <a:srgbClr val="0099CC"/>
                </a:solidFill>
              </a:rPr>
              <a:t>. Λογιστική – Χρηματοοικονομική </a:t>
            </a:r>
          </a:p>
          <a:p>
            <a:pPr eaLnBrk="1" hangingPunct="1">
              <a:lnSpc>
                <a:spcPct val="130000"/>
              </a:lnSpc>
            </a:pPr>
            <a:r>
              <a:rPr lang="en-US" sz="2000" dirty="0" smtClean="0">
                <a:solidFill>
                  <a:srgbClr val="0099CC"/>
                </a:solidFill>
              </a:rPr>
              <a:t>V</a:t>
            </a:r>
            <a:r>
              <a:rPr lang="el-GR" sz="2000" dirty="0" smtClean="0">
                <a:solidFill>
                  <a:srgbClr val="0099CC"/>
                </a:solidFill>
              </a:rPr>
              <a:t>. Επιχειρηματική Οικονομική</a:t>
            </a:r>
            <a:r>
              <a:rPr lang="el-GR" sz="2000" dirty="0" smtClean="0">
                <a:solidFill>
                  <a:schemeClr val="tx1"/>
                </a:solidFill>
              </a:rPr>
              <a:t> </a:t>
            </a:r>
          </a:p>
          <a:p>
            <a:pPr eaLnBrk="1" hangingPunct="1">
              <a:lnSpc>
                <a:spcPct val="130000"/>
              </a:lnSpc>
              <a:buFont typeface="Symbol" pitchFamily="18" charset="2"/>
              <a:buNone/>
            </a:pPr>
            <a:endParaRPr lang="el-GR" sz="900" dirty="0" smtClean="0">
              <a:solidFill>
                <a:schemeClr val="tx1"/>
              </a:solidFill>
            </a:endParaRPr>
          </a:p>
          <a:p>
            <a:pPr eaLnBrk="1" hangingPunct="1">
              <a:lnSpc>
                <a:spcPct val="130000"/>
              </a:lnSpc>
            </a:pPr>
            <a:r>
              <a:rPr lang="el-GR" sz="1800" dirty="0" smtClean="0">
                <a:solidFill>
                  <a:schemeClr val="tx1"/>
                </a:solidFill>
              </a:rPr>
              <a:t>Ο φοιτητής πρέπει να συγκεντρώσει 27 διδακτικές μονάδες που αντιστοιχούν σε μαθήματα της κατεύθυνσης σπουδών που επέλεξε στη διάρκεια των σπουδών του</a:t>
            </a:r>
            <a:r>
              <a:rPr lang="el-GR" sz="2000" dirty="0" smtClean="0">
                <a:solidFill>
                  <a:schemeClr val="tx1"/>
                </a:solidFill>
              </a:rPr>
              <a:t>.</a:t>
            </a:r>
            <a:r>
              <a:rPr lang="el-GR" sz="2000" dirty="0" smtClean="0"/>
              <a:t> </a:t>
            </a:r>
          </a:p>
        </p:txBody>
      </p:sp>
    </p:spTree>
    <p:extLst>
      <p:ext uri="{BB962C8B-B14F-4D97-AF65-F5344CB8AC3E}">
        <p14:creationId xmlns:p14="http://schemas.microsoft.com/office/powerpoint/2010/main" val="3398096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3" cstate="print"/>
          <a:srcRect l="33377"/>
          <a:stretch>
            <a:fillRect/>
          </a:stretch>
        </p:blipFill>
        <p:spPr bwMode="auto">
          <a:xfrm>
            <a:off x="352425" y="2667000"/>
            <a:ext cx="3192463" cy="3505200"/>
          </a:xfrm>
          <a:prstGeom prst="rect">
            <a:avLst/>
          </a:prstGeom>
          <a:noFill/>
          <a:ln w="12700">
            <a:noFill/>
            <a:miter lim="800000"/>
            <a:headEnd/>
            <a:tailEnd/>
          </a:ln>
        </p:spPr>
      </p:pic>
      <p:sp>
        <p:nvSpPr>
          <p:cNvPr id="13315" name="AutoShape 3"/>
          <p:cNvSpPr>
            <a:spLocks noChangeArrowheads="1"/>
          </p:cNvSpPr>
          <p:nvPr/>
        </p:nvSpPr>
        <p:spPr bwMode="auto">
          <a:xfrm>
            <a:off x="3446463" y="3862388"/>
            <a:ext cx="1357312" cy="404812"/>
          </a:xfrm>
          <a:prstGeom prst="rightArrow">
            <a:avLst>
              <a:gd name="adj1" fmla="val 56074"/>
              <a:gd name="adj2" fmla="val 139815"/>
            </a:avLst>
          </a:prstGeom>
          <a:gradFill rotWithShape="0">
            <a:gsLst>
              <a:gs pos="0">
                <a:srgbClr val="FFFFFF"/>
              </a:gs>
              <a:gs pos="100000">
                <a:srgbClr val="6699FF"/>
              </a:gs>
            </a:gsLst>
            <a:lin ang="0" scaled="1"/>
          </a:gradFill>
          <a:ln w="9525">
            <a:noFill/>
            <a:miter lim="800000"/>
            <a:headEnd/>
            <a:tailEnd/>
          </a:ln>
        </p:spPr>
        <p:txBody>
          <a:bodyPr wrap="none" lIns="46800" rIns="46800" anchor="ctr"/>
          <a:lstStyle/>
          <a:p>
            <a:endParaRPr lang="el-GR"/>
          </a:p>
        </p:txBody>
      </p:sp>
      <p:sp>
        <p:nvSpPr>
          <p:cNvPr id="13316" name="AutoShape 5"/>
          <p:cNvSpPr>
            <a:spLocks noChangeArrowheads="1"/>
          </p:cNvSpPr>
          <p:nvPr/>
        </p:nvSpPr>
        <p:spPr bwMode="auto">
          <a:xfrm rot="1581849">
            <a:off x="3214688" y="5334000"/>
            <a:ext cx="1357312" cy="404813"/>
          </a:xfrm>
          <a:prstGeom prst="rightArrow">
            <a:avLst>
              <a:gd name="adj1" fmla="val 56074"/>
              <a:gd name="adj2" fmla="val 139814"/>
            </a:avLst>
          </a:prstGeom>
          <a:gradFill rotWithShape="0">
            <a:gsLst>
              <a:gs pos="0">
                <a:srgbClr val="FFFFFF"/>
              </a:gs>
              <a:gs pos="100000">
                <a:srgbClr val="6699FF"/>
              </a:gs>
            </a:gsLst>
            <a:lin ang="0" scaled="1"/>
          </a:gradFill>
          <a:ln w="9525">
            <a:noFill/>
            <a:miter lim="800000"/>
            <a:headEnd/>
            <a:tailEnd/>
          </a:ln>
        </p:spPr>
        <p:txBody>
          <a:bodyPr wrap="none" lIns="46800" rIns="46800" anchor="ctr"/>
          <a:lstStyle/>
          <a:p>
            <a:pPr algn="ctr" eaLnBrk="0" hangingPunct="0">
              <a:spcBef>
                <a:spcPct val="25000"/>
              </a:spcBef>
            </a:pPr>
            <a:endParaRPr lang="el-GR" sz="1000" b="0">
              <a:solidFill>
                <a:srgbClr val="000066"/>
              </a:solidFill>
            </a:endParaRPr>
          </a:p>
        </p:txBody>
      </p:sp>
      <p:sp>
        <p:nvSpPr>
          <p:cNvPr id="13317" name="Rectangle 6"/>
          <p:cNvSpPr>
            <a:spLocks noGrp="1" noChangeArrowheads="1"/>
          </p:cNvSpPr>
          <p:nvPr>
            <p:ph type="title"/>
          </p:nvPr>
        </p:nvSpPr>
        <p:spPr/>
        <p:txBody>
          <a:bodyPr/>
          <a:lstStyle/>
          <a:p>
            <a:pPr algn="ctr" eaLnBrk="1" hangingPunct="1"/>
            <a:r>
              <a:rPr lang="el-GR" sz="2400" dirty="0" smtClean="0"/>
              <a:t>Η δομή του Προπτυχιακού Προγράμματος Σπουδών </a:t>
            </a:r>
            <a:br>
              <a:rPr lang="el-GR" sz="2400" dirty="0" smtClean="0"/>
            </a:br>
            <a:r>
              <a:rPr lang="el-GR" sz="2400" dirty="0" smtClean="0"/>
              <a:t>Από το γενικό στο ειδικό</a:t>
            </a:r>
            <a:endParaRPr lang="en-US" sz="2400" dirty="0" smtClean="0"/>
          </a:p>
        </p:txBody>
      </p:sp>
      <p:sp>
        <p:nvSpPr>
          <p:cNvPr id="13318" name="Oval 7"/>
          <p:cNvSpPr>
            <a:spLocks noChangeArrowheads="1"/>
          </p:cNvSpPr>
          <p:nvPr/>
        </p:nvSpPr>
        <p:spPr bwMode="auto">
          <a:xfrm>
            <a:off x="4932363" y="5300663"/>
            <a:ext cx="3816350" cy="1296987"/>
          </a:xfrm>
          <a:prstGeom prst="ellipse">
            <a:avLst/>
          </a:prstGeom>
          <a:solidFill>
            <a:srgbClr val="0099CC"/>
          </a:solidFill>
          <a:ln w="9525">
            <a:noFill/>
            <a:round/>
            <a:headEnd/>
            <a:tailEnd/>
          </a:ln>
        </p:spPr>
        <p:txBody>
          <a:bodyPr wrap="none" lIns="90000" tIns="46800" rIns="90000" bIns="46800" anchor="ctr"/>
          <a:lstStyle/>
          <a:p>
            <a:endParaRPr lang="el-GR"/>
          </a:p>
        </p:txBody>
      </p:sp>
      <p:sp>
        <p:nvSpPr>
          <p:cNvPr id="13319" name="Text Box 8"/>
          <p:cNvSpPr txBox="1">
            <a:spLocks noChangeArrowheads="1"/>
          </p:cNvSpPr>
          <p:nvPr/>
        </p:nvSpPr>
        <p:spPr bwMode="auto">
          <a:xfrm>
            <a:off x="5581650" y="5445125"/>
            <a:ext cx="2447925" cy="1171575"/>
          </a:xfrm>
          <a:prstGeom prst="rect">
            <a:avLst/>
          </a:prstGeom>
          <a:noFill/>
          <a:ln w="9525">
            <a:noFill/>
            <a:miter lim="800000"/>
            <a:headEnd/>
            <a:tailEnd/>
          </a:ln>
        </p:spPr>
        <p:txBody>
          <a:bodyPr lIns="90000" tIns="46800" rIns="90000" bIns="46800">
            <a:spAutoFit/>
          </a:bodyPr>
          <a:lstStyle/>
          <a:p>
            <a:pPr algn="ctr">
              <a:spcBef>
                <a:spcPct val="50000"/>
              </a:spcBef>
            </a:pPr>
            <a:r>
              <a:rPr lang="el-GR" sz="2000">
                <a:solidFill>
                  <a:schemeClr val="bg1"/>
                </a:solidFill>
              </a:rPr>
              <a:t>Μαθήματα κορμού</a:t>
            </a:r>
          </a:p>
          <a:p>
            <a:pPr algn="ctr"/>
            <a:r>
              <a:rPr lang="el-GR" sz="2000">
                <a:solidFill>
                  <a:schemeClr val="bg1"/>
                </a:solidFill>
              </a:rPr>
              <a:t>(υποχρεωτικά)</a:t>
            </a:r>
          </a:p>
          <a:p>
            <a:pPr algn="ctr">
              <a:spcBef>
                <a:spcPct val="50000"/>
              </a:spcBef>
            </a:pPr>
            <a:r>
              <a:rPr lang="el-GR" sz="2000">
                <a:solidFill>
                  <a:srgbClr val="FFCC00"/>
                </a:solidFill>
              </a:rPr>
              <a:t>102 δ.μ.</a:t>
            </a:r>
            <a:endParaRPr lang="en-US" sz="2000">
              <a:solidFill>
                <a:srgbClr val="FFCC00"/>
              </a:solidFill>
            </a:endParaRPr>
          </a:p>
        </p:txBody>
      </p:sp>
      <p:sp>
        <p:nvSpPr>
          <p:cNvPr id="13320" name="Oval 9"/>
          <p:cNvSpPr>
            <a:spLocks noChangeArrowheads="1"/>
          </p:cNvSpPr>
          <p:nvPr/>
        </p:nvSpPr>
        <p:spPr bwMode="auto">
          <a:xfrm>
            <a:off x="4930775" y="3500438"/>
            <a:ext cx="3816350" cy="1296987"/>
          </a:xfrm>
          <a:prstGeom prst="ellipse">
            <a:avLst/>
          </a:prstGeom>
          <a:solidFill>
            <a:schemeClr val="accent1"/>
          </a:solidFill>
          <a:ln w="9525">
            <a:noFill/>
            <a:round/>
            <a:headEnd/>
            <a:tailEnd/>
          </a:ln>
        </p:spPr>
        <p:txBody>
          <a:bodyPr wrap="none" lIns="90000" tIns="46800" rIns="90000" bIns="46800" anchor="ctr"/>
          <a:lstStyle/>
          <a:p>
            <a:endParaRPr lang="el-GR"/>
          </a:p>
        </p:txBody>
      </p:sp>
      <p:sp>
        <p:nvSpPr>
          <p:cNvPr id="13321" name="Text Box 10"/>
          <p:cNvSpPr txBox="1">
            <a:spLocks noChangeArrowheads="1"/>
          </p:cNvSpPr>
          <p:nvPr/>
        </p:nvSpPr>
        <p:spPr bwMode="auto">
          <a:xfrm>
            <a:off x="5219700" y="3644900"/>
            <a:ext cx="3384550" cy="1171575"/>
          </a:xfrm>
          <a:prstGeom prst="rect">
            <a:avLst/>
          </a:prstGeom>
          <a:noFill/>
          <a:ln w="9525">
            <a:noFill/>
            <a:miter lim="800000"/>
            <a:headEnd/>
            <a:tailEnd/>
          </a:ln>
        </p:spPr>
        <p:txBody>
          <a:bodyPr lIns="90000" tIns="46800" rIns="90000" bIns="46800">
            <a:spAutoFit/>
          </a:bodyPr>
          <a:lstStyle/>
          <a:p>
            <a:pPr algn="ctr">
              <a:spcBef>
                <a:spcPct val="50000"/>
              </a:spcBef>
            </a:pPr>
            <a:r>
              <a:rPr lang="el-GR" sz="2000">
                <a:solidFill>
                  <a:schemeClr val="bg1"/>
                </a:solidFill>
              </a:rPr>
              <a:t>Μαθήματα κατεύθυνσης</a:t>
            </a:r>
          </a:p>
          <a:p>
            <a:pPr algn="ctr"/>
            <a:r>
              <a:rPr lang="el-GR" sz="2000">
                <a:solidFill>
                  <a:schemeClr val="bg1"/>
                </a:solidFill>
              </a:rPr>
              <a:t>(υποχρεωτικά, επιλογής)</a:t>
            </a:r>
          </a:p>
          <a:p>
            <a:pPr algn="ctr">
              <a:spcBef>
                <a:spcPct val="50000"/>
              </a:spcBef>
            </a:pPr>
            <a:r>
              <a:rPr lang="el-GR" sz="2000">
                <a:solidFill>
                  <a:srgbClr val="FFCC00"/>
                </a:solidFill>
              </a:rPr>
              <a:t>27 δ.μ.</a:t>
            </a:r>
            <a:endParaRPr lang="en-US" sz="2000">
              <a:solidFill>
                <a:srgbClr val="FFCC00"/>
              </a:solidFill>
            </a:endParaRPr>
          </a:p>
        </p:txBody>
      </p:sp>
    </p:spTree>
    <p:extLst>
      <p:ext uri="{BB962C8B-B14F-4D97-AF65-F5344CB8AC3E}">
        <p14:creationId xmlns:p14="http://schemas.microsoft.com/office/powerpoint/2010/main" val="2039613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el-GR" sz="2400" dirty="0" smtClean="0"/>
              <a:t>Η δομή του Προπτυχιακού Προγράμματος Σπουδών</a:t>
            </a:r>
          </a:p>
        </p:txBody>
      </p:sp>
      <p:sp>
        <p:nvSpPr>
          <p:cNvPr id="14339" name="Rectangle 3"/>
          <p:cNvSpPr>
            <a:spLocks noGrp="1" noChangeArrowheads="1"/>
          </p:cNvSpPr>
          <p:nvPr>
            <p:ph type="body" idx="1"/>
          </p:nvPr>
        </p:nvSpPr>
        <p:spPr/>
        <p:txBody>
          <a:bodyPr/>
          <a:lstStyle/>
          <a:p>
            <a:pPr eaLnBrk="1" hangingPunct="1"/>
            <a:r>
              <a:rPr lang="el-GR" sz="1800" dirty="0" smtClean="0"/>
              <a:t>Ελεύθερες Επιλογές </a:t>
            </a:r>
          </a:p>
          <a:p>
            <a:pPr eaLnBrk="1" hangingPunct="1">
              <a:buFont typeface="Symbol" pitchFamily="18" charset="2"/>
              <a:buNone/>
            </a:pPr>
            <a:r>
              <a:rPr lang="el-GR" sz="1800" dirty="0" smtClean="0">
                <a:solidFill>
                  <a:schemeClr val="tx1"/>
                </a:solidFill>
              </a:rPr>
              <a:t>      Κάθε φοιτητής συμπληρώνει το πρόγραμμα που θα παρακολουθήσει με εννέα</a:t>
            </a:r>
            <a:r>
              <a:rPr lang="en-US" sz="1800" dirty="0" smtClean="0">
                <a:solidFill>
                  <a:schemeClr val="tx1"/>
                </a:solidFill>
              </a:rPr>
              <a:t> </a:t>
            </a:r>
            <a:r>
              <a:rPr lang="el-GR" sz="1800" dirty="0" smtClean="0">
                <a:solidFill>
                  <a:schemeClr val="tx1"/>
                </a:solidFill>
              </a:rPr>
              <a:t>τουλάχιστον διδακτικές μονάδες από μαθήματα Ελεύθερης Επιλογής (ΕΕ)</a:t>
            </a:r>
          </a:p>
          <a:p>
            <a:pPr eaLnBrk="1" hangingPunct="1"/>
            <a:r>
              <a:rPr lang="el-GR" sz="1800" dirty="0" smtClean="0"/>
              <a:t>Πτυχιακή Εργασία</a:t>
            </a:r>
          </a:p>
          <a:p>
            <a:pPr eaLnBrk="1" hangingPunct="1">
              <a:buFont typeface="Symbol" pitchFamily="18" charset="2"/>
              <a:buNone/>
            </a:pPr>
            <a:r>
              <a:rPr lang="el-GR" sz="1800" dirty="0" smtClean="0">
                <a:solidFill>
                  <a:schemeClr val="tx1"/>
                </a:solidFill>
              </a:rPr>
              <a:t>      Η πτυχιακή εργασία βαθμολογείται από δύο διδάσκοντες, υλοποιείται στο τελευταίο εξάμηνο σπουδών και αξιολογείται με έξι διδακτικές μονάδες</a:t>
            </a:r>
            <a:r>
              <a:rPr lang="el-GR" sz="1800" dirty="0" smtClean="0"/>
              <a:t> </a:t>
            </a:r>
          </a:p>
          <a:p>
            <a:pPr eaLnBrk="1" hangingPunct="1"/>
            <a:r>
              <a:rPr lang="el-GR" sz="1800" dirty="0" smtClean="0"/>
              <a:t>Πτυχίο</a:t>
            </a:r>
          </a:p>
          <a:p>
            <a:pPr eaLnBrk="1" hangingPunct="1">
              <a:buFont typeface="Symbol" pitchFamily="18" charset="2"/>
              <a:buNone/>
            </a:pPr>
            <a:r>
              <a:rPr lang="el-GR" sz="1800" dirty="0" smtClean="0">
                <a:solidFill>
                  <a:schemeClr val="tx1"/>
                </a:solidFill>
              </a:rPr>
              <a:t>      Η ολοκλήρωση των σπουδών στο Τ.Δ.Ε. επιτυγχάνεται με την επιτυχή περάτωση μαθημάτων με τα οποία ο φοιτητής συγκεντρώνει κατ’ ελάχιστον 144 διδακτικές μονάδες</a:t>
            </a:r>
            <a:r>
              <a:rPr lang="el-GR" sz="1800" dirty="0"/>
              <a:t> </a:t>
            </a:r>
            <a:r>
              <a:rPr lang="el-GR" sz="1800" dirty="0" smtClean="0"/>
              <a:t>ή 240 μονάδες </a:t>
            </a:r>
            <a:r>
              <a:rPr lang="en-US" sz="1800" dirty="0" smtClean="0"/>
              <a:t>ECTS, </a:t>
            </a:r>
            <a:r>
              <a:rPr lang="el-GR" sz="1800" dirty="0" smtClean="0"/>
              <a:t>καθώς η επιτυχής εξέταση ενός μαθήματος αντιστοιχεί σε 5 </a:t>
            </a:r>
            <a:r>
              <a:rPr lang="en-US" sz="1800" dirty="0" smtClean="0"/>
              <a:t>ECTS.</a:t>
            </a:r>
            <a:endParaRPr lang="el-GR" sz="1800" dirty="0" smtClean="0"/>
          </a:p>
        </p:txBody>
      </p:sp>
    </p:spTree>
    <p:extLst>
      <p:ext uri="{BB962C8B-B14F-4D97-AF65-F5344CB8AC3E}">
        <p14:creationId xmlns:p14="http://schemas.microsoft.com/office/powerpoint/2010/main" val="1563220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3" cstate="print"/>
          <a:srcRect l="33377"/>
          <a:stretch>
            <a:fillRect/>
          </a:stretch>
        </p:blipFill>
        <p:spPr bwMode="auto">
          <a:xfrm>
            <a:off x="352425" y="2667000"/>
            <a:ext cx="3192463" cy="3505200"/>
          </a:xfrm>
          <a:prstGeom prst="rect">
            <a:avLst/>
          </a:prstGeom>
          <a:noFill/>
          <a:ln w="12700">
            <a:noFill/>
            <a:miter lim="800000"/>
            <a:headEnd/>
            <a:tailEnd/>
          </a:ln>
        </p:spPr>
      </p:pic>
      <p:sp>
        <p:nvSpPr>
          <p:cNvPr id="15363" name="AutoShape 3"/>
          <p:cNvSpPr>
            <a:spLocks noChangeArrowheads="1"/>
          </p:cNvSpPr>
          <p:nvPr/>
        </p:nvSpPr>
        <p:spPr bwMode="auto">
          <a:xfrm>
            <a:off x="3446463" y="3862388"/>
            <a:ext cx="1357312" cy="404812"/>
          </a:xfrm>
          <a:prstGeom prst="rightArrow">
            <a:avLst>
              <a:gd name="adj1" fmla="val 56074"/>
              <a:gd name="adj2" fmla="val 139815"/>
            </a:avLst>
          </a:prstGeom>
          <a:gradFill rotWithShape="0">
            <a:gsLst>
              <a:gs pos="0">
                <a:srgbClr val="FFFFFF"/>
              </a:gs>
              <a:gs pos="100000">
                <a:srgbClr val="6699FF"/>
              </a:gs>
            </a:gsLst>
            <a:lin ang="0" scaled="1"/>
          </a:gradFill>
          <a:ln w="9525">
            <a:noFill/>
            <a:miter lim="800000"/>
            <a:headEnd/>
            <a:tailEnd/>
          </a:ln>
        </p:spPr>
        <p:txBody>
          <a:bodyPr wrap="none" lIns="46800" rIns="46800" anchor="ctr"/>
          <a:lstStyle/>
          <a:p>
            <a:endParaRPr lang="el-GR"/>
          </a:p>
        </p:txBody>
      </p:sp>
      <p:sp>
        <p:nvSpPr>
          <p:cNvPr id="15364" name="AutoShape 4"/>
          <p:cNvSpPr>
            <a:spLocks noChangeArrowheads="1"/>
          </p:cNvSpPr>
          <p:nvPr/>
        </p:nvSpPr>
        <p:spPr bwMode="auto">
          <a:xfrm rot="-1142415">
            <a:off x="3495675" y="2338388"/>
            <a:ext cx="1217613" cy="404812"/>
          </a:xfrm>
          <a:prstGeom prst="rightArrow">
            <a:avLst>
              <a:gd name="adj1" fmla="val 56074"/>
              <a:gd name="adj2" fmla="val 125424"/>
            </a:avLst>
          </a:prstGeom>
          <a:gradFill rotWithShape="0">
            <a:gsLst>
              <a:gs pos="0">
                <a:srgbClr val="FFFFFF"/>
              </a:gs>
              <a:gs pos="100000">
                <a:srgbClr val="6699FF"/>
              </a:gs>
            </a:gsLst>
            <a:lin ang="0" scaled="1"/>
          </a:gradFill>
          <a:ln w="9525">
            <a:noFill/>
            <a:miter lim="800000"/>
            <a:headEnd/>
            <a:tailEnd/>
          </a:ln>
        </p:spPr>
        <p:txBody>
          <a:bodyPr wrap="none" lIns="46800" rIns="46800" anchor="ctr"/>
          <a:lstStyle/>
          <a:p>
            <a:endParaRPr lang="el-GR"/>
          </a:p>
        </p:txBody>
      </p:sp>
      <p:sp>
        <p:nvSpPr>
          <p:cNvPr id="15365" name="AutoShape 5"/>
          <p:cNvSpPr>
            <a:spLocks noChangeArrowheads="1"/>
          </p:cNvSpPr>
          <p:nvPr/>
        </p:nvSpPr>
        <p:spPr bwMode="auto">
          <a:xfrm rot="1581849">
            <a:off x="3214688" y="5334000"/>
            <a:ext cx="1357312" cy="404813"/>
          </a:xfrm>
          <a:prstGeom prst="rightArrow">
            <a:avLst>
              <a:gd name="adj1" fmla="val 56074"/>
              <a:gd name="adj2" fmla="val 139814"/>
            </a:avLst>
          </a:prstGeom>
          <a:gradFill rotWithShape="0">
            <a:gsLst>
              <a:gs pos="0">
                <a:srgbClr val="FFFFFF"/>
              </a:gs>
              <a:gs pos="100000">
                <a:srgbClr val="6699FF"/>
              </a:gs>
            </a:gsLst>
            <a:lin ang="0" scaled="1"/>
          </a:gradFill>
          <a:ln w="9525">
            <a:noFill/>
            <a:miter lim="800000"/>
            <a:headEnd/>
            <a:tailEnd/>
          </a:ln>
        </p:spPr>
        <p:txBody>
          <a:bodyPr wrap="none" lIns="46800" rIns="46800" anchor="ctr"/>
          <a:lstStyle/>
          <a:p>
            <a:pPr algn="ctr" eaLnBrk="0" hangingPunct="0">
              <a:spcBef>
                <a:spcPct val="25000"/>
              </a:spcBef>
            </a:pPr>
            <a:endParaRPr lang="el-GR" sz="1000" b="0">
              <a:solidFill>
                <a:srgbClr val="000066"/>
              </a:solidFill>
            </a:endParaRPr>
          </a:p>
        </p:txBody>
      </p:sp>
      <p:sp>
        <p:nvSpPr>
          <p:cNvPr id="15366" name="Rectangle 6"/>
          <p:cNvSpPr>
            <a:spLocks noGrp="1" noChangeArrowheads="1"/>
          </p:cNvSpPr>
          <p:nvPr>
            <p:ph type="title"/>
          </p:nvPr>
        </p:nvSpPr>
        <p:spPr/>
        <p:txBody>
          <a:bodyPr/>
          <a:lstStyle/>
          <a:p>
            <a:pPr algn="ctr" eaLnBrk="1" hangingPunct="1"/>
            <a:r>
              <a:rPr lang="el-GR" sz="2400" dirty="0" smtClean="0"/>
              <a:t>Η δομή του Προπτυχιακού Προγράμματος Σπουδών βασίζεται σε επίπεδα γνώσης – από το γενικό στο ειδικό</a:t>
            </a:r>
            <a:endParaRPr lang="en-US" sz="2400" dirty="0" smtClean="0"/>
          </a:p>
        </p:txBody>
      </p:sp>
      <p:sp>
        <p:nvSpPr>
          <p:cNvPr id="15367" name="Oval 7"/>
          <p:cNvSpPr>
            <a:spLocks noChangeArrowheads="1"/>
          </p:cNvSpPr>
          <p:nvPr/>
        </p:nvSpPr>
        <p:spPr bwMode="auto">
          <a:xfrm>
            <a:off x="4932363" y="5300663"/>
            <a:ext cx="3816350" cy="1296987"/>
          </a:xfrm>
          <a:prstGeom prst="ellipse">
            <a:avLst/>
          </a:prstGeom>
          <a:solidFill>
            <a:srgbClr val="0099CC"/>
          </a:solidFill>
          <a:ln w="9525">
            <a:noFill/>
            <a:round/>
            <a:headEnd/>
            <a:tailEnd/>
          </a:ln>
        </p:spPr>
        <p:txBody>
          <a:bodyPr wrap="none" lIns="90000" tIns="46800" rIns="90000" bIns="46800" anchor="ctr"/>
          <a:lstStyle/>
          <a:p>
            <a:endParaRPr lang="el-GR"/>
          </a:p>
        </p:txBody>
      </p:sp>
      <p:sp>
        <p:nvSpPr>
          <p:cNvPr id="15368" name="Text Box 8"/>
          <p:cNvSpPr txBox="1">
            <a:spLocks noChangeArrowheads="1"/>
          </p:cNvSpPr>
          <p:nvPr/>
        </p:nvSpPr>
        <p:spPr bwMode="auto">
          <a:xfrm>
            <a:off x="5581650" y="5445125"/>
            <a:ext cx="2447925" cy="1171575"/>
          </a:xfrm>
          <a:prstGeom prst="rect">
            <a:avLst/>
          </a:prstGeom>
          <a:noFill/>
          <a:ln w="9525">
            <a:noFill/>
            <a:miter lim="800000"/>
            <a:headEnd/>
            <a:tailEnd/>
          </a:ln>
        </p:spPr>
        <p:txBody>
          <a:bodyPr lIns="90000" tIns="46800" rIns="90000" bIns="46800">
            <a:spAutoFit/>
          </a:bodyPr>
          <a:lstStyle/>
          <a:p>
            <a:pPr algn="ctr">
              <a:spcBef>
                <a:spcPct val="50000"/>
              </a:spcBef>
            </a:pPr>
            <a:r>
              <a:rPr lang="el-GR" sz="2000">
                <a:solidFill>
                  <a:schemeClr val="bg1"/>
                </a:solidFill>
              </a:rPr>
              <a:t>Μαθήματα κορμού</a:t>
            </a:r>
          </a:p>
          <a:p>
            <a:pPr algn="ctr"/>
            <a:r>
              <a:rPr lang="el-GR" sz="2000">
                <a:solidFill>
                  <a:schemeClr val="bg1"/>
                </a:solidFill>
              </a:rPr>
              <a:t>(υποχρεωτικά)</a:t>
            </a:r>
          </a:p>
          <a:p>
            <a:pPr algn="ctr">
              <a:spcBef>
                <a:spcPct val="50000"/>
              </a:spcBef>
            </a:pPr>
            <a:r>
              <a:rPr lang="el-GR" sz="2000">
                <a:solidFill>
                  <a:srgbClr val="FFCC00"/>
                </a:solidFill>
              </a:rPr>
              <a:t>102 δ.μ.</a:t>
            </a:r>
            <a:endParaRPr lang="en-US" sz="2000">
              <a:solidFill>
                <a:srgbClr val="FFCC00"/>
              </a:solidFill>
            </a:endParaRPr>
          </a:p>
        </p:txBody>
      </p:sp>
      <p:sp>
        <p:nvSpPr>
          <p:cNvPr id="15369" name="Oval 9"/>
          <p:cNvSpPr>
            <a:spLocks noChangeArrowheads="1"/>
          </p:cNvSpPr>
          <p:nvPr/>
        </p:nvSpPr>
        <p:spPr bwMode="auto">
          <a:xfrm>
            <a:off x="4930775" y="3500438"/>
            <a:ext cx="3816350" cy="1296987"/>
          </a:xfrm>
          <a:prstGeom prst="ellipse">
            <a:avLst/>
          </a:prstGeom>
          <a:solidFill>
            <a:schemeClr val="accent1"/>
          </a:solidFill>
          <a:ln w="9525">
            <a:noFill/>
            <a:round/>
            <a:headEnd/>
            <a:tailEnd/>
          </a:ln>
        </p:spPr>
        <p:txBody>
          <a:bodyPr wrap="none" lIns="90000" tIns="46800" rIns="90000" bIns="46800" anchor="ctr"/>
          <a:lstStyle/>
          <a:p>
            <a:endParaRPr lang="el-GR"/>
          </a:p>
        </p:txBody>
      </p:sp>
      <p:sp>
        <p:nvSpPr>
          <p:cNvPr id="15370" name="Text Box 10"/>
          <p:cNvSpPr txBox="1">
            <a:spLocks noChangeArrowheads="1"/>
          </p:cNvSpPr>
          <p:nvPr/>
        </p:nvSpPr>
        <p:spPr bwMode="auto">
          <a:xfrm>
            <a:off x="5219700" y="3644900"/>
            <a:ext cx="3384550" cy="1171575"/>
          </a:xfrm>
          <a:prstGeom prst="rect">
            <a:avLst/>
          </a:prstGeom>
          <a:noFill/>
          <a:ln w="9525">
            <a:noFill/>
            <a:miter lim="800000"/>
            <a:headEnd/>
            <a:tailEnd/>
          </a:ln>
        </p:spPr>
        <p:txBody>
          <a:bodyPr lIns="90000" tIns="46800" rIns="90000" bIns="46800">
            <a:spAutoFit/>
          </a:bodyPr>
          <a:lstStyle/>
          <a:p>
            <a:pPr algn="ctr">
              <a:spcBef>
                <a:spcPct val="50000"/>
              </a:spcBef>
            </a:pPr>
            <a:r>
              <a:rPr lang="el-GR" sz="2000">
                <a:solidFill>
                  <a:schemeClr val="bg1"/>
                </a:solidFill>
              </a:rPr>
              <a:t>Μαθήματα κατεύθυνσης</a:t>
            </a:r>
          </a:p>
          <a:p>
            <a:pPr algn="ctr"/>
            <a:r>
              <a:rPr lang="el-GR" sz="2000">
                <a:solidFill>
                  <a:schemeClr val="bg1"/>
                </a:solidFill>
              </a:rPr>
              <a:t>(υποχρεωτικά, επιλογής)</a:t>
            </a:r>
          </a:p>
          <a:p>
            <a:pPr algn="ctr">
              <a:spcBef>
                <a:spcPct val="50000"/>
              </a:spcBef>
            </a:pPr>
            <a:r>
              <a:rPr lang="el-GR" sz="2000">
                <a:solidFill>
                  <a:srgbClr val="FFCC00"/>
                </a:solidFill>
              </a:rPr>
              <a:t>27 δ.μ.</a:t>
            </a:r>
            <a:endParaRPr lang="en-US" sz="2000">
              <a:solidFill>
                <a:srgbClr val="FFCC00"/>
              </a:solidFill>
            </a:endParaRPr>
          </a:p>
        </p:txBody>
      </p:sp>
      <p:sp>
        <p:nvSpPr>
          <p:cNvPr id="15371" name="Oval 11"/>
          <p:cNvSpPr>
            <a:spLocks noChangeArrowheads="1"/>
          </p:cNvSpPr>
          <p:nvPr/>
        </p:nvSpPr>
        <p:spPr bwMode="auto">
          <a:xfrm>
            <a:off x="4932363" y="1771650"/>
            <a:ext cx="3816350" cy="1296988"/>
          </a:xfrm>
          <a:prstGeom prst="ellipse">
            <a:avLst/>
          </a:prstGeom>
          <a:solidFill>
            <a:schemeClr val="accent1"/>
          </a:solidFill>
          <a:ln w="9525">
            <a:noFill/>
            <a:round/>
            <a:headEnd/>
            <a:tailEnd/>
          </a:ln>
        </p:spPr>
        <p:txBody>
          <a:bodyPr wrap="none" lIns="90000" tIns="46800" rIns="90000" bIns="46800" anchor="ctr"/>
          <a:lstStyle/>
          <a:p>
            <a:endParaRPr lang="el-GR"/>
          </a:p>
        </p:txBody>
      </p:sp>
      <p:sp>
        <p:nvSpPr>
          <p:cNvPr id="15372" name="Text Box 12"/>
          <p:cNvSpPr txBox="1">
            <a:spLocks noChangeArrowheads="1"/>
          </p:cNvSpPr>
          <p:nvPr/>
        </p:nvSpPr>
        <p:spPr bwMode="auto">
          <a:xfrm>
            <a:off x="5435600" y="1916113"/>
            <a:ext cx="2952750" cy="1171575"/>
          </a:xfrm>
          <a:prstGeom prst="rect">
            <a:avLst/>
          </a:prstGeom>
          <a:noFill/>
          <a:ln w="9525">
            <a:noFill/>
            <a:miter lim="800000"/>
            <a:headEnd/>
            <a:tailEnd/>
          </a:ln>
        </p:spPr>
        <p:txBody>
          <a:bodyPr lIns="90000" tIns="46800" rIns="90000" bIns="46800">
            <a:spAutoFit/>
          </a:bodyPr>
          <a:lstStyle/>
          <a:p>
            <a:pPr algn="ctr">
              <a:spcBef>
                <a:spcPct val="50000"/>
              </a:spcBef>
            </a:pPr>
            <a:r>
              <a:rPr lang="el-GR" sz="2000">
                <a:solidFill>
                  <a:schemeClr val="bg1"/>
                </a:solidFill>
              </a:rPr>
              <a:t>Μαθήματα ελεύθερης επιλογής</a:t>
            </a:r>
          </a:p>
          <a:p>
            <a:pPr algn="ctr">
              <a:spcBef>
                <a:spcPct val="50000"/>
              </a:spcBef>
            </a:pPr>
            <a:r>
              <a:rPr lang="el-GR" sz="2000">
                <a:solidFill>
                  <a:srgbClr val="FFCC00"/>
                </a:solidFill>
              </a:rPr>
              <a:t>9 δ.μ.</a:t>
            </a:r>
            <a:endParaRPr lang="en-US" sz="2000">
              <a:solidFill>
                <a:srgbClr val="FFCC00"/>
              </a:solidFill>
            </a:endParaRPr>
          </a:p>
        </p:txBody>
      </p:sp>
    </p:spTree>
    <p:extLst>
      <p:ext uri="{BB962C8B-B14F-4D97-AF65-F5344CB8AC3E}">
        <p14:creationId xmlns:p14="http://schemas.microsoft.com/office/powerpoint/2010/main" val="42393047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3" cstate="print"/>
          <a:srcRect l="33377"/>
          <a:stretch>
            <a:fillRect/>
          </a:stretch>
        </p:blipFill>
        <p:spPr bwMode="auto">
          <a:xfrm>
            <a:off x="352425" y="2667000"/>
            <a:ext cx="3192463" cy="3505200"/>
          </a:xfrm>
          <a:prstGeom prst="rect">
            <a:avLst/>
          </a:prstGeom>
          <a:noFill/>
          <a:ln w="12700">
            <a:noFill/>
            <a:miter lim="800000"/>
            <a:headEnd/>
            <a:tailEnd/>
          </a:ln>
        </p:spPr>
      </p:pic>
      <p:sp>
        <p:nvSpPr>
          <p:cNvPr id="16387" name="AutoShape 3"/>
          <p:cNvSpPr>
            <a:spLocks noChangeArrowheads="1"/>
          </p:cNvSpPr>
          <p:nvPr/>
        </p:nvSpPr>
        <p:spPr bwMode="auto">
          <a:xfrm>
            <a:off x="3446463" y="3862388"/>
            <a:ext cx="1357312" cy="404812"/>
          </a:xfrm>
          <a:prstGeom prst="rightArrow">
            <a:avLst>
              <a:gd name="adj1" fmla="val 56074"/>
              <a:gd name="adj2" fmla="val 139815"/>
            </a:avLst>
          </a:prstGeom>
          <a:gradFill rotWithShape="0">
            <a:gsLst>
              <a:gs pos="0">
                <a:srgbClr val="FFFFFF"/>
              </a:gs>
              <a:gs pos="100000">
                <a:srgbClr val="6699FF"/>
              </a:gs>
            </a:gsLst>
            <a:lin ang="0" scaled="1"/>
          </a:gradFill>
          <a:ln w="9525">
            <a:noFill/>
            <a:miter lim="800000"/>
            <a:headEnd/>
            <a:tailEnd/>
          </a:ln>
        </p:spPr>
        <p:txBody>
          <a:bodyPr wrap="none" lIns="46800" rIns="46800" anchor="ctr"/>
          <a:lstStyle/>
          <a:p>
            <a:endParaRPr lang="el-GR"/>
          </a:p>
        </p:txBody>
      </p:sp>
      <p:sp>
        <p:nvSpPr>
          <p:cNvPr id="16388" name="AutoShape 4"/>
          <p:cNvSpPr>
            <a:spLocks noChangeArrowheads="1"/>
          </p:cNvSpPr>
          <p:nvPr/>
        </p:nvSpPr>
        <p:spPr bwMode="auto">
          <a:xfrm rot="-1142415">
            <a:off x="3495675" y="2338388"/>
            <a:ext cx="1217613" cy="404812"/>
          </a:xfrm>
          <a:prstGeom prst="rightArrow">
            <a:avLst>
              <a:gd name="adj1" fmla="val 56074"/>
              <a:gd name="adj2" fmla="val 125424"/>
            </a:avLst>
          </a:prstGeom>
          <a:gradFill rotWithShape="0">
            <a:gsLst>
              <a:gs pos="0">
                <a:srgbClr val="FFFFFF"/>
              </a:gs>
              <a:gs pos="100000">
                <a:srgbClr val="6699FF"/>
              </a:gs>
            </a:gsLst>
            <a:lin ang="0" scaled="1"/>
          </a:gradFill>
          <a:ln w="9525">
            <a:noFill/>
            <a:miter lim="800000"/>
            <a:headEnd/>
            <a:tailEnd/>
          </a:ln>
        </p:spPr>
        <p:txBody>
          <a:bodyPr wrap="none" lIns="46800" rIns="46800" anchor="ctr"/>
          <a:lstStyle/>
          <a:p>
            <a:endParaRPr lang="el-GR"/>
          </a:p>
        </p:txBody>
      </p:sp>
      <p:sp>
        <p:nvSpPr>
          <p:cNvPr id="16389" name="AutoShape 5"/>
          <p:cNvSpPr>
            <a:spLocks noChangeArrowheads="1"/>
          </p:cNvSpPr>
          <p:nvPr/>
        </p:nvSpPr>
        <p:spPr bwMode="auto">
          <a:xfrm rot="1581849">
            <a:off x="3214688" y="5334000"/>
            <a:ext cx="1357312" cy="404813"/>
          </a:xfrm>
          <a:prstGeom prst="rightArrow">
            <a:avLst>
              <a:gd name="adj1" fmla="val 56074"/>
              <a:gd name="adj2" fmla="val 139814"/>
            </a:avLst>
          </a:prstGeom>
          <a:gradFill rotWithShape="0">
            <a:gsLst>
              <a:gs pos="0">
                <a:srgbClr val="FFFFFF"/>
              </a:gs>
              <a:gs pos="100000">
                <a:srgbClr val="6699FF"/>
              </a:gs>
            </a:gsLst>
            <a:lin ang="0" scaled="1"/>
          </a:gradFill>
          <a:ln w="9525">
            <a:noFill/>
            <a:miter lim="800000"/>
            <a:headEnd/>
            <a:tailEnd/>
          </a:ln>
        </p:spPr>
        <p:txBody>
          <a:bodyPr wrap="none" lIns="46800" rIns="46800" anchor="ctr"/>
          <a:lstStyle/>
          <a:p>
            <a:pPr algn="ctr" eaLnBrk="0" hangingPunct="0">
              <a:spcBef>
                <a:spcPct val="25000"/>
              </a:spcBef>
            </a:pPr>
            <a:endParaRPr lang="el-GR" sz="1000" b="0">
              <a:solidFill>
                <a:srgbClr val="000066"/>
              </a:solidFill>
            </a:endParaRPr>
          </a:p>
        </p:txBody>
      </p:sp>
      <p:sp>
        <p:nvSpPr>
          <p:cNvPr id="16390" name="Rectangle 6"/>
          <p:cNvSpPr>
            <a:spLocks noGrp="1" noChangeArrowheads="1"/>
          </p:cNvSpPr>
          <p:nvPr>
            <p:ph type="title"/>
          </p:nvPr>
        </p:nvSpPr>
        <p:spPr/>
        <p:txBody>
          <a:bodyPr/>
          <a:lstStyle/>
          <a:p>
            <a:pPr algn="ctr" eaLnBrk="1" hangingPunct="1"/>
            <a:r>
              <a:rPr lang="el-GR" sz="2400" dirty="0" smtClean="0"/>
              <a:t>Η δομή του Προπτυχιακού Προγράμματος Σπουδών βασίζεται σε επίπεδα γνώσης – από το γενικό στο ειδικό</a:t>
            </a:r>
            <a:endParaRPr lang="en-US" sz="2400" dirty="0" smtClean="0"/>
          </a:p>
        </p:txBody>
      </p:sp>
      <p:sp>
        <p:nvSpPr>
          <p:cNvPr id="16391" name="Oval 7"/>
          <p:cNvSpPr>
            <a:spLocks noChangeArrowheads="1"/>
          </p:cNvSpPr>
          <p:nvPr/>
        </p:nvSpPr>
        <p:spPr bwMode="auto">
          <a:xfrm>
            <a:off x="4932363" y="5300663"/>
            <a:ext cx="3816350" cy="1296987"/>
          </a:xfrm>
          <a:prstGeom prst="ellipse">
            <a:avLst/>
          </a:prstGeom>
          <a:solidFill>
            <a:srgbClr val="0099CC"/>
          </a:solidFill>
          <a:ln w="9525">
            <a:noFill/>
            <a:round/>
            <a:headEnd/>
            <a:tailEnd/>
          </a:ln>
        </p:spPr>
        <p:txBody>
          <a:bodyPr wrap="none" lIns="90000" tIns="46800" rIns="90000" bIns="46800" anchor="ctr"/>
          <a:lstStyle/>
          <a:p>
            <a:endParaRPr lang="el-GR"/>
          </a:p>
        </p:txBody>
      </p:sp>
      <p:sp>
        <p:nvSpPr>
          <p:cNvPr id="16392" name="Text Box 8"/>
          <p:cNvSpPr txBox="1">
            <a:spLocks noChangeArrowheads="1"/>
          </p:cNvSpPr>
          <p:nvPr/>
        </p:nvSpPr>
        <p:spPr bwMode="auto">
          <a:xfrm>
            <a:off x="5581650" y="5445125"/>
            <a:ext cx="2447925" cy="1171575"/>
          </a:xfrm>
          <a:prstGeom prst="rect">
            <a:avLst/>
          </a:prstGeom>
          <a:noFill/>
          <a:ln w="9525">
            <a:noFill/>
            <a:miter lim="800000"/>
            <a:headEnd/>
            <a:tailEnd/>
          </a:ln>
        </p:spPr>
        <p:txBody>
          <a:bodyPr lIns="90000" tIns="46800" rIns="90000" bIns="46800">
            <a:spAutoFit/>
          </a:bodyPr>
          <a:lstStyle/>
          <a:p>
            <a:pPr algn="ctr">
              <a:spcBef>
                <a:spcPct val="50000"/>
              </a:spcBef>
            </a:pPr>
            <a:r>
              <a:rPr lang="el-GR" sz="2000">
                <a:solidFill>
                  <a:schemeClr val="bg1"/>
                </a:solidFill>
              </a:rPr>
              <a:t>Μαθήματα κορμού</a:t>
            </a:r>
          </a:p>
          <a:p>
            <a:pPr algn="ctr"/>
            <a:r>
              <a:rPr lang="el-GR" sz="2000">
                <a:solidFill>
                  <a:schemeClr val="bg1"/>
                </a:solidFill>
              </a:rPr>
              <a:t>(υποχρεωτικά)</a:t>
            </a:r>
          </a:p>
          <a:p>
            <a:pPr algn="ctr">
              <a:spcBef>
                <a:spcPct val="50000"/>
              </a:spcBef>
            </a:pPr>
            <a:r>
              <a:rPr lang="el-GR" sz="2000">
                <a:solidFill>
                  <a:srgbClr val="FFCC00"/>
                </a:solidFill>
              </a:rPr>
              <a:t>102 δ.μ.</a:t>
            </a:r>
            <a:endParaRPr lang="en-US" sz="2000">
              <a:solidFill>
                <a:srgbClr val="FFCC00"/>
              </a:solidFill>
            </a:endParaRPr>
          </a:p>
        </p:txBody>
      </p:sp>
      <p:sp>
        <p:nvSpPr>
          <p:cNvPr id="16393" name="Oval 9"/>
          <p:cNvSpPr>
            <a:spLocks noChangeArrowheads="1"/>
          </p:cNvSpPr>
          <p:nvPr/>
        </p:nvSpPr>
        <p:spPr bwMode="auto">
          <a:xfrm>
            <a:off x="4930775" y="3500438"/>
            <a:ext cx="3816350" cy="1296987"/>
          </a:xfrm>
          <a:prstGeom prst="ellipse">
            <a:avLst/>
          </a:prstGeom>
          <a:solidFill>
            <a:schemeClr val="accent1"/>
          </a:solidFill>
          <a:ln w="9525">
            <a:noFill/>
            <a:round/>
            <a:headEnd/>
            <a:tailEnd/>
          </a:ln>
        </p:spPr>
        <p:txBody>
          <a:bodyPr wrap="none" lIns="90000" tIns="46800" rIns="90000" bIns="46800" anchor="ctr"/>
          <a:lstStyle/>
          <a:p>
            <a:endParaRPr lang="el-GR"/>
          </a:p>
        </p:txBody>
      </p:sp>
      <p:sp>
        <p:nvSpPr>
          <p:cNvPr id="16394" name="Text Box 10"/>
          <p:cNvSpPr txBox="1">
            <a:spLocks noChangeArrowheads="1"/>
          </p:cNvSpPr>
          <p:nvPr/>
        </p:nvSpPr>
        <p:spPr bwMode="auto">
          <a:xfrm>
            <a:off x="5219700" y="3644900"/>
            <a:ext cx="3384550" cy="1171575"/>
          </a:xfrm>
          <a:prstGeom prst="rect">
            <a:avLst/>
          </a:prstGeom>
          <a:noFill/>
          <a:ln w="9525">
            <a:noFill/>
            <a:miter lim="800000"/>
            <a:headEnd/>
            <a:tailEnd/>
          </a:ln>
        </p:spPr>
        <p:txBody>
          <a:bodyPr lIns="90000" tIns="46800" rIns="90000" bIns="46800">
            <a:spAutoFit/>
          </a:bodyPr>
          <a:lstStyle/>
          <a:p>
            <a:pPr algn="ctr">
              <a:spcBef>
                <a:spcPct val="50000"/>
              </a:spcBef>
            </a:pPr>
            <a:r>
              <a:rPr lang="el-GR" sz="2000">
                <a:solidFill>
                  <a:schemeClr val="bg1"/>
                </a:solidFill>
              </a:rPr>
              <a:t>Μαθήματα κατεύθυνσης</a:t>
            </a:r>
          </a:p>
          <a:p>
            <a:pPr algn="ctr"/>
            <a:r>
              <a:rPr lang="el-GR" sz="2000">
                <a:solidFill>
                  <a:schemeClr val="bg1"/>
                </a:solidFill>
              </a:rPr>
              <a:t>(υποχρεωτικά, επιλογής)</a:t>
            </a:r>
          </a:p>
          <a:p>
            <a:pPr algn="ctr">
              <a:spcBef>
                <a:spcPct val="50000"/>
              </a:spcBef>
            </a:pPr>
            <a:r>
              <a:rPr lang="el-GR" sz="2000">
                <a:solidFill>
                  <a:srgbClr val="FFCC00"/>
                </a:solidFill>
              </a:rPr>
              <a:t>27 δ.μ.</a:t>
            </a:r>
            <a:endParaRPr lang="en-US" sz="2000">
              <a:solidFill>
                <a:srgbClr val="FFCC00"/>
              </a:solidFill>
            </a:endParaRPr>
          </a:p>
        </p:txBody>
      </p:sp>
      <p:sp>
        <p:nvSpPr>
          <p:cNvPr id="16395" name="Oval 11"/>
          <p:cNvSpPr>
            <a:spLocks noChangeArrowheads="1"/>
          </p:cNvSpPr>
          <p:nvPr/>
        </p:nvSpPr>
        <p:spPr bwMode="auto">
          <a:xfrm>
            <a:off x="4932363" y="1771650"/>
            <a:ext cx="3816350" cy="1296988"/>
          </a:xfrm>
          <a:prstGeom prst="ellipse">
            <a:avLst/>
          </a:prstGeom>
          <a:solidFill>
            <a:schemeClr val="accent1"/>
          </a:solidFill>
          <a:ln w="9525">
            <a:noFill/>
            <a:round/>
            <a:headEnd/>
            <a:tailEnd/>
          </a:ln>
        </p:spPr>
        <p:txBody>
          <a:bodyPr wrap="none" lIns="90000" tIns="46800" rIns="90000" bIns="46800" anchor="ctr"/>
          <a:lstStyle/>
          <a:p>
            <a:endParaRPr lang="el-GR"/>
          </a:p>
        </p:txBody>
      </p:sp>
      <p:sp>
        <p:nvSpPr>
          <p:cNvPr id="16396" name="Text Box 12"/>
          <p:cNvSpPr txBox="1">
            <a:spLocks noChangeArrowheads="1"/>
          </p:cNvSpPr>
          <p:nvPr/>
        </p:nvSpPr>
        <p:spPr bwMode="auto">
          <a:xfrm>
            <a:off x="5435600" y="1916113"/>
            <a:ext cx="2952750" cy="1171575"/>
          </a:xfrm>
          <a:prstGeom prst="rect">
            <a:avLst/>
          </a:prstGeom>
          <a:noFill/>
          <a:ln w="9525">
            <a:noFill/>
            <a:miter lim="800000"/>
            <a:headEnd/>
            <a:tailEnd/>
          </a:ln>
        </p:spPr>
        <p:txBody>
          <a:bodyPr lIns="90000" tIns="46800" rIns="90000" bIns="46800">
            <a:spAutoFit/>
          </a:bodyPr>
          <a:lstStyle/>
          <a:p>
            <a:pPr algn="ctr">
              <a:spcBef>
                <a:spcPct val="50000"/>
              </a:spcBef>
            </a:pPr>
            <a:r>
              <a:rPr lang="el-GR" sz="2000">
                <a:solidFill>
                  <a:schemeClr val="bg1"/>
                </a:solidFill>
              </a:rPr>
              <a:t>Μαθήματα ελεύθερης επιλογής</a:t>
            </a:r>
          </a:p>
          <a:p>
            <a:pPr algn="ctr">
              <a:spcBef>
                <a:spcPct val="50000"/>
              </a:spcBef>
            </a:pPr>
            <a:r>
              <a:rPr lang="el-GR" sz="2000">
                <a:solidFill>
                  <a:srgbClr val="FFCC00"/>
                </a:solidFill>
              </a:rPr>
              <a:t>9 δ.μ.</a:t>
            </a:r>
            <a:endParaRPr lang="en-US" sz="2000">
              <a:solidFill>
                <a:srgbClr val="FFCC00"/>
              </a:solidFill>
            </a:endParaRPr>
          </a:p>
        </p:txBody>
      </p:sp>
      <p:sp>
        <p:nvSpPr>
          <p:cNvPr id="16397" name="Oval 13"/>
          <p:cNvSpPr>
            <a:spLocks noChangeArrowheads="1"/>
          </p:cNvSpPr>
          <p:nvPr/>
        </p:nvSpPr>
        <p:spPr bwMode="auto">
          <a:xfrm>
            <a:off x="684213" y="1700213"/>
            <a:ext cx="2447925" cy="1008062"/>
          </a:xfrm>
          <a:prstGeom prst="ellipse">
            <a:avLst/>
          </a:prstGeom>
          <a:solidFill>
            <a:schemeClr val="accent1"/>
          </a:solidFill>
          <a:ln w="9525">
            <a:noFill/>
            <a:round/>
            <a:headEnd/>
            <a:tailEnd/>
          </a:ln>
        </p:spPr>
        <p:txBody>
          <a:bodyPr wrap="none" lIns="90000" tIns="46800" rIns="90000" bIns="46800" anchor="ctr"/>
          <a:lstStyle/>
          <a:p>
            <a:endParaRPr lang="el-GR"/>
          </a:p>
        </p:txBody>
      </p:sp>
      <p:sp>
        <p:nvSpPr>
          <p:cNvPr id="16398" name="Rectangle 14"/>
          <p:cNvSpPr>
            <a:spLocks noChangeArrowheads="1"/>
          </p:cNvSpPr>
          <p:nvPr/>
        </p:nvSpPr>
        <p:spPr bwMode="auto">
          <a:xfrm>
            <a:off x="769938" y="1844675"/>
            <a:ext cx="2336800" cy="863600"/>
          </a:xfrm>
          <a:prstGeom prst="rect">
            <a:avLst/>
          </a:prstGeom>
          <a:noFill/>
          <a:ln w="9525">
            <a:noFill/>
            <a:miter lim="800000"/>
            <a:headEnd/>
            <a:tailEnd/>
          </a:ln>
        </p:spPr>
        <p:txBody>
          <a:bodyPr lIns="90000" tIns="46800" rIns="90000" bIns="46800">
            <a:spAutoFit/>
          </a:bodyPr>
          <a:lstStyle/>
          <a:p>
            <a:pPr algn="ctr"/>
            <a:r>
              <a:rPr lang="el-GR" sz="2000">
                <a:solidFill>
                  <a:schemeClr val="bg1"/>
                </a:solidFill>
              </a:rPr>
              <a:t>Πτυχιακή εργασία</a:t>
            </a:r>
          </a:p>
          <a:p>
            <a:pPr algn="ctr">
              <a:spcBef>
                <a:spcPct val="50000"/>
              </a:spcBef>
            </a:pPr>
            <a:r>
              <a:rPr lang="el-GR" sz="2000">
                <a:solidFill>
                  <a:srgbClr val="FFCC00"/>
                </a:solidFill>
              </a:rPr>
              <a:t>6 δ.μ.</a:t>
            </a:r>
            <a:endParaRPr lang="en-US" sz="2000">
              <a:solidFill>
                <a:srgbClr val="FFCC00"/>
              </a:solidFill>
            </a:endParaRPr>
          </a:p>
        </p:txBody>
      </p:sp>
    </p:spTree>
    <p:extLst>
      <p:ext uri="{BB962C8B-B14F-4D97-AF65-F5344CB8AC3E}">
        <p14:creationId xmlns:p14="http://schemas.microsoft.com/office/powerpoint/2010/main" val="29383889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9">
            <a:hlinkClick r:id="" action="ppaction://noaction" highlightClick="1"/>
          </p:cNvPr>
          <p:cNvSpPr>
            <a:spLocks noChangeArrowheads="1"/>
          </p:cNvSpPr>
          <p:nvPr/>
        </p:nvSpPr>
        <p:spPr bwMode="auto">
          <a:xfrm>
            <a:off x="5148263" y="1628775"/>
            <a:ext cx="3887787" cy="4824413"/>
          </a:xfrm>
          <a:prstGeom prst="actionButtonBlank">
            <a:avLst/>
          </a:prstGeom>
          <a:gradFill rotWithShape="0">
            <a:gsLst>
              <a:gs pos="0">
                <a:srgbClr val="2391E3"/>
              </a:gs>
              <a:gs pos="50000">
                <a:srgbClr val="BBDDFF"/>
              </a:gs>
              <a:gs pos="100000">
                <a:srgbClr val="2391E3"/>
              </a:gs>
            </a:gsLst>
            <a:lin ang="2700000" scaled="1"/>
          </a:gradFill>
          <a:ln w="12700">
            <a:noFill/>
            <a:miter lim="800000"/>
            <a:headEnd type="none" w="sm" len="sm"/>
            <a:tailEnd type="none" w="sm" len="sm"/>
          </a:ln>
        </p:spPr>
        <p:txBody>
          <a:bodyPr wrap="none" anchor="ctr"/>
          <a:lstStyle/>
          <a:p>
            <a:endParaRPr lang="el-GR"/>
          </a:p>
        </p:txBody>
      </p:sp>
      <p:sp>
        <p:nvSpPr>
          <p:cNvPr id="17411" name="Text Box 11"/>
          <p:cNvSpPr txBox="1">
            <a:spLocks noChangeArrowheads="1"/>
          </p:cNvSpPr>
          <p:nvPr/>
        </p:nvSpPr>
        <p:spPr bwMode="auto">
          <a:xfrm>
            <a:off x="5292725" y="2205038"/>
            <a:ext cx="3600450" cy="4043362"/>
          </a:xfrm>
          <a:prstGeom prst="rect">
            <a:avLst/>
          </a:prstGeom>
          <a:solidFill>
            <a:schemeClr val="bg1"/>
          </a:solidFill>
          <a:ln w="3175">
            <a:solidFill>
              <a:srgbClr val="9966FF"/>
            </a:solidFill>
            <a:miter lim="800000"/>
            <a:headEnd/>
            <a:tailEnd/>
          </a:ln>
        </p:spPr>
        <p:txBody>
          <a:bodyPr lIns="54000" tIns="46800" rIns="54000" anchor="ctr"/>
          <a:lstStyle/>
          <a:p>
            <a:pPr marL="95250" indent="-82550" defTabSz="487363" eaLnBrk="0" hangingPunct="0">
              <a:buClr>
                <a:srgbClr val="FF0000"/>
              </a:buClr>
              <a:buFontTx/>
              <a:buChar char="•"/>
            </a:pPr>
            <a:r>
              <a:rPr lang="el-GR" sz="2000" dirty="0"/>
              <a:t> </a:t>
            </a:r>
            <a:r>
              <a:rPr lang="el-GR" sz="2000" dirty="0" smtClean="0"/>
              <a:t>Μάρκετινγκ</a:t>
            </a:r>
            <a:endParaRPr lang="el-GR" sz="2000" dirty="0"/>
          </a:p>
          <a:p>
            <a:pPr marL="95250" indent="-82550" defTabSz="487363" eaLnBrk="0" hangingPunct="0">
              <a:buClr>
                <a:srgbClr val="FF0000"/>
              </a:buClr>
              <a:buFontTx/>
              <a:buChar char="•"/>
            </a:pPr>
            <a:r>
              <a:rPr lang="el-GR" sz="2000" dirty="0"/>
              <a:t> Διοίκηση Τουρισμού</a:t>
            </a:r>
          </a:p>
          <a:p>
            <a:pPr marL="95250" indent="-82550" defTabSz="487363" eaLnBrk="0" hangingPunct="0">
              <a:buClr>
                <a:srgbClr val="FF0000"/>
              </a:buClr>
              <a:buFontTx/>
              <a:buChar char="•"/>
            </a:pPr>
            <a:r>
              <a:rPr lang="el-GR" sz="2000" dirty="0"/>
              <a:t> </a:t>
            </a:r>
            <a:r>
              <a:rPr lang="el-GR" sz="2000" dirty="0" smtClean="0"/>
              <a:t>Διοίκηση- Οργάνωση Επιχειρήσεων και Νέες Τεχνολογίες </a:t>
            </a:r>
            <a:endParaRPr lang="el-GR" sz="2000" dirty="0"/>
          </a:p>
          <a:p>
            <a:pPr marL="95250" indent="-82550" defTabSz="487363" eaLnBrk="0" hangingPunct="0">
              <a:buClr>
                <a:srgbClr val="FF0000"/>
              </a:buClr>
              <a:buFontTx/>
              <a:buChar char="•"/>
            </a:pPr>
            <a:r>
              <a:rPr lang="el-GR" sz="2000" dirty="0"/>
              <a:t> Λογιστική - Χρηματοοικονομική</a:t>
            </a:r>
          </a:p>
          <a:p>
            <a:pPr marL="95250" indent="-82550" defTabSz="487363" eaLnBrk="0" hangingPunct="0">
              <a:buClr>
                <a:srgbClr val="FF0000"/>
              </a:buClr>
              <a:buFontTx/>
              <a:buChar char="•"/>
            </a:pPr>
            <a:r>
              <a:rPr lang="el-GR" sz="2000" dirty="0"/>
              <a:t> Επιχειρηματική Οικονομική</a:t>
            </a:r>
            <a:endParaRPr lang="en-US" sz="2000" dirty="0"/>
          </a:p>
        </p:txBody>
      </p:sp>
      <p:sp>
        <p:nvSpPr>
          <p:cNvPr id="17412" name="Rectangle 12"/>
          <p:cNvSpPr>
            <a:spLocks noChangeArrowheads="1"/>
          </p:cNvSpPr>
          <p:nvPr/>
        </p:nvSpPr>
        <p:spPr bwMode="auto">
          <a:xfrm>
            <a:off x="5292725" y="1773238"/>
            <a:ext cx="3600450" cy="360362"/>
          </a:xfrm>
          <a:prstGeom prst="rect">
            <a:avLst/>
          </a:prstGeom>
          <a:solidFill>
            <a:srgbClr val="3366FF"/>
          </a:solidFill>
          <a:ln w="9525">
            <a:solidFill>
              <a:srgbClr val="BBDDFF"/>
            </a:solidFill>
            <a:miter lim="800000"/>
            <a:headEnd/>
            <a:tailEnd/>
          </a:ln>
        </p:spPr>
        <p:txBody>
          <a:bodyPr wrap="none" lIns="54000" tIns="46800" rIns="54000" anchor="ctr"/>
          <a:lstStyle/>
          <a:p>
            <a:pPr algn="ctr" defTabSz="487363" eaLnBrk="0" hangingPunct="0"/>
            <a:r>
              <a:rPr lang="el-GR">
                <a:solidFill>
                  <a:schemeClr val="bg1"/>
                </a:solidFill>
              </a:rPr>
              <a:t>Κατευθύνσεις</a:t>
            </a:r>
            <a:endParaRPr lang="en-GB">
              <a:solidFill>
                <a:schemeClr val="bg1"/>
              </a:solidFill>
            </a:endParaRPr>
          </a:p>
        </p:txBody>
      </p:sp>
      <p:sp>
        <p:nvSpPr>
          <p:cNvPr id="17413" name="Rectangle 4"/>
          <p:cNvSpPr>
            <a:spLocks noGrp="1" noChangeArrowheads="1"/>
          </p:cNvSpPr>
          <p:nvPr>
            <p:ph type="title"/>
          </p:nvPr>
        </p:nvSpPr>
        <p:spPr/>
        <p:txBody>
          <a:bodyPr/>
          <a:lstStyle/>
          <a:p>
            <a:pPr algn="ctr" eaLnBrk="1" hangingPunct="1"/>
            <a:r>
              <a:rPr lang="el-GR" dirty="0" smtClean="0"/>
              <a:t>Συνοπτική περιγραφή μαθημάτων</a:t>
            </a:r>
            <a:endParaRPr lang="en-US" dirty="0" smtClean="0"/>
          </a:p>
        </p:txBody>
      </p:sp>
      <p:sp>
        <p:nvSpPr>
          <p:cNvPr id="17414" name="AutoShape 7">
            <a:hlinkClick r:id="" action="ppaction://noaction" highlightClick="1"/>
          </p:cNvPr>
          <p:cNvSpPr>
            <a:spLocks noChangeArrowheads="1"/>
          </p:cNvSpPr>
          <p:nvPr/>
        </p:nvSpPr>
        <p:spPr bwMode="auto">
          <a:xfrm>
            <a:off x="107950" y="1628775"/>
            <a:ext cx="3887788" cy="4824413"/>
          </a:xfrm>
          <a:prstGeom prst="actionButtonBlank">
            <a:avLst/>
          </a:prstGeom>
          <a:gradFill rotWithShape="0">
            <a:gsLst>
              <a:gs pos="0">
                <a:srgbClr val="2391E3"/>
              </a:gs>
              <a:gs pos="50000">
                <a:srgbClr val="BBDDFF"/>
              </a:gs>
              <a:gs pos="100000">
                <a:srgbClr val="2391E3"/>
              </a:gs>
            </a:gsLst>
            <a:lin ang="2700000" scaled="1"/>
          </a:gradFill>
          <a:ln w="12700">
            <a:noFill/>
            <a:miter lim="800000"/>
            <a:headEnd type="none" w="sm" len="sm"/>
            <a:tailEnd type="none" w="sm" len="sm"/>
          </a:ln>
        </p:spPr>
        <p:txBody>
          <a:bodyPr wrap="none" anchor="ctr"/>
          <a:lstStyle/>
          <a:p>
            <a:endParaRPr lang="el-GR"/>
          </a:p>
        </p:txBody>
      </p:sp>
      <p:sp>
        <p:nvSpPr>
          <p:cNvPr id="17415" name="Text Box 8"/>
          <p:cNvSpPr txBox="1">
            <a:spLocks noChangeArrowheads="1"/>
          </p:cNvSpPr>
          <p:nvPr/>
        </p:nvSpPr>
        <p:spPr bwMode="auto">
          <a:xfrm>
            <a:off x="252413" y="2205038"/>
            <a:ext cx="3600450" cy="4043362"/>
          </a:xfrm>
          <a:prstGeom prst="rect">
            <a:avLst/>
          </a:prstGeom>
          <a:solidFill>
            <a:schemeClr val="bg1"/>
          </a:solidFill>
          <a:ln w="3175">
            <a:solidFill>
              <a:srgbClr val="9966FF"/>
            </a:solidFill>
            <a:miter lim="800000"/>
            <a:headEnd/>
            <a:tailEnd/>
          </a:ln>
        </p:spPr>
        <p:txBody>
          <a:bodyPr lIns="54000" tIns="46800" rIns="54000" anchor="ctr"/>
          <a:lstStyle/>
          <a:p>
            <a:pPr marL="95250" indent="-82550" defTabSz="487363" eaLnBrk="0" hangingPunct="0">
              <a:buClr>
                <a:srgbClr val="FF0000"/>
              </a:buClr>
              <a:buFontTx/>
              <a:buChar char="•"/>
            </a:pPr>
            <a:r>
              <a:rPr lang="en-US" sz="2000" dirty="0"/>
              <a:t> </a:t>
            </a:r>
            <a:r>
              <a:rPr lang="el-GR" sz="2000" dirty="0"/>
              <a:t>34 μαθήματα</a:t>
            </a:r>
          </a:p>
          <a:p>
            <a:pPr marL="95250" indent="-82550" defTabSz="487363" eaLnBrk="0" hangingPunct="0">
              <a:buClr>
                <a:srgbClr val="FF0000"/>
              </a:buClr>
              <a:buFontTx/>
              <a:buChar char="•"/>
            </a:pPr>
            <a:endParaRPr lang="el-GR" sz="2000" dirty="0"/>
          </a:p>
          <a:p>
            <a:pPr marL="95250" indent="-82550" defTabSz="487363" eaLnBrk="0" hangingPunct="0">
              <a:buClr>
                <a:srgbClr val="FF0000"/>
              </a:buClr>
              <a:buFontTx/>
              <a:buChar char="•"/>
            </a:pPr>
            <a:r>
              <a:rPr lang="el-GR" sz="2000" dirty="0" smtClean="0"/>
              <a:t>Διοίκηση </a:t>
            </a:r>
            <a:endParaRPr lang="en-US" sz="2000" dirty="0" smtClean="0"/>
          </a:p>
          <a:p>
            <a:pPr marL="95250" indent="-82550" defTabSz="487363" eaLnBrk="0" hangingPunct="0">
              <a:buClr>
                <a:srgbClr val="FF0000"/>
              </a:buClr>
              <a:buFontTx/>
              <a:buChar char="•"/>
            </a:pPr>
            <a:r>
              <a:rPr lang="el-GR" sz="2000" dirty="0" smtClean="0"/>
              <a:t>Μαθηματικά</a:t>
            </a:r>
            <a:endParaRPr lang="el-GR" sz="2000" dirty="0"/>
          </a:p>
          <a:p>
            <a:pPr marL="95250" indent="-82550" defTabSz="487363" eaLnBrk="0" hangingPunct="0">
              <a:buClr>
                <a:srgbClr val="FF0000"/>
              </a:buClr>
              <a:buFontTx/>
              <a:buChar char="•"/>
            </a:pPr>
            <a:r>
              <a:rPr lang="el-GR" sz="2000" dirty="0"/>
              <a:t> Πληροφορική</a:t>
            </a:r>
          </a:p>
          <a:p>
            <a:pPr marL="95250" indent="-82550" defTabSz="487363" eaLnBrk="0" hangingPunct="0">
              <a:buClr>
                <a:srgbClr val="FF0000"/>
              </a:buClr>
              <a:buFontTx/>
              <a:buChar char="•"/>
            </a:pPr>
            <a:r>
              <a:rPr lang="el-GR" sz="2000" dirty="0"/>
              <a:t> Οικονομικά</a:t>
            </a:r>
          </a:p>
          <a:p>
            <a:pPr marL="95250" indent="-82550" defTabSz="487363" eaLnBrk="0" hangingPunct="0">
              <a:buClr>
                <a:srgbClr val="FF0000"/>
              </a:buClr>
              <a:buFontTx/>
              <a:buChar char="•"/>
            </a:pPr>
            <a:r>
              <a:rPr lang="el-GR" sz="2000" dirty="0"/>
              <a:t> Χρηματοοικονομική</a:t>
            </a:r>
          </a:p>
          <a:p>
            <a:pPr marL="95250" indent="-82550" defTabSz="487363" eaLnBrk="0" hangingPunct="0">
              <a:buClr>
                <a:srgbClr val="FF0000"/>
              </a:buClr>
              <a:buFontTx/>
              <a:buChar char="•"/>
            </a:pPr>
            <a:r>
              <a:rPr lang="el-GR" sz="2000" dirty="0"/>
              <a:t> Δίκαιο</a:t>
            </a:r>
          </a:p>
          <a:p>
            <a:pPr marL="95250" indent="-82550" defTabSz="487363" eaLnBrk="0" hangingPunct="0">
              <a:buClr>
                <a:srgbClr val="FF0000"/>
              </a:buClr>
              <a:buFontTx/>
              <a:buChar char="•"/>
            </a:pPr>
            <a:r>
              <a:rPr lang="el-GR" sz="2000" dirty="0"/>
              <a:t> Λογιστική - Κοστολόγηση</a:t>
            </a:r>
          </a:p>
          <a:p>
            <a:pPr marL="95250" indent="-82550" defTabSz="487363" eaLnBrk="0" hangingPunct="0">
              <a:buClr>
                <a:srgbClr val="FF0000"/>
              </a:buClr>
              <a:buFontTx/>
              <a:buChar char="•"/>
            </a:pPr>
            <a:r>
              <a:rPr lang="el-GR" sz="2000" dirty="0"/>
              <a:t> Οργάνωση Επιχειρήσεων και Παραγωγής</a:t>
            </a:r>
            <a:endParaRPr lang="en-US" sz="2000" dirty="0"/>
          </a:p>
        </p:txBody>
      </p:sp>
      <p:sp>
        <p:nvSpPr>
          <p:cNvPr id="17416" name="Rectangle 10"/>
          <p:cNvSpPr>
            <a:spLocks noChangeArrowheads="1"/>
          </p:cNvSpPr>
          <p:nvPr/>
        </p:nvSpPr>
        <p:spPr bwMode="auto">
          <a:xfrm>
            <a:off x="252413" y="1773238"/>
            <a:ext cx="3600450" cy="360362"/>
          </a:xfrm>
          <a:prstGeom prst="rect">
            <a:avLst/>
          </a:prstGeom>
          <a:solidFill>
            <a:srgbClr val="3366FF"/>
          </a:solidFill>
          <a:ln w="9525">
            <a:solidFill>
              <a:srgbClr val="BBDDFF"/>
            </a:solidFill>
            <a:miter lim="800000"/>
            <a:headEnd/>
            <a:tailEnd/>
          </a:ln>
        </p:spPr>
        <p:txBody>
          <a:bodyPr wrap="none" lIns="54000" tIns="46800" rIns="54000" anchor="ctr"/>
          <a:lstStyle/>
          <a:p>
            <a:pPr algn="ctr" defTabSz="487363" eaLnBrk="0" hangingPunct="0"/>
            <a:r>
              <a:rPr lang="el-GR">
                <a:solidFill>
                  <a:schemeClr val="bg1"/>
                </a:solidFill>
              </a:rPr>
              <a:t>Μαθήματα κορμού</a:t>
            </a:r>
            <a:endParaRPr lang="en-GB">
              <a:solidFill>
                <a:schemeClr val="bg1"/>
              </a:solidFill>
            </a:endParaRPr>
          </a:p>
        </p:txBody>
      </p:sp>
    </p:spTree>
    <p:extLst>
      <p:ext uri="{BB962C8B-B14F-4D97-AF65-F5344CB8AC3E}">
        <p14:creationId xmlns:p14="http://schemas.microsoft.com/office/powerpoint/2010/main" val="34284578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a:hlinkClick r:id="" action="ppaction://noaction" highlightClick="1"/>
          </p:cNvPr>
          <p:cNvSpPr>
            <a:spLocks noChangeArrowheads="1"/>
          </p:cNvSpPr>
          <p:nvPr/>
        </p:nvSpPr>
        <p:spPr bwMode="auto">
          <a:xfrm>
            <a:off x="5148263" y="1628775"/>
            <a:ext cx="3887787" cy="4824413"/>
          </a:xfrm>
          <a:prstGeom prst="actionButtonBlank">
            <a:avLst/>
          </a:prstGeom>
          <a:gradFill rotWithShape="0">
            <a:gsLst>
              <a:gs pos="0">
                <a:srgbClr val="2391E3"/>
              </a:gs>
              <a:gs pos="50000">
                <a:srgbClr val="BBDDFF"/>
              </a:gs>
              <a:gs pos="100000">
                <a:srgbClr val="2391E3"/>
              </a:gs>
            </a:gsLst>
            <a:lin ang="2700000" scaled="1"/>
          </a:gradFill>
          <a:ln w="12700">
            <a:noFill/>
            <a:miter lim="800000"/>
            <a:headEnd type="none" w="sm" len="sm"/>
            <a:tailEnd type="none" w="sm" len="sm"/>
          </a:ln>
        </p:spPr>
        <p:txBody>
          <a:bodyPr wrap="none" anchor="ctr"/>
          <a:lstStyle/>
          <a:p>
            <a:endParaRPr lang="el-GR"/>
          </a:p>
        </p:txBody>
      </p:sp>
      <p:sp>
        <p:nvSpPr>
          <p:cNvPr id="18435" name="Text Box 3"/>
          <p:cNvSpPr txBox="1">
            <a:spLocks noChangeArrowheads="1"/>
          </p:cNvSpPr>
          <p:nvPr/>
        </p:nvSpPr>
        <p:spPr bwMode="auto">
          <a:xfrm>
            <a:off x="5292725" y="2205038"/>
            <a:ext cx="3600450" cy="4043362"/>
          </a:xfrm>
          <a:prstGeom prst="rect">
            <a:avLst/>
          </a:prstGeom>
          <a:solidFill>
            <a:schemeClr val="bg1"/>
          </a:solidFill>
          <a:ln w="3175">
            <a:solidFill>
              <a:srgbClr val="9966FF"/>
            </a:solidFill>
            <a:miter lim="800000"/>
            <a:headEnd/>
            <a:tailEnd/>
          </a:ln>
        </p:spPr>
        <p:txBody>
          <a:bodyPr lIns="54000" tIns="46800" rIns="54000" anchor="ctr"/>
          <a:lstStyle/>
          <a:p>
            <a:pPr marL="95250" indent="-82550" defTabSz="487363" eaLnBrk="0" hangingPunct="0">
              <a:buClr>
                <a:srgbClr val="FF0000"/>
              </a:buClr>
              <a:buFontTx/>
              <a:buChar char="•"/>
            </a:pPr>
            <a:endParaRPr lang="el-GR" sz="2000" dirty="0"/>
          </a:p>
          <a:p>
            <a:pPr marL="95250" indent="-82550" defTabSz="487363" eaLnBrk="0" hangingPunct="0">
              <a:buClr>
                <a:srgbClr val="FF0000"/>
              </a:buClr>
              <a:buFontTx/>
              <a:buChar char="•"/>
            </a:pPr>
            <a:r>
              <a:rPr lang="el-GR" sz="2000" dirty="0"/>
              <a:t> </a:t>
            </a:r>
            <a:r>
              <a:rPr lang="el-GR" sz="2000" dirty="0" smtClean="0"/>
              <a:t>Μάρκετινγκ</a:t>
            </a:r>
            <a:endParaRPr lang="el-GR" sz="2000" dirty="0"/>
          </a:p>
          <a:p>
            <a:pPr marL="95250" indent="-82550" defTabSz="487363" eaLnBrk="0" hangingPunct="0">
              <a:buClr>
                <a:srgbClr val="FF0000"/>
              </a:buClr>
              <a:buFontTx/>
              <a:buChar char="•"/>
            </a:pPr>
            <a:r>
              <a:rPr lang="el-GR" sz="2000" dirty="0"/>
              <a:t> Διοίκηση Τουρισμού</a:t>
            </a:r>
          </a:p>
          <a:p>
            <a:pPr marL="95250" indent="-82550" defTabSz="487363" eaLnBrk="0" hangingPunct="0">
              <a:buClr>
                <a:srgbClr val="FF0000"/>
              </a:buClr>
              <a:buFontTx/>
              <a:buChar char="•"/>
            </a:pPr>
            <a:r>
              <a:rPr lang="el-GR" sz="2000" dirty="0"/>
              <a:t> Διοίκηση </a:t>
            </a:r>
            <a:r>
              <a:rPr lang="el-GR" sz="2000" dirty="0" smtClean="0"/>
              <a:t>– Οργάνωση Επιχειρήσεων και Νέες Τεχνολογίες</a:t>
            </a:r>
            <a:endParaRPr lang="el-GR" sz="2000" dirty="0"/>
          </a:p>
          <a:p>
            <a:pPr marL="95250" indent="-82550" defTabSz="487363" eaLnBrk="0" hangingPunct="0">
              <a:buClr>
                <a:srgbClr val="FF0000"/>
              </a:buClr>
              <a:buFontTx/>
              <a:buChar char="•"/>
            </a:pPr>
            <a:r>
              <a:rPr lang="el-GR" sz="2000" dirty="0"/>
              <a:t> Λογιστική - Χρηματοοικονομική</a:t>
            </a:r>
          </a:p>
          <a:p>
            <a:pPr marL="95250" indent="-82550" defTabSz="487363" eaLnBrk="0" hangingPunct="0">
              <a:buClr>
                <a:srgbClr val="FF0000"/>
              </a:buClr>
              <a:buFontTx/>
              <a:buChar char="•"/>
            </a:pPr>
            <a:r>
              <a:rPr lang="el-GR" sz="2000" dirty="0"/>
              <a:t> Επιχειρηματική Οικονομική</a:t>
            </a:r>
            <a:endParaRPr lang="en-US" sz="2000" dirty="0"/>
          </a:p>
        </p:txBody>
      </p:sp>
      <p:sp>
        <p:nvSpPr>
          <p:cNvPr id="18436" name="Rectangle 4"/>
          <p:cNvSpPr>
            <a:spLocks noChangeArrowheads="1"/>
          </p:cNvSpPr>
          <p:nvPr/>
        </p:nvSpPr>
        <p:spPr bwMode="auto">
          <a:xfrm>
            <a:off x="5292725" y="1773238"/>
            <a:ext cx="3600450" cy="360362"/>
          </a:xfrm>
          <a:prstGeom prst="rect">
            <a:avLst/>
          </a:prstGeom>
          <a:solidFill>
            <a:srgbClr val="3366FF"/>
          </a:solidFill>
          <a:ln w="9525">
            <a:solidFill>
              <a:srgbClr val="BBDDFF"/>
            </a:solidFill>
            <a:miter lim="800000"/>
            <a:headEnd/>
            <a:tailEnd/>
          </a:ln>
        </p:spPr>
        <p:txBody>
          <a:bodyPr wrap="none" lIns="54000" tIns="46800" rIns="54000" anchor="ctr"/>
          <a:lstStyle/>
          <a:p>
            <a:pPr algn="ctr" defTabSz="487363" eaLnBrk="0" hangingPunct="0"/>
            <a:r>
              <a:rPr lang="el-GR">
                <a:solidFill>
                  <a:schemeClr val="bg1"/>
                </a:solidFill>
              </a:rPr>
              <a:t>Μαθήματα κατεύθυνσης</a:t>
            </a:r>
            <a:endParaRPr lang="en-GB">
              <a:solidFill>
                <a:schemeClr val="bg1"/>
              </a:solidFill>
            </a:endParaRPr>
          </a:p>
        </p:txBody>
      </p:sp>
      <p:sp>
        <p:nvSpPr>
          <p:cNvPr id="18437" name="AutoShape 5"/>
          <p:cNvSpPr>
            <a:spLocks noChangeArrowheads="1"/>
          </p:cNvSpPr>
          <p:nvPr/>
        </p:nvSpPr>
        <p:spPr bwMode="auto">
          <a:xfrm>
            <a:off x="3708400" y="2924175"/>
            <a:ext cx="1584325" cy="2520950"/>
          </a:xfrm>
          <a:prstGeom prst="rightArrow">
            <a:avLst>
              <a:gd name="adj1" fmla="val 50000"/>
              <a:gd name="adj2" fmla="val 25000"/>
            </a:avLst>
          </a:prstGeom>
          <a:solidFill>
            <a:srgbClr val="FFCC00"/>
          </a:solidFill>
          <a:ln w="9525">
            <a:noFill/>
            <a:miter lim="800000"/>
            <a:headEnd/>
            <a:tailEnd/>
          </a:ln>
        </p:spPr>
        <p:txBody>
          <a:bodyPr wrap="none" lIns="90000" tIns="46800" rIns="90000" bIns="46800" anchor="ctr"/>
          <a:lstStyle/>
          <a:p>
            <a:endParaRPr lang="el-GR"/>
          </a:p>
        </p:txBody>
      </p:sp>
      <p:sp>
        <p:nvSpPr>
          <p:cNvPr id="18438" name="Rectangle 6"/>
          <p:cNvSpPr>
            <a:spLocks noGrp="1" noChangeArrowheads="1"/>
          </p:cNvSpPr>
          <p:nvPr>
            <p:ph type="title"/>
          </p:nvPr>
        </p:nvSpPr>
        <p:spPr/>
        <p:txBody>
          <a:bodyPr/>
          <a:lstStyle/>
          <a:p>
            <a:pPr algn="ctr" eaLnBrk="1" hangingPunct="1"/>
            <a:r>
              <a:rPr lang="el-GR" dirty="0" smtClean="0"/>
              <a:t>Συνοπτική περιγραφή μαθημάτων</a:t>
            </a:r>
            <a:endParaRPr lang="en-US" dirty="0" smtClean="0"/>
          </a:p>
        </p:txBody>
      </p:sp>
      <p:sp>
        <p:nvSpPr>
          <p:cNvPr id="18439" name="AutoShape 7">
            <a:hlinkClick r:id="" action="ppaction://noaction" highlightClick="1"/>
          </p:cNvPr>
          <p:cNvSpPr>
            <a:spLocks noChangeArrowheads="1"/>
          </p:cNvSpPr>
          <p:nvPr/>
        </p:nvSpPr>
        <p:spPr bwMode="auto">
          <a:xfrm>
            <a:off x="107950" y="1628775"/>
            <a:ext cx="3887788" cy="4824413"/>
          </a:xfrm>
          <a:prstGeom prst="actionButtonBlank">
            <a:avLst/>
          </a:prstGeom>
          <a:gradFill rotWithShape="0">
            <a:gsLst>
              <a:gs pos="0">
                <a:srgbClr val="2391E3"/>
              </a:gs>
              <a:gs pos="50000">
                <a:srgbClr val="BBDDFF"/>
              </a:gs>
              <a:gs pos="100000">
                <a:srgbClr val="2391E3"/>
              </a:gs>
            </a:gsLst>
            <a:lin ang="2700000" scaled="1"/>
          </a:gradFill>
          <a:ln w="12700">
            <a:noFill/>
            <a:miter lim="800000"/>
            <a:headEnd type="none" w="sm" len="sm"/>
            <a:tailEnd type="none" w="sm" len="sm"/>
          </a:ln>
        </p:spPr>
        <p:txBody>
          <a:bodyPr wrap="none" anchor="ctr"/>
          <a:lstStyle/>
          <a:p>
            <a:endParaRPr lang="el-GR"/>
          </a:p>
        </p:txBody>
      </p:sp>
      <p:sp>
        <p:nvSpPr>
          <p:cNvPr id="18440" name="Text Box 8"/>
          <p:cNvSpPr txBox="1">
            <a:spLocks noChangeArrowheads="1"/>
          </p:cNvSpPr>
          <p:nvPr/>
        </p:nvSpPr>
        <p:spPr bwMode="auto">
          <a:xfrm>
            <a:off x="252413" y="2205038"/>
            <a:ext cx="3600450" cy="4043362"/>
          </a:xfrm>
          <a:prstGeom prst="rect">
            <a:avLst/>
          </a:prstGeom>
          <a:solidFill>
            <a:schemeClr val="bg1"/>
          </a:solidFill>
          <a:ln w="3175">
            <a:solidFill>
              <a:srgbClr val="9966FF"/>
            </a:solidFill>
            <a:miter lim="800000"/>
            <a:headEnd/>
            <a:tailEnd/>
          </a:ln>
        </p:spPr>
        <p:txBody>
          <a:bodyPr lIns="54000" tIns="46800" rIns="54000" anchor="ctr"/>
          <a:lstStyle/>
          <a:p>
            <a:pPr marL="95250" indent="-82550" defTabSz="487363" eaLnBrk="0" hangingPunct="0">
              <a:buClr>
                <a:srgbClr val="FF0000"/>
              </a:buClr>
              <a:buFontTx/>
              <a:buChar char="•"/>
            </a:pPr>
            <a:r>
              <a:rPr lang="en-US" sz="2000" dirty="0"/>
              <a:t> </a:t>
            </a:r>
            <a:r>
              <a:rPr lang="el-GR" sz="2000" dirty="0"/>
              <a:t>34 μαθήματα</a:t>
            </a:r>
          </a:p>
          <a:p>
            <a:pPr marL="95250" indent="-82550" defTabSz="487363" eaLnBrk="0" hangingPunct="0">
              <a:buClr>
                <a:srgbClr val="FF0000"/>
              </a:buClr>
              <a:buFontTx/>
              <a:buChar char="•"/>
            </a:pPr>
            <a:endParaRPr lang="el-GR" sz="2000" dirty="0"/>
          </a:p>
          <a:p>
            <a:pPr marL="95250" indent="-82550" defTabSz="487363" eaLnBrk="0" hangingPunct="0">
              <a:buClr>
                <a:srgbClr val="FF0000"/>
              </a:buClr>
              <a:buFontTx/>
              <a:buChar char="•"/>
            </a:pPr>
            <a:r>
              <a:rPr lang="el-GR" sz="2000"/>
              <a:t> </a:t>
            </a:r>
            <a:r>
              <a:rPr lang="el-GR" sz="2000" smtClean="0"/>
              <a:t>Διοίκηση</a:t>
            </a:r>
            <a:endParaRPr lang="el-GR" sz="2000" dirty="0" smtClean="0"/>
          </a:p>
          <a:p>
            <a:pPr marL="95250" indent="-82550" defTabSz="487363" eaLnBrk="0" hangingPunct="0">
              <a:buClr>
                <a:srgbClr val="FF0000"/>
              </a:buClr>
              <a:buFontTx/>
              <a:buChar char="•"/>
            </a:pPr>
            <a:r>
              <a:rPr lang="el-GR" sz="2000" dirty="0" smtClean="0"/>
              <a:t>Μαθηματικά</a:t>
            </a:r>
            <a:endParaRPr lang="el-GR" sz="2000" dirty="0"/>
          </a:p>
          <a:p>
            <a:pPr marL="95250" indent="-82550" defTabSz="487363" eaLnBrk="0" hangingPunct="0">
              <a:buClr>
                <a:srgbClr val="FF0000"/>
              </a:buClr>
              <a:buFontTx/>
              <a:buChar char="•"/>
            </a:pPr>
            <a:r>
              <a:rPr lang="el-GR" sz="2000" dirty="0"/>
              <a:t> Πληροφορική</a:t>
            </a:r>
          </a:p>
          <a:p>
            <a:pPr marL="95250" indent="-82550" defTabSz="487363" eaLnBrk="0" hangingPunct="0">
              <a:buClr>
                <a:srgbClr val="FF0000"/>
              </a:buClr>
              <a:buFontTx/>
              <a:buChar char="•"/>
            </a:pPr>
            <a:r>
              <a:rPr lang="el-GR" sz="2000" dirty="0"/>
              <a:t> Οικονομικά</a:t>
            </a:r>
          </a:p>
          <a:p>
            <a:pPr marL="95250" indent="-82550" defTabSz="487363" eaLnBrk="0" hangingPunct="0">
              <a:buClr>
                <a:srgbClr val="FF0000"/>
              </a:buClr>
              <a:buFontTx/>
              <a:buChar char="•"/>
            </a:pPr>
            <a:r>
              <a:rPr lang="el-GR" sz="2000" dirty="0"/>
              <a:t> Χρηματοοικονομική</a:t>
            </a:r>
          </a:p>
          <a:p>
            <a:pPr marL="95250" indent="-82550" defTabSz="487363" eaLnBrk="0" hangingPunct="0">
              <a:buClr>
                <a:srgbClr val="FF0000"/>
              </a:buClr>
              <a:buFontTx/>
              <a:buChar char="•"/>
            </a:pPr>
            <a:r>
              <a:rPr lang="el-GR" sz="2000" dirty="0"/>
              <a:t> Δίκαιο</a:t>
            </a:r>
          </a:p>
          <a:p>
            <a:pPr marL="95250" indent="-82550" defTabSz="487363" eaLnBrk="0" hangingPunct="0">
              <a:buClr>
                <a:srgbClr val="FF0000"/>
              </a:buClr>
              <a:buFontTx/>
              <a:buChar char="•"/>
            </a:pPr>
            <a:r>
              <a:rPr lang="el-GR" sz="2000" dirty="0"/>
              <a:t> Λογιστική - Κοστολόγηση</a:t>
            </a:r>
          </a:p>
          <a:p>
            <a:pPr marL="95250" indent="-82550" defTabSz="487363" eaLnBrk="0" hangingPunct="0">
              <a:buClr>
                <a:srgbClr val="FF0000"/>
              </a:buClr>
              <a:buFontTx/>
              <a:buChar char="•"/>
            </a:pPr>
            <a:r>
              <a:rPr lang="el-GR" sz="2000" dirty="0"/>
              <a:t> Οργάνωση Επιχειρήσεων και Παραγωγής</a:t>
            </a:r>
            <a:endParaRPr lang="en-US" sz="2000" dirty="0"/>
          </a:p>
        </p:txBody>
      </p:sp>
      <p:sp>
        <p:nvSpPr>
          <p:cNvPr id="18441" name="Rectangle 9"/>
          <p:cNvSpPr>
            <a:spLocks noChangeArrowheads="1"/>
          </p:cNvSpPr>
          <p:nvPr/>
        </p:nvSpPr>
        <p:spPr bwMode="auto">
          <a:xfrm>
            <a:off x="252413" y="1773238"/>
            <a:ext cx="3600450" cy="360362"/>
          </a:xfrm>
          <a:prstGeom prst="rect">
            <a:avLst/>
          </a:prstGeom>
          <a:solidFill>
            <a:srgbClr val="3366FF"/>
          </a:solidFill>
          <a:ln w="9525">
            <a:solidFill>
              <a:srgbClr val="BBDDFF"/>
            </a:solidFill>
            <a:miter lim="800000"/>
            <a:headEnd/>
            <a:tailEnd/>
          </a:ln>
        </p:spPr>
        <p:txBody>
          <a:bodyPr wrap="none" lIns="54000" tIns="46800" rIns="54000" anchor="ctr"/>
          <a:lstStyle/>
          <a:p>
            <a:pPr algn="ctr" defTabSz="487363" eaLnBrk="0" hangingPunct="0"/>
            <a:r>
              <a:rPr lang="el-GR">
                <a:solidFill>
                  <a:schemeClr val="bg1"/>
                </a:solidFill>
              </a:rPr>
              <a:t>Μαθήματα κορμού</a:t>
            </a:r>
            <a:endParaRPr lang="en-GB">
              <a:solidFill>
                <a:schemeClr val="bg1"/>
              </a:solidFill>
            </a:endParaRPr>
          </a:p>
        </p:txBody>
      </p:sp>
      <p:sp>
        <p:nvSpPr>
          <p:cNvPr id="18442" name="Text Box 10"/>
          <p:cNvSpPr txBox="1">
            <a:spLocks noChangeArrowheads="1"/>
          </p:cNvSpPr>
          <p:nvPr/>
        </p:nvSpPr>
        <p:spPr bwMode="auto">
          <a:xfrm>
            <a:off x="4067175" y="3644900"/>
            <a:ext cx="1225550" cy="1054100"/>
          </a:xfrm>
          <a:prstGeom prst="rect">
            <a:avLst/>
          </a:prstGeom>
          <a:noFill/>
          <a:ln w="9525">
            <a:noFill/>
            <a:miter lim="800000"/>
            <a:headEnd/>
            <a:tailEnd/>
          </a:ln>
        </p:spPr>
        <p:txBody>
          <a:bodyPr lIns="90000" tIns="46800" rIns="90000" bIns="46800">
            <a:spAutoFit/>
          </a:bodyPr>
          <a:lstStyle/>
          <a:p>
            <a:pPr>
              <a:spcBef>
                <a:spcPct val="50000"/>
              </a:spcBef>
            </a:pPr>
            <a:r>
              <a:rPr lang="el-GR"/>
              <a:t>5</a:t>
            </a:r>
            <a:r>
              <a:rPr lang="el-GR" baseline="30000"/>
              <a:t>ο</a:t>
            </a:r>
            <a:r>
              <a:rPr lang="el-GR"/>
              <a:t> εξάμ.</a:t>
            </a:r>
          </a:p>
          <a:p>
            <a:pPr>
              <a:spcBef>
                <a:spcPct val="50000"/>
              </a:spcBef>
            </a:pPr>
            <a:r>
              <a:rPr lang="el-GR"/>
              <a:t>50% δ.μ. κορμού</a:t>
            </a:r>
            <a:endParaRPr lang="en-US"/>
          </a:p>
        </p:txBody>
      </p:sp>
    </p:spTree>
    <p:extLst>
      <p:ext uri="{BB962C8B-B14F-4D97-AF65-F5344CB8AC3E}">
        <p14:creationId xmlns:p14="http://schemas.microsoft.com/office/powerpoint/2010/main" val="15424467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el-GR" dirty="0" smtClean="0"/>
              <a:t>Σύνοψη</a:t>
            </a:r>
          </a:p>
        </p:txBody>
      </p:sp>
      <p:sp>
        <p:nvSpPr>
          <p:cNvPr id="19459" name="Rectangle 3"/>
          <p:cNvSpPr>
            <a:spLocks noGrp="1" noChangeArrowheads="1"/>
          </p:cNvSpPr>
          <p:nvPr>
            <p:ph type="body" idx="1"/>
          </p:nvPr>
        </p:nvSpPr>
        <p:spPr/>
        <p:txBody>
          <a:bodyPr/>
          <a:lstStyle/>
          <a:p>
            <a:pPr eaLnBrk="1" hangingPunct="1">
              <a:lnSpc>
                <a:spcPct val="90000"/>
              </a:lnSpc>
            </a:pPr>
            <a:r>
              <a:rPr lang="el-GR" sz="2000" dirty="0" smtClean="0">
                <a:solidFill>
                  <a:srgbClr val="3399FF"/>
                </a:solidFill>
              </a:rPr>
              <a:t>Προϋποθέσεις απόκτησης Πτυχίου</a:t>
            </a:r>
          </a:p>
          <a:p>
            <a:pPr eaLnBrk="1" hangingPunct="1">
              <a:lnSpc>
                <a:spcPct val="90000"/>
              </a:lnSpc>
              <a:buFont typeface="Symbol" pitchFamily="18" charset="2"/>
              <a:buNone/>
            </a:pPr>
            <a:endParaRPr lang="el-GR" sz="1200" dirty="0" smtClean="0">
              <a:solidFill>
                <a:schemeClr val="tx1"/>
              </a:solidFill>
            </a:endParaRPr>
          </a:p>
          <a:p>
            <a:pPr eaLnBrk="1" hangingPunct="1">
              <a:lnSpc>
                <a:spcPct val="145000"/>
              </a:lnSpc>
            </a:pPr>
            <a:r>
              <a:rPr lang="el-GR" sz="1800" smtClean="0">
                <a:solidFill>
                  <a:schemeClr val="tx1"/>
                </a:solidFill>
              </a:rPr>
              <a:t>O φοιτητής μπορεί να ολοκληρώσει το πρόγραμμα σπουδών στη Διοίκηση Επιχειρήσεων και να ανακηρυχθεί πτυχιούχος του Τ.Δ.Ε., αφού συμπληρώσει καταρχήν τουλάχιστον </a:t>
            </a:r>
            <a:r>
              <a:rPr lang="el-GR" sz="1800" smtClean="0"/>
              <a:t>επτά </a:t>
            </a:r>
            <a:r>
              <a:rPr lang="el-GR" sz="1800" smtClean="0">
                <a:solidFill>
                  <a:schemeClr val="tx1"/>
                </a:solidFill>
              </a:rPr>
              <a:t>πλήρη εξάμηνα φοίτησης από την πρώτη εγγραφή του στο Τμήμα </a:t>
            </a:r>
          </a:p>
          <a:p>
            <a:pPr eaLnBrk="1" hangingPunct="1">
              <a:lnSpc>
                <a:spcPct val="145000"/>
              </a:lnSpc>
            </a:pPr>
            <a:r>
              <a:rPr lang="el-GR" sz="1800" dirty="0" smtClean="0">
                <a:solidFill>
                  <a:schemeClr val="tx1"/>
                </a:solidFill>
              </a:rPr>
              <a:t>Επίσης, απαιτείται η επιτυχής περάτωση μαθημάτων (παρακολούθηση και εξέταση) με τα οποία ο φοιτητής συγκεντρώνει κατ’ ελάχιστον 144 διδακτικές μονάδες που αναλύονται ως εξής: </a:t>
            </a:r>
          </a:p>
          <a:p>
            <a:pPr eaLnBrk="1" hangingPunct="1">
              <a:lnSpc>
                <a:spcPct val="90000"/>
              </a:lnSpc>
            </a:pPr>
            <a:endParaRPr lang="el-GR" sz="1800" dirty="0" smtClean="0">
              <a:solidFill>
                <a:schemeClr val="tx1"/>
              </a:solidFill>
            </a:endParaRPr>
          </a:p>
        </p:txBody>
      </p:sp>
    </p:spTree>
    <p:extLst>
      <p:ext uri="{BB962C8B-B14F-4D97-AF65-F5344CB8AC3E}">
        <p14:creationId xmlns:p14="http://schemas.microsoft.com/office/powerpoint/2010/main" val="2806258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l-GR" dirty="0" smtClean="0"/>
              <a:t>Περιεχόμενα</a:t>
            </a:r>
          </a:p>
        </p:txBody>
      </p:sp>
      <p:sp>
        <p:nvSpPr>
          <p:cNvPr id="2" name="Θέση υποσέλιδου 1"/>
          <p:cNvSpPr>
            <a:spLocks noGrp="1"/>
          </p:cNvSpPr>
          <p:nvPr>
            <p:ph type="ftr" sz="quarter" idx="11"/>
          </p:nvPr>
        </p:nvSpPr>
        <p:spPr>
          <a:xfrm>
            <a:off x="251520" y="6400800"/>
            <a:ext cx="2895600" cy="457200"/>
          </a:xfrm>
        </p:spPr>
        <p:txBody>
          <a:bodyPr/>
          <a:lstStyle/>
          <a:p>
            <a:pPr>
              <a:defRPr/>
            </a:pPr>
            <a:r>
              <a:rPr lang="el-GR" sz="1200" i="1" dirty="0" smtClean="0">
                <a:latin typeface="Palatino Linotype" panose="02040502050505030304" pitchFamily="18" charset="0"/>
              </a:rPr>
              <a:t>Τμήμα Διοίκησης Επιχειρήσεων</a:t>
            </a:r>
            <a:endParaRPr lang="el-GR" sz="1200" i="1" dirty="0">
              <a:latin typeface="Palatino Linotype" panose="02040502050505030304" pitchFamily="18" charset="0"/>
            </a:endParaRPr>
          </a:p>
        </p:txBody>
      </p:sp>
      <p:sp>
        <p:nvSpPr>
          <p:cNvPr id="3" name="Θέση αριθμού διαφάνειας 2"/>
          <p:cNvSpPr>
            <a:spLocks noGrp="1"/>
          </p:cNvSpPr>
          <p:nvPr>
            <p:ph type="sldNum" sz="quarter" idx="12"/>
          </p:nvPr>
        </p:nvSpPr>
        <p:spPr>
          <a:xfrm>
            <a:off x="7452320" y="6309320"/>
            <a:ext cx="1600200" cy="457200"/>
          </a:xfrm>
        </p:spPr>
        <p:txBody>
          <a:bodyPr/>
          <a:lstStyle/>
          <a:p>
            <a:pPr>
              <a:defRPr/>
            </a:pPr>
            <a:fld id="{8380442E-37A4-4FFA-AD97-F1CCA2660F65}" type="slidenum">
              <a:rPr lang="el-GR" sz="1200" i="1" smtClean="0">
                <a:latin typeface="Palatino Linotype" panose="02040502050505030304" pitchFamily="18" charset="0"/>
              </a:rPr>
              <a:pPr>
                <a:defRPr/>
              </a:pPr>
              <a:t>2</a:t>
            </a:fld>
            <a:endParaRPr lang="el-GR" sz="1200" i="1" dirty="0">
              <a:latin typeface="Palatino Linotype" panose="02040502050505030304" pitchFamily="18" charset="0"/>
            </a:endParaRPr>
          </a:p>
        </p:txBody>
      </p:sp>
      <p:sp>
        <p:nvSpPr>
          <p:cNvPr id="8" name="Rectangle 3"/>
          <p:cNvSpPr txBox="1">
            <a:spLocks noChangeArrowheads="1"/>
          </p:cNvSpPr>
          <p:nvPr/>
        </p:nvSpPr>
        <p:spPr bwMode="auto">
          <a:xfrm>
            <a:off x="613520" y="1395239"/>
            <a:ext cx="7696200" cy="4176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a:solidFill>
                  <a:schemeClr val="tx1"/>
                </a:solidFill>
                <a:latin typeface="+mn-lt"/>
              </a:defRPr>
            </a:lvl6pPr>
            <a:lvl7pPr marL="2971800" indent="-228600" algn="l" rtl="0" fontAlgn="base">
              <a:spcBef>
                <a:spcPct val="20000"/>
              </a:spcBef>
              <a:spcAft>
                <a:spcPct val="0"/>
              </a:spcAft>
              <a:buClr>
                <a:schemeClr val="folHlink"/>
              </a:buClr>
              <a:buSzPct val="150000"/>
              <a:buChar char="•"/>
              <a:defRPr>
                <a:solidFill>
                  <a:schemeClr val="tx1"/>
                </a:solidFill>
                <a:latin typeface="+mn-lt"/>
              </a:defRPr>
            </a:lvl7pPr>
            <a:lvl8pPr marL="3429000" indent="-228600" algn="l" rtl="0" fontAlgn="base">
              <a:spcBef>
                <a:spcPct val="20000"/>
              </a:spcBef>
              <a:spcAft>
                <a:spcPct val="0"/>
              </a:spcAft>
              <a:buClr>
                <a:schemeClr val="folHlink"/>
              </a:buClr>
              <a:buSzPct val="150000"/>
              <a:buChar char="•"/>
              <a:defRPr>
                <a:solidFill>
                  <a:schemeClr val="tx1"/>
                </a:solidFill>
                <a:latin typeface="+mn-lt"/>
              </a:defRPr>
            </a:lvl8pPr>
            <a:lvl9pPr marL="3886200" indent="-228600" algn="l" rtl="0" fontAlgn="base">
              <a:spcBef>
                <a:spcPct val="20000"/>
              </a:spcBef>
              <a:spcAft>
                <a:spcPct val="0"/>
              </a:spcAft>
              <a:buClr>
                <a:schemeClr val="folHlink"/>
              </a:buClr>
              <a:buSzPct val="150000"/>
              <a:buChar char="•"/>
              <a:defRPr>
                <a:solidFill>
                  <a:schemeClr val="tx1"/>
                </a:solidFill>
                <a:latin typeface="+mn-lt"/>
              </a:defRPr>
            </a:lvl9pPr>
          </a:lstStyle>
          <a:p>
            <a:pPr>
              <a:lnSpc>
                <a:spcPct val="150000"/>
              </a:lnSpc>
              <a:spcBef>
                <a:spcPct val="0"/>
              </a:spcBef>
              <a:buClr>
                <a:schemeClr val="tx1"/>
              </a:buClr>
              <a:buFont typeface="Wingdings" pitchFamily="2" charset="2"/>
              <a:buChar char="Ø"/>
              <a:defRPr/>
            </a:pPr>
            <a:endParaRPr lang="el-GR" sz="1600" kern="0" dirty="0" smtClean="0"/>
          </a:p>
          <a:p>
            <a:pPr>
              <a:lnSpc>
                <a:spcPct val="150000"/>
              </a:lnSpc>
              <a:spcBef>
                <a:spcPct val="0"/>
              </a:spcBef>
              <a:buClr>
                <a:schemeClr val="tx1"/>
              </a:buClr>
              <a:buFont typeface="Wingdings" pitchFamily="2" charset="2"/>
              <a:buChar char="Ø"/>
              <a:defRPr/>
            </a:pPr>
            <a:r>
              <a:rPr lang="el-GR" sz="1600" kern="0" dirty="0" smtClean="0"/>
              <a:t>Πρόγραμμα Προπτυχιακών Σπουδών: Στόχοι, δομή, κατευθύνσεις</a:t>
            </a:r>
          </a:p>
          <a:p>
            <a:pPr>
              <a:lnSpc>
                <a:spcPct val="150000"/>
              </a:lnSpc>
              <a:spcBef>
                <a:spcPct val="0"/>
              </a:spcBef>
              <a:buClr>
                <a:schemeClr val="tx1"/>
              </a:buClr>
              <a:buFont typeface="Wingdings" pitchFamily="2" charset="2"/>
              <a:buChar char="Ø"/>
              <a:defRPr/>
            </a:pPr>
            <a:r>
              <a:rPr lang="en-US" sz="1600" kern="0" dirty="0" smtClean="0"/>
              <a:t>Erasmus</a:t>
            </a:r>
            <a:endParaRPr lang="el-GR" sz="1600" kern="0" dirty="0" smtClean="0"/>
          </a:p>
          <a:p>
            <a:pPr lvl="1">
              <a:lnSpc>
                <a:spcPct val="150000"/>
              </a:lnSpc>
              <a:spcBef>
                <a:spcPct val="0"/>
              </a:spcBef>
              <a:buClr>
                <a:schemeClr val="tx1"/>
              </a:buClr>
              <a:buFont typeface="Arial" pitchFamily="34" charset="0"/>
              <a:buChar char="•"/>
              <a:defRPr/>
            </a:pPr>
            <a:r>
              <a:rPr lang="el-GR" sz="1600" kern="0" dirty="0" smtClean="0"/>
              <a:t>Συνεργαζόμενα Ιδρύματα</a:t>
            </a:r>
          </a:p>
          <a:p>
            <a:pPr lvl="1">
              <a:lnSpc>
                <a:spcPct val="150000"/>
              </a:lnSpc>
              <a:spcBef>
                <a:spcPct val="0"/>
              </a:spcBef>
              <a:buClr>
                <a:schemeClr val="tx1"/>
              </a:buClr>
              <a:buFont typeface="Arial" pitchFamily="34" charset="0"/>
              <a:buChar char="•"/>
              <a:defRPr/>
            </a:pPr>
            <a:r>
              <a:rPr lang="el-GR" sz="1600" kern="0" dirty="0" smtClean="0"/>
              <a:t>Εισερχόμενοι / Εξερχόμενοι φοιτητές</a:t>
            </a:r>
          </a:p>
          <a:p>
            <a:pPr lvl="1">
              <a:lnSpc>
                <a:spcPct val="150000"/>
              </a:lnSpc>
              <a:spcBef>
                <a:spcPct val="0"/>
              </a:spcBef>
              <a:buClr>
                <a:schemeClr val="tx1"/>
              </a:buClr>
              <a:buFont typeface="Arial" pitchFamily="34" charset="0"/>
              <a:buChar char="•"/>
              <a:defRPr/>
            </a:pPr>
            <a:r>
              <a:rPr lang="el-GR" sz="1600" kern="0" dirty="0" smtClean="0"/>
              <a:t>Εισερχόμενο </a:t>
            </a:r>
            <a:r>
              <a:rPr lang="el-GR" sz="1600" kern="0" dirty="0"/>
              <a:t>/ </a:t>
            </a:r>
            <a:r>
              <a:rPr lang="el-GR" sz="1600" kern="0" dirty="0" smtClean="0"/>
              <a:t>Εξερχόμενο διδακτικό και διοικητικό προσωπικό</a:t>
            </a:r>
            <a:endParaRPr lang="el-GR" sz="1600" kern="0" dirty="0"/>
          </a:p>
          <a:p>
            <a:pPr>
              <a:lnSpc>
                <a:spcPct val="150000"/>
              </a:lnSpc>
              <a:spcBef>
                <a:spcPct val="0"/>
              </a:spcBef>
              <a:buClr>
                <a:schemeClr val="tx1"/>
              </a:buClr>
              <a:buFont typeface="Wingdings" pitchFamily="2" charset="2"/>
              <a:buChar char="Ø"/>
              <a:defRPr/>
            </a:pPr>
            <a:r>
              <a:rPr lang="en-US" sz="1600" kern="0" dirty="0" smtClean="0"/>
              <a:t>ECTS</a:t>
            </a:r>
          </a:p>
          <a:p>
            <a:pPr lvl="1">
              <a:lnSpc>
                <a:spcPct val="150000"/>
              </a:lnSpc>
              <a:spcBef>
                <a:spcPct val="0"/>
              </a:spcBef>
              <a:buClr>
                <a:schemeClr val="tx1"/>
              </a:buClr>
              <a:buFont typeface="Arial" pitchFamily="34" charset="0"/>
              <a:buChar char="•"/>
              <a:defRPr/>
            </a:pPr>
            <a:r>
              <a:rPr lang="el-GR" sz="1600" kern="0" dirty="0"/>
              <a:t>Τι είναι</a:t>
            </a:r>
          </a:p>
          <a:p>
            <a:pPr lvl="1">
              <a:lnSpc>
                <a:spcPct val="150000"/>
              </a:lnSpc>
              <a:spcBef>
                <a:spcPct val="0"/>
              </a:spcBef>
              <a:buClr>
                <a:schemeClr val="tx1"/>
              </a:buClr>
              <a:buFont typeface="Arial" pitchFamily="34" charset="0"/>
              <a:buChar char="•"/>
              <a:defRPr/>
            </a:pPr>
            <a:r>
              <a:rPr lang="el-GR" sz="1600" kern="0" dirty="0" smtClean="0"/>
              <a:t>Υιοθέτηση από το Τμήμα</a:t>
            </a:r>
            <a:endParaRPr lang="en-US" sz="1600" kern="0" dirty="0"/>
          </a:p>
          <a:p>
            <a:pPr>
              <a:lnSpc>
                <a:spcPct val="150000"/>
              </a:lnSpc>
              <a:spcBef>
                <a:spcPct val="0"/>
              </a:spcBef>
              <a:buClr>
                <a:schemeClr val="tx1"/>
              </a:buClr>
              <a:buFont typeface="Wingdings" pitchFamily="2" charset="2"/>
              <a:buChar char="Ø"/>
              <a:defRPr/>
            </a:pPr>
            <a:r>
              <a:rPr lang="en-US" sz="1600" kern="0" dirty="0" smtClean="0"/>
              <a:t>DS Label</a:t>
            </a:r>
            <a:endParaRPr lang="el-GR" sz="1600" kern="0" dirty="0" smtClean="0"/>
          </a:p>
          <a:p>
            <a:pPr lvl="1">
              <a:lnSpc>
                <a:spcPct val="150000"/>
              </a:lnSpc>
              <a:spcBef>
                <a:spcPct val="0"/>
              </a:spcBef>
              <a:buClr>
                <a:schemeClr val="tx1"/>
              </a:buClr>
              <a:buFont typeface="Arial" pitchFamily="34" charset="0"/>
              <a:buChar char="•"/>
              <a:defRPr/>
            </a:pPr>
            <a:r>
              <a:rPr lang="el-GR" sz="1600" kern="0" dirty="0"/>
              <a:t>Τι είναι</a:t>
            </a:r>
          </a:p>
          <a:p>
            <a:pPr lvl="1">
              <a:lnSpc>
                <a:spcPct val="150000"/>
              </a:lnSpc>
              <a:spcBef>
                <a:spcPct val="0"/>
              </a:spcBef>
              <a:buClr>
                <a:schemeClr val="tx1"/>
              </a:buClr>
              <a:buFont typeface="Arial" pitchFamily="34" charset="0"/>
              <a:buChar char="•"/>
              <a:defRPr/>
            </a:pPr>
            <a:r>
              <a:rPr lang="el-GR" sz="1600" kern="0" dirty="0"/>
              <a:t>Παράρτημα Διπλώματος</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l-GR" dirty="0" smtClean="0"/>
              <a:t>Σύνοψη</a:t>
            </a:r>
          </a:p>
        </p:txBody>
      </p:sp>
      <p:sp>
        <p:nvSpPr>
          <p:cNvPr id="20483" name="Rectangle 3"/>
          <p:cNvSpPr>
            <a:spLocks noGrp="1" noChangeArrowheads="1"/>
          </p:cNvSpPr>
          <p:nvPr>
            <p:ph type="body" idx="1"/>
          </p:nvPr>
        </p:nvSpPr>
        <p:spPr/>
        <p:txBody>
          <a:bodyPr/>
          <a:lstStyle/>
          <a:p>
            <a:pPr marL="419100" indent="-419100" eaLnBrk="1" hangingPunct="1"/>
            <a:r>
              <a:rPr lang="el-GR" sz="1800" smtClean="0">
                <a:solidFill>
                  <a:schemeClr val="tx1"/>
                </a:solidFill>
              </a:rPr>
              <a:t>102 διδακτικές μονάδες πρέπει να αντιστοιχούν σε μαθήματα κορμού (Υ, υποχρεωτικά μαθήματα), </a:t>
            </a:r>
          </a:p>
          <a:p>
            <a:pPr marL="419100" indent="-419100" eaLnBrk="1" hangingPunct="1"/>
            <a:r>
              <a:rPr lang="el-GR" sz="1800" smtClean="0">
                <a:solidFill>
                  <a:schemeClr val="tx1"/>
                </a:solidFill>
              </a:rPr>
              <a:t>27 διδακτικές μονάδες πρέπει να αντιστοιχούν σε μαθήματα της κατεύθυνσης σπουδών που επέλεξε στη διάρκεια των σπουδών του. </a:t>
            </a:r>
          </a:p>
          <a:p>
            <a:pPr marL="419100" indent="-419100" eaLnBrk="1" hangingPunct="1"/>
            <a:r>
              <a:rPr lang="el-GR" sz="1800" u="sng" smtClean="0">
                <a:solidFill>
                  <a:schemeClr val="tx1"/>
                </a:solidFill>
              </a:rPr>
              <a:t>Από τις προαναφερόμενες 27 δ.μ. :</a:t>
            </a:r>
            <a:r>
              <a:rPr lang="el-GR" sz="1800" smtClean="0">
                <a:solidFill>
                  <a:schemeClr val="tx1"/>
                </a:solidFill>
              </a:rPr>
              <a:t> </a:t>
            </a:r>
          </a:p>
          <a:p>
            <a:pPr marL="419100" indent="-419100" eaLnBrk="1" hangingPunct="1"/>
            <a:r>
              <a:rPr lang="el-GR" sz="1800" smtClean="0">
                <a:solidFill>
                  <a:schemeClr val="tx1"/>
                </a:solidFill>
              </a:rPr>
              <a:t>οι 12 δ.μ. πρέπει να προέρχονται από τα υποχρεωτικά μαθήματα της κατεύθυνσης (ΥΚ) </a:t>
            </a:r>
          </a:p>
          <a:p>
            <a:pPr marL="419100" indent="-419100" eaLnBrk="1" hangingPunct="1"/>
            <a:r>
              <a:rPr lang="el-GR" sz="1800" smtClean="0">
                <a:solidFill>
                  <a:schemeClr val="tx1"/>
                </a:solidFill>
              </a:rPr>
              <a:t>οι 15 δ.μ. πρέπει να προέρχονται από τα κατ’ επιλογήν μαθήματα (Ε.Κ) της κατεύθυνσης.</a:t>
            </a:r>
          </a:p>
          <a:p>
            <a:pPr marL="419100" indent="-419100" eaLnBrk="1" hangingPunct="1">
              <a:buFont typeface="Symbol" pitchFamily="18" charset="2"/>
              <a:buNone/>
            </a:pPr>
            <a:endParaRPr lang="el-GR" sz="1800" smtClean="0">
              <a:solidFill>
                <a:schemeClr val="tx1"/>
              </a:solidFill>
            </a:endParaRPr>
          </a:p>
          <a:p>
            <a:pPr marL="419100" indent="-419100" eaLnBrk="1" hangingPunct="1"/>
            <a:r>
              <a:rPr lang="el-GR" sz="1800" smtClean="0">
                <a:solidFill>
                  <a:schemeClr val="tx1"/>
                </a:solidFill>
              </a:rPr>
              <a:t>9 διδακτικές μονάδες πρέπει να αντιστοιχούν σε μαθήματα ελεύθερης επιλογής (Ε.Ε), και τέλος</a:t>
            </a:r>
          </a:p>
          <a:p>
            <a:pPr marL="419100" indent="-419100" eaLnBrk="1" hangingPunct="1"/>
            <a:r>
              <a:rPr lang="el-GR" sz="1800" smtClean="0">
                <a:solidFill>
                  <a:schemeClr val="tx1"/>
                </a:solidFill>
              </a:rPr>
              <a:t>6 διδακτικές μονάδες που αντιστοιχούν στην εκπόνηση της πτυχιακής εργασίας. </a:t>
            </a:r>
          </a:p>
        </p:txBody>
      </p:sp>
    </p:spTree>
    <p:extLst>
      <p:ext uri="{BB962C8B-B14F-4D97-AF65-F5344CB8AC3E}">
        <p14:creationId xmlns:p14="http://schemas.microsoft.com/office/powerpoint/2010/main" val="3881336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lstStyle/>
          <a:p>
            <a:pPr algn="ctr" eaLnBrk="1" hangingPunct="1"/>
            <a:r>
              <a:rPr lang="el-GR" dirty="0" smtClean="0"/>
              <a:t>Η ιστοσελίδα του τμήματος είναι συνεχής πηγή πληροφοριών</a:t>
            </a:r>
            <a:endParaRPr lang="en-US" dirty="0" smtClean="0"/>
          </a:p>
        </p:txBody>
      </p:sp>
      <p:pic>
        <p:nvPicPr>
          <p:cNvPr id="21507" name="Picture 10"/>
          <p:cNvPicPr>
            <a:picLocks noGrp="1" noChangeAspect="1" noChangeArrowheads="1"/>
          </p:cNvPicPr>
          <p:nvPr>
            <p:ph idx="1"/>
          </p:nvPr>
        </p:nvPicPr>
        <p:blipFill>
          <a:blip r:embed="rId3" cstate="print"/>
          <a:srcRect/>
          <a:stretch>
            <a:fillRect/>
          </a:stretch>
        </p:blipFill>
        <p:spPr>
          <a:xfrm>
            <a:off x="468313" y="1565275"/>
            <a:ext cx="8280400" cy="5176838"/>
          </a:xfrm>
          <a:noFill/>
        </p:spPr>
      </p:pic>
    </p:spTree>
    <p:extLst>
      <p:ext uri="{BB962C8B-B14F-4D97-AF65-F5344CB8AC3E}">
        <p14:creationId xmlns:p14="http://schemas.microsoft.com/office/powerpoint/2010/main" val="26142585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algn="ctr" eaLnBrk="1" hangingPunct="1"/>
            <a:r>
              <a:rPr lang="en-US" dirty="0" smtClean="0"/>
              <a:t>Erasmus</a:t>
            </a:r>
            <a:endParaRPr lang="el-GR" dirty="0" smtClean="0"/>
          </a:p>
        </p:txBody>
      </p:sp>
      <p:sp>
        <p:nvSpPr>
          <p:cNvPr id="2" name="Θέση υποσέλιδου 1"/>
          <p:cNvSpPr>
            <a:spLocks noGrp="1"/>
          </p:cNvSpPr>
          <p:nvPr>
            <p:ph type="ftr" sz="quarter" idx="11"/>
          </p:nvPr>
        </p:nvSpPr>
        <p:spPr>
          <a:xfrm>
            <a:off x="251520" y="6400800"/>
            <a:ext cx="2895600" cy="457200"/>
          </a:xfrm>
        </p:spPr>
        <p:txBody>
          <a:bodyPr/>
          <a:lstStyle/>
          <a:p>
            <a:pPr>
              <a:defRPr/>
            </a:pPr>
            <a:r>
              <a:rPr lang="el-GR" sz="1200" i="1" dirty="0" smtClean="0">
                <a:latin typeface="Palatino Linotype" panose="02040502050505030304" pitchFamily="18" charset="0"/>
              </a:rPr>
              <a:t>Τμήμα Διοίκησης Επιχειρήσεων</a:t>
            </a:r>
            <a:endParaRPr lang="el-GR" sz="1200" i="1" dirty="0">
              <a:latin typeface="Palatino Linotype" panose="02040502050505030304" pitchFamily="18" charset="0"/>
            </a:endParaRPr>
          </a:p>
        </p:txBody>
      </p:sp>
      <p:sp>
        <p:nvSpPr>
          <p:cNvPr id="3" name="Θέση αριθμού διαφάνειας 2"/>
          <p:cNvSpPr>
            <a:spLocks noGrp="1"/>
          </p:cNvSpPr>
          <p:nvPr>
            <p:ph type="sldNum" sz="quarter" idx="12"/>
          </p:nvPr>
        </p:nvSpPr>
        <p:spPr>
          <a:xfrm>
            <a:off x="7452320" y="6309320"/>
            <a:ext cx="1600200" cy="457200"/>
          </a:xfrm>
        </p:spPr>
        <p:txBody>
          <a:bodyPr/>
          <a:lstStyle/>
          <a:p>
            <a:pPr>
              <a:defRPr/>
            </a:pPr>
            <a:fld id="{8380442E-37A4-4FFA-AD97-F1CCA2660F65}" type="slidenum">
              <a:rPr lang="el-GR" sz="1200" i="1" smtClean="0">
                <a:latin typeface="Palatino Linotype" panose="02040502050505030304" pitchFamily="18" charset="0"/>
              </a:rPr>
              <a:pPr>
                <a:defRPr/>
              </a:pPr>
              <a:t>22</a:t>
            </a:fld>
            <a:endParaRPr lang="el-GR" sz="1200" i="1" dirty="0">
              <a:latin typeface="Palatino Linotype" panose="02040502050505030304" pitchFamily="18" charset="0"/>
            </a:endParaRPr>
          </a:p>
        </p:txBody>
      </p:sp>
      <p:sp>
        <p:nvSpPr>
          <p:cNvPr id="8" name="Rectangle 3"/>
          <p:cNvSpPr txBox="1">
            <a:spLocks noChangeArrowheads="1"/>
          </p:cNvSpPr>
          <p:nvPr/>
        </p:nvSpPr>
        <p:spPr bwMode="auto">
          <a:xfrm>
            <a:off x="611560" y="1412776"/>
            <a:ext cx="7696200" cy="4176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a:solidFill>
                  <a:schemeClr val="tx1"/>
                </a:solidFill>
                <a:latin typeface="+mn-lt"/>
              </a:defRPr>
            </a:lvl6pPr>
            <a:lvl7pPr marL="2971800" indent="-228600" algn="l" rtl="0" fontAlgn="base">
              <a:spcBef>
                <a:spcPct val="20000"/>
              </a:spcBef>
              <a:spcAft>
                <a:spcPct val="0"/>
              </a:spcAft>
              <a:buClr>
                <a:schemeClr val="folHlink"/>
              </a:buClr>
              <a:buSzPct val="150000"/>
              <a:buChar char="•"/>
              <a:defRPr>
                <a:solidFill>
                  <a:schemeClr val="tx1"/>
                </a:solidFill>
                <a:latin typeface="+mn-lt"/>
              </a:defRPr>
            </a:lvl7pPr>
            <a:lvl8pPr marL="3429000" indent="-228600" algn="l" rtl="0" fontAlgn="base">
              <a:spcBef>
                <a:spcPct val="20000"/>
              </a:spcBef>
              <a:spcAft>
                <a:spcPct val="0"/>
              </a:spcAft>
              <a:buClr>
                <a:schemeClr val="folHlink"/>
              </a:buClr>
              <a:buSzPct val="150000"/>
              <a:buChar char="•"/>
              <a:defRPr>
                <a:solidFill>
                  <a:schemeClr val="tx1"/>
                </a:solidFill>
                <a:latin typeface="+mn-lt"/>
              </a:defRPr>
            </a:lvl8pPr>
            <a:lvl9pPr marL="3886200" indent="-228600" algn="l" rtl="0" fontAlgn="base">
              <a:spcBef>
                <a:spcPct val="20000"/>
              </a:spcBef>
              <a:spcAft>
                <a:spcPct val="0"/>
              </a:spcAft>
              <a:buClr>
                <a:schemeClr val="folHlink"/>
              </a:buClr>
              <a:buSzPct val="150000"/>
              <a:buChar char="•"/>
              <a:defRPr>
                <a:solidFill>
                  <a:schemeClr val="tx1"/>
                </a:solidFill>
                <a:latin typeface="+mn-lt"/>
              </a:defRPr>
            </a:lvl9pPr>
          </a:lstStyle>
          <a:p>
            <a:pPr lvl="1">
              <a:lnSpc>
                <a:spcPct val="150000"/>
              </a:lnSpc>
              <a:spcBef>
                <a:spcPct val="0"/>
              </a:spcBef>
              <a:buClr>
                <a:schemeClr val="tx1"/>
              </a:buClr>
              <a:buFont typeface="Arial" pitchFamily="34" charset="0"/>
              <a:buChar char="•"/>
              <a:defRPr/>
            </a:pPr>
            <a:r>
              <a:rPr lang="el-GR" sz="1600" kern="0" dirty="0" smtClean="0"/>
              <a:t>Συνεργαζόμενα Ιδρύματα</a:t>
            </a:r>
          </a:p>
          <a:p>
            <a:pPr lvl="1">
              <a:lnSpc>
                <a:spcPct val="150000"/>
              </a:lnSpc>
              <a:spcBef>
                <a:spcPct val="0"/>
              </a:spcBef>
              <a:buClr>
                <a:schemeClr val="tx1"/>
              </a:buClr>
              <a:buFont typeface="Arial" pitchFamily="34" charset="0"/>
              <a:buChar char="•"/>
              <a:defRPr/>
            </a:pPr>
            <a:endParaRPr lang="el-GR" sz="1600" kern="0" dirty="0" smtClean="0"/>
          </a:p>
          <a:p>
            <a:pPr lvl="1">
              <a:lnSpc>
                <a:spcPct val="150000"/>
              </a:lnSpc>
              <a:spcBef>
                <a:spcPct val="0"/>
              </a:spcBef>
              <a:buClr>
                <a:schemeClr val="tx1"/>
              </a:buClr>
              <a:buFont typeface="Arial" pitchFamily="34" charset="0"/>
              <a:buChar char="•"/>
              <a:defRPr/>
            </a:pPr>
            <a:r>
              <a:rPr lang="el-GR" sz="1600" u="sng" kern="0" dirty="0" smtClean="0"/>
              <a:t>Ιδρυματικές συμφωνίες</a:t>
            </a:r>
            <a:endParaRPr lang="el-GR" sz="1600" u="sng" kern="0" dirty="0"/>
          </a:p>
          <a:p>
            <a:pPr marL="457200" lvl="1" indent="0">
              <a:lnSpc>
                <a:spcPct val="150000"/>
              </a:lnSpc>
              <a:spcBef>
                <a:spcPct val="0"/>
              </a:spcBef>
              <a:buClr>
                <a:schemeClr val="tx1"/>
              </a:buClr>
              <a:buNone/>
              <a:defRPr/>
            </a:pPr>
            <a:r>
              <a:rPr lang="el-GR" sz="1400" dirty="0" smtClean="0"/>
              <a:t>1) </a:t>
            </a:r>
            <a:r>
              <a:rPr lang="en-US" sz="1400" dirty="0" err="1" smtClean="0"/>
              <a:t>Fachhochschule</a:t>
            </a:r>
            <a:r>
              <a:rPr lang="en-US" sz="1400" dirty="0" smtClean="0"/>
              <a:t> </a:t>
            </a:r>
            <a:r>
              <a:rPr lang="en-US" sz="1400" dirty="0"/>
              <a:t>Frankfurt am Main (</a:t>
            </a:r>
            <a:r>
              <a:rPr lang="el-GR" sz="1400" dirty="0"/>
              <a:t>Γερμανία</a:t>
            </a:r>
            <a:r>
              <a:rPr lang="en-US" sz="1400" dirty="0"/>
              <a:t>): </a:t>
            </a:r>
            <a:r>
              <a:rPr lang="el-GR" sz="1400" dirty="0"/>
              <a:t>φοιτητές</a:t>
            </a:r>
            <a:r>
              <a:rPr lang="en-US" sz="1400" dirty="0"/>
              <a:t>, </a:t>
            </a:r>
            <a:r>
              <a:rPr lang="el-GR" sz="1400" dirty="0"/>
              <a:t>διδακτικό και διοικητικό προσωπικό</a:t>
            </a:r>
            <a:r>
              <a:rPr lang="en-US" sz="1400" dirty="0"/>
              <a:t/>
            </a:r>
            <a:br>
              <a:rPr lang="en-US" sz="1400" dirty="0"/>
            </a:br>
            <a:r>
              <a:rPr lang="el-GR" sz="1400" dirty="0" smtClean="0"/>
              <a:t>2) </a:t>
            </a:r>
            <a:r>
              <a:rPr lang="en-US" sz="1400" dirty="0" smtClean="0"/>
              <a:t>Universidad </a:t>
            </a:r>
            <a:r>
              <a:rPr lang="en-US" sz="1400" dirty="0"/>
              <a:t>De Leon (</a:t>
            </a:r>
            <a:r>
              <a:rPr lang="el-GR" sz="1400" dirty="0"/>
              <a:t>Ισπανία</a:t>
            </a:r>
            <a:r>
              <a:rPr lang="en-US" sz="1400" dirty="0"/>
              <a:t>): </a:t>
            </a:r>
            <a:r>
              <a:rPr lang="el-GR" sz="1400" dirty="0"/>
              <a:t>φοιτητές</a:t>
            </a:r>
            <a:r>
              <a:rPr lang="en-US" sz="1400" dirty="0"/>
              <a:t/>
            </a:r>
            <a:br>
              <a:rPr lang="en-US" sz="1400" dirty="0"/>
            </a:br>
            <a:r>
              <a:rPr lang="el-GR" sz="1400" dirty="0" smtClean="0"/>
              <a:t>3) </a:t>
            </a:r>
            <a:r>
              <a:rPr lang="en-US" sz="1400" dirty="0" smtClean="0"/>
              <a:t>Universidad </a:t>
            </a:r>
            <a:r>
              <a:rPr lang="en-US" sz="1400" dirty="0"/>
              <a:t>Rey Juan Carlos (</a:t>
            </a:r>
            <a:r>
              <a:rPr lang="el-GR" sz="1400" dirty="0"/>
              <a:t>Ισπανία</a:t>
            </a:r>
            <a:r>
              <a:rPr lang="en-US" sz="1400" dirty="0"/>
              <a:t>): </a:t>
            </a:r>
            <a:r>
              <a:rPr lang="el-GR" sz="1400" dirty="0"/>
              <a:t>φοιτητές και διδακτικό προσωπικό</a:t>
            </a:r>
            <a:r>
              <a:rPr lang="en-US" sz="1400" dirty="0"/>
              <a:t/>
            </a:r>
            <a:br>
              <a:rPr lang="en-US" sz="1400" dirty="0"/>
            </a:br>
            <a:r>
              <a:rPr lang="el-GR" sz="1400" dirty="0" smtClean="0"/>
              <a:t>4) </a:t>
            </a:r>
            <a:r>
              <a:rPr lang="en-US" sz="1400" dirty="0" smtClean="0"/>
              <a:t>Universidad </a:t>
            </a:r>
            <a:r>
              <a:rPr lang="en-US" sz="1400" dirty="0"/>
              <a:t>San Jorge (</a:t>
            </a:r>
            <a:r>
              <a:rPr lang="el-GR" sz="1400" dirty="0"/>
              <a:t>Ισπανία</a:t>
            </a:r>
            <a:r>
              <a:rPr lang="en-US" sz="1400" dirty="0"/>
              <a:t>): </a:t>
            </a:r>
            <a:r>
              <a:rPr lang="el-GR" sz="1400" dirty="0"/>
              <a:t>φοιτητές</a:t>
            </a:r>
            <a:r>
              <a:rPr lang="en-US" sz="1400" dirty="0"/>
              <a:t>, </a:t>
            </a:r>
            <a:r>
              <a:rPr lang="el-GR" sz="1400" dirty="0"/>
              <a:t>διδακτικό και διοικητικό προσωπικό</a:t>
            </a:r>
            <a:r>
              <a:rPr lang="en-US" sz="1400" dirty="0"/>
              <a:t/>
            </a:r>
            <a:br>
              <a:rPr lang="en-US" sz="1400" dirty="0"/>
            </a:br>
            <a:r>
              <a:rPr lang="el-GR" sz="1400" dirty="0" smtClean="0"/>
              <a:t>5) </a:t>
            </a:r>
            <a:r>
              <a:rPr lang="en-US" sz="1400" dirty="0" err="1" smtClean="0"/>
              <a:t>Universite</a:t>
            </a:r>
            <a:r>
              <a:rPr lang="en-US" sz="1400" dirty="0" smtClean="0"/>
              <a:t> </a:t>
            </a:r>
            <a:r>
              <a:rPr lang="en-US" sz="1400" dirty="0"/>
              <a:t>de Picardie Jules Verne (</a:t>
            </a:r>
            <a:r>
              <a:rPr lang="el-GR" sz="1400" dirty="0"/>
              <a:t>Γαλλία</a:t>
            </a:r>
            <a:r>
              <a:rPr lang="en-US" sz="1400" dirty="0"/>
              <a:t>): </a:t>
            </a:r>
            <a:r>
              <a:rPr lang="el-GR" sz="1400" dirty="0"/>
              <a:t>φοιτητές και διδακτικό προσωπικό</a:t>
            </a:r>
            <a:r>
              <a:rPr lang="en-US" sz="1400" dirty="0"/>
              <a:t/>
            </a:r>
            <a:br>
              <a:rPr lang="en-US" sz="1400" dirty="0"/>
            </a:br>
            <a:r>
              <a:rPr lang="el-GR" sz="1400" dirty="0" smtClean="0"/>
              <a:t>6) </a:t>
            </a:r>
            <a:r>
              <a:rPr lang="en-US" sz="1400" dirty="0" err="1" smtClean="0"/>
              <a:t>Ecole</a:t>
            </a:r>
            <a:r>
              <a:rPr lang="en-US" sz="1400" dirty="0" smtClean="0"/>
              <a:t> </a:t>
            </a:r>
            <a:r>
              <a:rPr lang="en-US" sz="1400" dirty="0"/>
              <a:t>de Management de </a:t>
            </a:r>
            <a:r>
              <a:rPr lang="en-US" sz="1400" dirty="0" err="1"/>
              <a:t>Normandie</a:t>
            </a:r>
            <a:r>
              <a:rPr lang="en-US" sz="1400" dirty="0"/>
              <a:t> (</a:t>
            </a:r>
            <a:r>
              <a:rPr lang="el-GR" sz="1400" dirty="0"/>
              <a:t>Γαλλία</a:t>
            </a:r>
            <a:r>
              <a:rPr lang="en-US" sz="1400" dirty="0"/>
              <a:t>):  </a:t>
            </a:r>
            <a:r>
              <a:rPr lang="el-GR" sz="1400" dirty="0"/>
              <a:t>φοιτητές</a:t>
            </a:r>
            <a:r>
              <a:rPr lang="en-US" sz="1400" dirty="0"/>
              <a:t/>
            </a:r>
            <a:br>
              <a:rPr lang="en-US" sz="1400" dirty="0"/>
            </a:br>
            <a:r>
              <a:rPr lang="el-GR" sz="1400" dirty="0" smtClean="0"/>
              <a:t>7) </a:t>
            </a:r>
            <a:r>
              <a:rPr lang="en-US" sz="1400" dirty="0" err="1" smtClean="0"/>
              <a:t>Dumlupinar</a:t>
            </a:r>
            <a:r>
              <a:rPr lang="en-US" sz="1400" dirty="0" smtClean="0"/>
              <a:t> </a:t>
            </a:r>
            <a:r>
              <a:rPr lang="en-US" sz="1400" dirty="0"/>
              <a:t>University (</a:t>
            </a:r>
            <a:r>
              <a:rPr lang="el-GR" sz="1400" dirty="0"/>
              <a:t>Τουρκία</a:t>
            </a:r>
            <a:r>
              <a:rPr lang="en-US" sz="1400" dirty="0"/>
              <a:t>) : </a:t>
            </a:r>
            <a:r>
              <a:rPr lang="el-GR" sz="1400" dirty="0"/>
              <a:t>φοιτητές και διδακτικό προσωπικό</a:t>
            </a:r>
            <a:r>
              <a:rPr lang="en-US" sz="1400" dirty="0"/>
              <a:t/>
            </a:r>
            <a:br>
              <a:rPr lang="en-US" sz="1400" dirty="0"/>
            </a:br>
            <a:r>
              <a:rPr lang="el-GR" sz="1400" dirty="0" smtClean="0"/>
              <a:t>8) </a:t>
            </a:r>
            <a:r>
              <a:rPr lang="en-US" sz="1400" dirty="0" err="1" smtClean="0"/>
              <a:t>Ege</a:t>
            </a:r>
            <a:r>
              <a:rPr lang="en-US" sz="1400" dirty="0" smtClean="0"/>
              <a:t> </a:t>
            </a:r>
            <a:r>
              <a:rPr lang="en-US" sz="1400" dirty="0"/>
              <a:t>University (</a:t>
            </a:r>
            <a:r>
              <a:rPr lang="el-GR" sz="1400" dirty="0"/>
              <a:t>Τουρκία</a:t>
            </a:r>
            <a:r>
              <a:rPr lang="en-US" sz="1400" dirty="0"/>
              <a:t>): </a:t>
            </a:r>
            <a:r>
              <a:rPr lang="el-GR" sz="1400" dirty="0"/>
              <a:t>φοιτητές και διδακτικό προσωπικό</a:t>
            </a:r>
            <a:r>
              <a:rPr lang="en-US" sz="1400" dirty="0"/>
              <a:t/>
            </a:r>
            <a:br>
              <a:rPr lang="en-US" sz="1400" dirty="0"/>
            </a:br>
            <a:r>
              <a:rPr lang="el-GR" sz="1400" dirty="0" smtClean="0"/>
              <a:t>9) </a:t>
            </a:r>
            <a:r>
              <a:rPr lang="en-US" sz="1400" dirty="0" smtClean="0"/>
              <a:t>Adnan Menderes University (</a:t>
            </a:r>
            <a:r>
              <a:rPr lang="el-GR" sz="1400" dirty="0" smtClean="0"/>
              <a:t>Τουρκία</a:t>
            </a:r>
            <a:r>
              <a:rPr lang="en-US" sz="1400" dirty="0" smtClean="0"/>
              <a:t>): </a:t>
            </a:r>
            <a:r>
              <a:rPr lang="el-GR" sz="1400" dirty="0" smtClean="0"/>
              <a:t>φοιτητές και διδακτικό προσωπικό</a:t>
            </a:r>
            <a:r>
              <a:rPr lang="en-US" sz="1400" dirty="0" smtClean="0"/>
              <a:t/>
            </a:r>
            <a:br>
              <a:rPr lang="en-US" sz="1400" dirty="0" smtClean="0"/>
            </a:br>
            <a:r>
              <a:rPr lang="el-GR" sz="1400" dirty="0" smtClean="0"/>
              <a:t>10) </a:t>
            </a:r>
            <a:r>
              <a:rPr lang="en-US" sz="1400" dirty="0" smtClean="0"/>
              <a:t>University </a:t>
            </a:r>
            <a:r>
              <a:rPr lang="en-US" sz="1400" dirty="0"/>
              <a:t>of Nicosia (</a:t>
            </a:r>
            <a:r>
              <a:rPr lang="el-GR" sz="1400" dirty="0"/>
              <a:t>Κύπρος</a:t>
            </a:r>
            <a:r>
              <a:rPr lang="en-US" sz="1400" dirty="0"/>
              <a:t>): </a:t>
            </a:r>
            <a:r>
              <a:rPr lang="el-GR" sz="1400" dirty="0"/>
              <a:t>φοιτητές</a:t>
            </a:r>
            <a:r>
              <a:rPr lang="en-US" sz="1400" dirty="0"/>
              <a:t>, </a:t>
            </a:r>
            <a:r>
              <a:rPr lang="el-GR" sz="1400" dirty="0"/>
              <a:t>διδακτικό και διοικητικό προσωπικό</a:t>
            </a:r>
          </a:p>
          <a:p>
            <a:pPr lvl="1">
              <a:lnSpc>
                <a:spcPct val="150000"/>
              </a:lnSpc>
              <a:spcBef>
                <a:spcPct val="0"/>
              </a:spcBef>
              <a:buClr>
                <a:schemeClr val="tx1"/>
              </a:buClr>
              <a:buFont typeface="Arial" pitchFamily="34" charset="0"/>
              <a:buChar char="•"/>
              <a:defRPr/>
            </a:pPr>
            <a:endParaRPr lang="el-GR" sz="1600" kern="0" dirty="0" smtClean="0"/>
          </a:p>
          <a:p>
            <a:pPr lvl="1">
              <a:lnSpc>
                <a:spcPct val="150000"/>
              </a:lnSpc>
              <a:spcBef>
                <a:spcPct val="0"/>
              </a:spcBef>
              <a:buClr>
                <a:schemeClr val="tx1"/>
              </a:buClr>
              <a:buFont typeface="Arial" pitchFamily="34" charset="0"/>
              <a:buChar char="•"/>
              <a:defRPr/>
            </a:pPr>
            <a:endParaRPr lang="el-GR" sz="1600" kern="0" dirty="0" smtClean="0"/>
          </a:p>
        </p:txBody>
      </p:sp>
    </p:spTree>
    <p:extLst>
      <p:ext uri="{BB962C8B-B14F-4D97-AF65-F5344CB8AC3E}">
        <p14:creationId xmlns:p14="http://schemas.microsoft.com/office/powerpoint/2010/main" val="3472000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Erasmus</a:t>
            </a:r>
            <a:endParaRPr lang="el-GR" dirty="0"/>
          </a:p>
        </p:txBody>
      </p:sp>
      <p:sp>
        <p:nvSpPr>
          <p:cNvPr id="3" name="Content Placeholder 2"/>
          <p:cNvSpPr>
            <a:spLocks noGrp="1"/>
          </p:cNvSpPr>
          <p:nvPr>
            <p:ph idx="1"/>
          </p:nvPr>
        </p:nvSpPr>
        <p:spPr/>
        <p:txBody>
          <a:bodyPr/>
          <a:lstStyle/>
          <a:p>
            <a:pPr marL="342900" lvl="1" indent="-342900">
              <a:buClr>
                <a:schemeClr val="bg2"/>
              </a:buClr>
              <a:buSzPct val="70000"/>
              <a:buFont typeface="Wingdings" pitchFamily="2" charset="2"/>
              <a:buChar char="l"/>
            </a:pPr>
            <a:r>
              <a:rPr lang="el-GR" sz="1600" dirty="0"/>
              <a:t>Συνεργαζόμενα </a:t>
            </a:r>
            <a:r>
              <a:rPr lang="el-GR" sz="1600" dirty="0" smtClean="0"/>
              <a:t>Ιδρύματα</a:t>
            </a:r>
            <a:endParaRPr lang="el-GR" sz="1600" dirty="0"/>
          </a:p>
          <a:p>
            <a:r>
              <a:rPr lang="en-US" dirty="0" smtClean="0"/>
              <a:t> </a:t>
            </a:r>
            <a:r>
              <a:rPr lang="el-GR" sz="1600" u="sng" dirty="0" smtClean="0"/>
              <a:t>Τμηματικές συμφωνίες</a:t>
            </a:r>
          </a:p>
          <a:p>
            <a:r>
              <a:rPr lang="en-US" sz="1300" dirty="0"/>
              <a:t>1) University of Applied Management (</a:t>
            </a:r>
            <a:r>
              <a:rPr lang="el-GR" sz="1300" dirty="0"/>
              <a:t>Γερμανία</a:t>
            </a:r>
            <a:r>
              <a:rPr lang="en-US" sz="1300" dirty="0"/>
              <a:t>): </a:t>
            </a:r>
            <a:r>
              <a:rPr lang="el-GR" sz="1300" dirty="0"/>
              <a:t>διδακτικό και διοικητικό προσωπικό</a:t>
            </a:r>
            <a:r>
              <a:rPr lang="en-US" sz="1300" dirty="0"/>
              <a:t/>
            </a:r>
            <a:br>
              <a:rPr lang="en-US" sz="1300" dirty="0"/>
            </a:br>
            <a:r>
              <a:rPr lang="en-US" sz="1300" dirty="0"/>
              <a:t>2) West Coast University of Applied Sciences (</a:t>
            </a:r>
            <a:r>
              <a:rPr lang="el-GR" sz="1300" dirty="0"/>
              <a:t>Γερμανία</a:t>
            </a:r>
            <a:r>
              <a:rPr lang="en-US" sz="1300" dirty="0"/>
              <a:t>): </a:t>
            </a:r>
            <a:r>
              <a:rPr lang="el-GR" sz="1300" dirty="0"/>
              <a:t>φοιτητές</a:t>
            </a:r>
            <a:r>
              <a:rPr lang="en-US" sz="1300" dirty="0"/>
              <a:t>, </a:t>
            </a:r>
            <a:r>
              <a:rPr lang="el-GR" sz="1300" dirty="0"/>
              <a:t>διδακτικό και διοικητικό προσωπικό</a:t>
            </a:r>
            <a:r>
              <a:rPr lang="en-US" sz="1300" dirty="0"/>
              <a:t/>
            </a:r>
            <a:br>
              <a:rPr lang="en-US" sz="1300" dirty="0"/>
            </a:br>
            <a:r>
              <a:rPr lang="en-US" sz="1300" dirty="0"/>
              <a:t>3) </a:t>
            </a:r>
            <a:r>
              <a:rPr lang="en-US" sz="1300" dirty="0" err="1"/>
              <a:t>Esic</a:t>
            </a:r>
            <a:r>
              <a:rPr lang="en-US" sz="1300" dirty="0"/>
              <a:t> Business &amp; Marketing School (</a:t>
            </a:r>
            <a:r>
              <a:rPr lang="el-GR" sz="1300" dirty="0"/>
              <a:t>Ισπανία</a:t>
            </a:r>
            <a:r>
              <a:rPr lang="en-US" sz="1300" dirty="0"/>
              <a:t>): </a:t>
            </a:r>
            <a:r>
              <a:rPr lang="el-GR" sz="1300" dirty="0"/>
              <a:t>φοιτητές</a:t>
            </a:r>
            <a:r>
              <a:rPr lang="en-US" sz="1300" dirty="0"/>
              <a:t/>
            </a:r>
            <a:br>
              <a:rPr lang="en-US" sz="1300" dirty="0"/>
            </a:br>
            <a:r>
              <a:rPr lang="en-US" sz="1300" dirty="0"/>
              <a:t>4) Siauliai University (</a:t>
            </a:r>
            <a:r>
              <a:rPr lang="el-GR" sz="1300" dirty="0"/>
              <a:t>Λιθουανία</a:t>
            </a:r>
            <a:r>
              <a:rPr lang="en-US" sz="1300" dirty="0"/>
              <a:t>): </a:t>
            </a:r>
            <a:r>
              <a:rPr lang="el-GR" sz="1300" dirty="0"/>
              <a:t>φοιτητές</a:t>
            </a:r>
            <a:r>
              <a:rPr lang="en-US" sz="1300" dirty="0"/>
              <a:t>, </a:t>
            </a:r>
            <a:r>
              <a:rPr lang="el-GR" sz="1300" dirty="0"/>
              <a:t>διδακτικό και διοικητικό προσωπικό</a:t>
            </a:r>
            <a:r>
              <a:rPr lang="en-US" sz="1300" dirty="0"/>
              <a:t/>
            </a:r>
            <a:br>
              <a:rPr lang="en-US" sz="1300" dirty="0"/>
            </a:br>
            <a:r>
              <a:rPr lang="en-US" sz="1300" dirty="0"/>
              <a:t>5) </a:t>
            </a:r>
            <a:r>
              <a:rPr lang="en-US" sz="1300" dirty="0" err="1"/>
              <a:t>Mugla</a:t>
            </a:r>
            <a:r>
              <a:rPr lang="en-US" sz="1300" dirty="0"/>
              <a:t> </a:t>
            </a:r>
            <a:r>
              <a:rPr lang="en-US" sz="1300" dirty="0" err="1"/>
              <a:t>Universitesi</a:t>
            </a:r>
            <a:r>
              <a:rPr lang="en-US" sz="1300" dirty="0"/>
              <a:t> (</a:t>
            </a:r>
            <a:r>
              <a:rPr lang="el-GR" sz="1300" dirty="0"/>
              <a:t>Τουρκία</a:t>
            </a:r>
            <a:r>
              <a:rPr lang="en-US" sz="1300" dirty="0"/>
              <a:t>): </a:t>
            </a:r>
            <a:r>
              <a:rPr lang="el-GR" sz="1300" dirty="0"/>
              <a:t>φοιτητές</a:t>
            </a:r>
            <a:r>
              <a:rPr lang="en-US" sz="1300" dirty="0"/>
              <a:t> </a:t>
            </a:r>
            <a:br>
              <a:rPr lang="en-US" sz="1300" dirty="0"/>
            </a:br>
            <a:r>
              <a:rPr lang="en-US" sz="1300" dirty="0"/>
              <a:t>6) </a:t>
            </a:r>
            <a:r>
              <a:rPr lang="en-US" sz="1300" dirty="0" err="1"/>
              <a:t>Sakarya</a:t>
            </a:r>
            <a:r>
              <a:rPr lang="en-US" sz="1300" dirty="0"/>
              <a:t> University (</a:t>
            </a:r>
            <a:r>
              <a:rPr lang="el-GR" sz="1300" dirty="0"/>
              <a:t>Τουρκία</a:t>
            </a:r>
            <a:r>
              <a:rPr lang="en-US" sz="1300" dirty="0"/>
              <a:t>): </a:t>
            </a:r>
            <a:r>
              <a:rPr lang="el-GR" sz="1300" dirty="0"/>
              <a:t>διδακτικό προσωπικό</a:t>
            </a:r>
            <a:r>
              <a:rPr lang="en-US" sz="1300" dirty="0"/>
              <a:t/>
            </a:r>
            <a:br>
              <a:rPr lang="en-US" sz="1300" dirty="0"/>
            </a:br>
            <a:r>
              <a:rPr lang="en-US" sz="1300" dirty="0"/>
              <a:t>7) </a:t>
            </a:r>
            <a:r>
              <a:rPr lang="en-US" sz="1300" dirty="0" err="1"/>
              <a:t>Dokuz</a:t>
            </a:r>
            <a:r>
              <a:rPr lang="en-US" sz="1300" dirty="0"/>
              <a:t> </a:t>
            </a:r>
            <a:r>
              <a:rPr lang="en-US" sz="1300" dirty="0" err="1"/>
              <a:t>Eylul</a:t>
            </a:r>
            <a:r>
              <a:rPr lang="en-US" sz="1300" dirty="0"/>
              <a:t> </a:t>
            </a:r>
            <a:r>
              <a:rPr lang="en-US" sz="1300" dirty="0" err="1"/>
              <a:t>Universitesi</a:t>
            </a:r>
            <a:r>
              <a:rPr lang="en-US" sz="1300" dirty="0"/>
              <a:t> (</a:t>
            </a:r>
            <a:r>
              <a:rPr lang="el-GR" sz="1300" dirty="0"/>
              <a:t>Τουρκία</a:t>
            </a:r>
            <a:r>
              <a:rPr lang="en-US" sz="1300" dirty="0"/>
              <a:t>): </a:t>
            </a:r>
            <a:r>
              <a:rPr lang="el-GR" sz="1300" dirty="0"/>
              <a:t>φοιτητές</a:t>
            </a:r>
            <a:r>
              <a:rPr lang="en-US" sz="1300" dirty="0"/>
              <a:t>, </a:t>
            </a:r>
            <a:r>
              <a:rPr lang="el-GR" sz="1300" dirty="0"/>
              <a:t>διδακτικό προσωπικό</a:t>
            </a:r>
            <a:r>
              <a:rPr lang="en-US" sz="1300" dirty="0"/>
              <a:t> </a:t>
            </a:r>
            <a:br>
              <a:rPr lang="en-US" sz="1300" dirty="0"/>
            </a:br>
            <a:r>
              <a:rPr lang="en-US" sz="1300" dirty="0"/>
              <a:t>8) Cyprus University of Technology (</a:t>
            </a:r>
            <a:r>
              <a:rPr lang="el-GR" sz="1300" dirty="0"/>
              <a:t>Κύπρος</a:t>
            </a:r>
            <a:r>
              <a:rPr lang="en-US" sz="1300" dirty="0"/>
              <a:t>): </a:t>
            </a:r>
            <a:r>
              <a:rPr lang="el-GR" sz="1300" dirty="0"/>
              <a:t>φοιτητές</a:t>
            </a:r>
            <a:r>
              <a:rPr lang="en-US" sz="1300" dirty="0"/>
              <a:t>, </a:t>
            </a:r>
            <a:r>
              <a:rPr lang="el-GR" sz="1300" dirty="0"/>
              <a:t>διδακτικό και διοικητικό </a:t>
            </a:r>
            <a:r>
              <a:rPr lang="el-GR" sz="1300" dirty="0" smtClean="0"/>
              <a:t>προσωπικό</a:t>
            </a:r>
            <a:endParaRPr lang="en-US" sz="1300" dirty="0" smtClean="0"/>
          </a:p>
          <a:p>
            <a:endParaRPr lang="en-US" sz="1300" dirty="0"/>
          </a:p>
          <a:p>
            <a:r>
              <a:rPr lang="el-GR" sz="1300" dirty="0" smtClean="0"/>
              <a:t>Οι φοιτητές, τα μέλη ΔΕΠ και το διοικητικό προσωπικό του τμήματος έχουν συστηματικά αξιοποιήσει τις ιδρυματικές και τμηματικές συμφωνίες προκειμένου να μετακινηθούν σε συνεργαζόμενα ιδρύματα.</a:t>
            </a:r>
            <a:endParaRPr lang="el-GR" sz="1300" dirty="0"/>
          </a:p>
          <a:p>
            <a:endParaRPr lang="el-GR" dirty="0"/>
          </a:p>
        </p:txBody>
      </p:sp>
      <p:sp>
        <p:nvSpPr>
          <p:cNvPr id="4" name="Footer Placeholder 3"/>
          <p:cNvSpPr>
            <a:spLocks noGrp="1"/>
          </p:cNvSpPr>
          <p:nvPr>
            <p:ph type="ftr" sz="quarter" idx="11"/>
          </p:nvPr>
        </p:nvSpPr>
        <p:spPr/>
        <p:txBody>
          <a:bodyPr/>
          <a:lstStyle/>
          <a:p>
            <a:pPr>
              <a:defRPr/>
            </a:pPr>
            <a:r>
              <a:rPr lang="el-GR" smtClean="0"/>
              <a:t>Τμήμα Διοίκησης Επιχειρήσεων</a:t>
            </a:r>
            <a:endParaRPr lang="el-GR"/>
          </a:p>
        </p:txBody>
      </p:sp>
      <p:sp>
        <p:nvSpPr>
          <p:cNvPr id="5" name="Slide Number Placeholder 4"/>
          <p:cNvSpPr>
            <a:spLocks noGrp="1"/>
          </p:cNvSpPr>
          <p:nvPr>
            <p:ph type="sldNum" sz="quarter" idx="12"/>
          </p:nvPr>
        </p:nvSpPr>
        <p:spPr/>
        <p:txBody>
          <a:bodyPr/>
          <a:lstStyle/>
          <a:p>
            <a:pPr>
              <a:defRPr/>
            </a:pPr>
            <a:fld id="{8380442E-37A4-4FFA-AD97-F1CCA2660F65}" type="slidenum">
              <a:rPr lang="el-GR" smtClean="0"/>
              <a:pPr>
                <a:defRPr/>
              </a:pPr>
              <a:t>23</a:t>
            </a:fld>
            <a:endParaRPr lang="el-GR"/>
          </a:p>
        </p:txBody>
      </p:sp>
    </p:spTree>
    <p:extLst>
      <p:ext uri="{BB962C8B-B14F-4D97-AF65-F5344CB8AC3E}">
        <p14:creationId xmlns:p14="http://schemas.microsoft.com/office/powerpoint/2010/main" val="433708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algn="ctr" eaLnBrk="1" hangingPunct="1"/>
            <a:r>
              <a:rPr lang="en-US" dirty="0" smtClean="0"/>
              <a:t>ECTS</a:t>
            </a:r>
            <a:endParaRPr lang="el-GR" dirty="0" smtClean="0"/>
          </a:p>
        </p:txBody>
      </p:sp>
      <p:sp>
        <p:nvSpPr>
          <p:cNvPr id="2" name="Θέση υποσέλιδου 1"/>
          <p:cNvSpPr>
            <a:spLocks noGrp="1"/>
          </p:cNvSpPr>
          <p:nvPr>
            <p:ph type="ftr" sz="quarter" idx="11"/>
          </p:nvPr>
        </p:nvSpPr>
        <p:spPr>
          <a:xfrm>
            <a:off x="251520" y="6400800"/>
            <a:ext cx="2895600" cy="457200"/>
          </a:xfrm>
        </p:spPr>
        <p:txBody>
          <a:bodyPr/>
          <a:lstStyle/>
          <a:p>
            <a:pPr>
              <a:defRPr/>
            </a:pPr>
            <a:r>
              <a:rPr lang="el-GR" sz="1200" i="1" dirty="0" smtClean="0">
                <a:latin typeface="Palatino Linotype" panose="02040502050505030304" pitchFamily="18" charset="0"/>
              </a:rPr>
              <a:t>Τμήμα Διοίκησης Επιχειρήσεων</a:t>
            </a:r>
            <a:endParaRPr lang="el-GR" sz="1200" i="1" dirty="0">
              <a:latin typeface="Palatino Linotype" panose="02040502050505030304" pitchFamily="18" charset="0"/>
            </a:endParaRPr>
          </a:p>
        </p:txBody>
      </p:sp>
      <p:sp>
        <p:nvSpPr>
          <p:cNvPr id="3" name="Θέση αριθμού διαφάνειας 2"/>
          <p:cNvSpPr>
            <a:spLocks noGrp="1"/>
          </p:cNvSpPr>
          <p:nvPr>
            <p:ph type="sldNum" sz="quarter" idx="12"/>
          </p:nvPr>
        </p:nvSpPr>
        <p:spPr>
          <a:xfrm>
            <a:off x="7452320" y="6309320"/>
            <a:ext cx="1600200" cy="457200"/>
          </a:xfrm>
        </p:spPr>
        <p:txBody>
          <a:bodyPr/>
          <a:lstStyle/>
          <a:p>
            <a:pPr>
              <a:defRPr/>
            </a:pPr>
            <a:fld id="{8380442E-37A4-4FFA-AD97-F1CCA2660F65}" type="slidenum">
              <a:rPr lang="el-GR" sz="1200" i="1" smtClean="0">
                <a:latin typeface="Palatino Linotype" panose="02040502050505030304" pitchFamily="18" charset="0"/>
              </a:rPr>
              <a:pPr>
                <a:defRPr/>
              </a:pPr>
              <a:t>24</a:t>
            </a:fld>
            <a:endParaRPr lang="el-GR" sz="1200" i="1" dirty="0">
              <a:latin typeface="Palatino Linotype" panose="02040502050505030304" pitchFamily="18" charset="0"/>
            </a:endParaRPr>
          </a:p>
        </p:txBody>
      </p:sp>
      <p:sp>
        <p:nvSpPr>
          <p:cNvPr id="8" name="Rectangle 3"/>
          <p:cNvSpPr txBox="1">
            <a:spLocks noChangeArrowheads="1"/>
          </p:cNvSpPr>
          <p:nvPr/>
        </p:nvSpPr>
        <p:spPr bwMode="auto">
          <a:xfrm>
            <a:off x="611560" y="1412776"/>
            <a:ext cx="7696200" cy="4176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a:solidFill>
                  <a:schemeClr val="tx1"/>
                </a:solidFill>
                <a:latin typeface="+mn-lt"/>
              </a:defRPr>
            </a:lvl6pPr>
            <a:lvl7pPr marL="2971800" indent="-228600" algn="l" rtl="0" fontAlgn="base">
              <a:spcBef>
                <a:spcPct val="20000"/>
              </a:spcBef>
              <a:spcAft>
                <a:spcPct val="0"/>
              </a:spcAft>
              <a:buClr>
                <a:schemeClr val="folHlink"/>
              </a:buClr>
              <a:buSzPct val="150000"/>
              <a:buChar char="•"/>
              <a:defRPr>
                <a:solidFill>
                  <a:schemeClr val="tx1"/>
                </a:solidFill>
                <a:latin typeface="+mn-lt"/>
              </a:defRPr>
            </a:lvl7pPr>
            <a:lvl8pPr marL="3429000" indent="-228600" algn="l" rtl="0" fontAlgn="base">
              <a:spcBef>
                <a:spcPct val="20000"/>
              </a:spcBef>
              <a:spcAft>
                <a:spcPct val="0"/>
              </a:spcAft>
              <a:buClr>
                <a:schemeClr val="folHlink"/>
              </a:buClr>
              <a:buSzPct val="150000"/>
              <a:buChar char="•"/>
              <a:defRPr>
                <a:solidFill>
                  <a:schemeClr val="tx1"/>
                </a:solidFill>
                <a:latin typeface="+mn-lt"/>
              </a:defRPr>
            </a:lvl8pPr>
            <a:lvl9pPr marL="3886200" indent="-228600" algn="l" rtl="0" fontAlgn="base">
              <a:spcBef>
                <a:spcPct val="20000"/>
              </a:spcBef>
              <a:spcAft>
                <a:spcPct val="0"/>
              </a:spcAft>
              <a:buClr>
                <a:schemeClr val="folHlink"/>
              </a:buClr>
              <a:buSzPct val="150000"/>
              <a:buChar char="•"/>
              <a:defRPr>
                <a:solidFill>
                  <a:schemeClr val="tx1"/>
                </a:solidFill>
                <a:latin typeface="+mn-lt"/>
              </a:defRPr>
            </a:lvl9pPr>
          </a:lstStyle>
          <a:p>
            <a:pPr marL="0" lvl="1" indent="0">
              <a:lnSpc>
                <a:spcPct val="150000"/>
              </a:lnSpc>
              <a:spcBef>
                <a:spcPct val="0"/>
              </a:spcBef>
              <a:buClr>
                <a:schemeClr val="tx1"/>
              </a:buClr>
              <a:buNone/>
              <a:defRPr/>
            </a:pPr>
            <a:r>
              <a:rPr lang="el-GR" sz="1600" b="1" i="1" dirty="0" smtClean="0">
                <a:solidFill>
                  <a:schemeClr val="accent2">
                    <a:lumMod val="75000"/>
                    <a:lumOff val="25000"/>
                  </a:schemeClr>
                </a:solidFill>
              </a:rPr>
              <a:t>Τι είναι το </a:t>
            </a:r>
            <a:r>
              <a:rPr lang="en-US" sz="1600" b="1" i="1" dirty="0" smtClean="0">
                <a:solidFill>
                  <a:schemeClr val="accent2">
                    <a:lumMod val="75000"/>
                    <a:lumOff val="25000"/>
                  </a:schemeClr>
                </a:solidFill>
              </a:rPr>
              <a:t>ECTS</a:t>
            </a:r>
          </a:p>
          <a:p>
            <a:pPr marL="0" lvl="1" indent="0">
              <a:lnSpc>
                <a:spcPct val="150000"/>
              </a:lnSpc>
              <a:spcBef>
                <a:spcPct val="0"/>
              </a:spcBef>
              <a:buClr>
                <a:schemeClr val="tx1"/>
              </a:buClr>
              <a:buNone/>
              <a:defRPr/>
            </a:pPr>
            <a:endParaRPr lang="en-US" sz="1600" dirty="0"/>
          </a:p>
          <a:p>
            <a:pPr marL="285750" lvl="1" algn="just">
              <a:lnSpc>
                <a:spcPct val="150000"/>
              </a:lnSpc>
              <a:spcBef>
                <a:spcPct val="0"/>
              </a:spcBef>
              <a:buClr>
                <a:schemeClr val="tx1"/>
              </a:buClr>
              <a:defRPr/>
            </a:pPr>
            <a:r>
              <a:rPr lang="el-GR" sz="1600" dirty="0" smtClean="0"/>
              <a:t>Το </a:t>
            </a:r>
            <a:r>
              <a:rPr lang="el-GR" sz="1600" dirty="0"/>
              <a:t>Ευρωπαϊκό Σύστημα Μονάδων Κατοχύρωσης Μαθημάτων (ECTS) είναι ένα σύστημα χορήγησης και μεταφοράς ακαδημαϊκών </a:t>
            </a:r>
            <a:r>
              <a:rPr lang="el-GR" sz="1600" dirty="0" smtClean="0"/>
              <a:t>μονάδων</a:t>
            </a:r>
            <a:r>
              <a:rPr lang="en-US" sz="1600" dirty="0" smtClean="0"/>
              <a:t> </a:t>
            </a:r>
            <a:r>
              <a:rPr lang="el-GR" sz="1600" dirty="0" smtClean="0"/>
              <a:t>που έχει ως σκοπό να </a:t>
            </a:r>
            <a:r>
              <a:rPr lang="el-GR" sz="1600" dirty="0"/>
              <a:t>ενισχύσει και να διευκολύνει τις διαδικασίες ακαδημαϊκής αναγνώρισης μεταξύ των συνεργαζομένων ιδρυμάτων της Ευρώπης, μέσω της χρήσης πραγματικών και γενικά εφαρμόσιμων μηχανισμών. </a:t>
            </a:r>
            <a:endParaRPr lang="el-GR" sz="1600" dirty="0" smtClean="0"/>
          </a:p>
          <a:p>
            <a:pPr marL="285750" lvl="1" algn="just">
              <a:lnSpc>
                <a:spcPct val="150000"/>
              </a:lnSpc>
              <a:spcBef>
                <a:spcPct val="0"/>
              </a:spcBef>
              <a:buClr>
                <a:schemeClr val="tx1"/>
              </a:buClr>
              <a:defRPr/>
            </a:pPr>
            <a:endParaRPr lang="el-GR" sz="1600" dirty="0" smtClean="0"/>
          </a:p>
          <a:p>
            <a:pPr marL="285750" lvl="1" algn="just">
              <a:lnSpc>
                <a:spcPct val="150000"/>
              </a:lnSpc>
              <a:spcBef>
                <a:spcPct val="0"/>
              </a:spcBef>
              <a:buClr>
                <a:schemeClr val="tx1"/>
              </a:buClr>
              <a:defRPr/>
            </a:pPr>
            <a:r>
              <a:rPr lang="el-GR" sz="1600" dirty="0" smtClean="0"/>
              <a:t>Το </a:t>
            </a:r>
            <a:r>
              <a:rPr lang="el-GR" sz="1600" dirty="0"/>
              <a:t>ECTS παρέχει ένα κώδικα καλής πρακτικής, για την οργάνωση της ακαδημαϊκής αναγνώρισης, με την ενίσχυση της διαφάνειας των προγραμμάτων σπουδών και των επιτευγμάτων των σπουδαστών. </a:t>
            </a:r>
            <a:endParaRPr lang="el-GR" sz="1600" kern="0" dirty="0" smtClean="0"/>
          </a:p>
        </p:txBody>
      </p:sp>
    </p:spTree>
    <p:extLst>
      <p:ext uri="{BB962C8B-B14F-4D97-AF65-F5344CB8AC3E}">
        <p14:creationId xmlns:p14="http://schemas.microsoft.com/office/powerpoint/2010/main" val="4215717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algn="ctr" eaLnBrk="1" hangingPunct="1"/>
            <a:r>
              <a:rPr lang="en-US" dirty="0" smtClean="0"/>
              <a:t>ECTS</a:t>
            </a:r>
            <a:endParaRPr lang="el-GR" dirty="0" smtClean="0"/>
          </a:p>
        </p:txBody>
      </p:sp>
      <p:sp>
        <p:nvSpPr>
          <p:cNvPr id="2" name="Θέση υποσέλιδου 1"/>
          <p:cNvSpPr>
            <a:spLocks noGrp="1"/>
          </p:cNvSpPr>
          <p:nvPr>
            <p:ph type="ftr" sz="quarter" idx="11"/>
          </p:nvPr>
        </p:nvSpPr>
        <p:spPr>
          <a:xfrm>
            <a:off x="251520" y="6400800"/>
            <a:ext cx="2895600" cy="457200"/>
          </a:xfrm>
        </p:spPr>
        <p:txBody>
          <a:bodyPr/>
          <a:lstStyle/>
          <a:p>
            <a:pPr>
              <a:defRPr/>
            </a:pPr>
            <a:r>
              <a:rPr lang="el-GR" sz="1200" i="1" dirty="0" smtClean="0">
                <a:latin typeface="Palatino Linotype" panose="02040502050505030304" pitchFamily="18" charset="0"/>
              </a:rPr>
              <a:t>Τμήμα Διοίκησης Επιχειρήσεων</a:t>
            </a:r>
            <a:endParaRPr lang="el-GR" sz="1200" i="1" dirty="0">
              <a:latin typeface="Palatino Linotype" panose="02040502050505030304" pitchFamily="18" charset="0"/>
            </a:endParaRPr>
          </a:p>
        </p:txBody>
      </p:sp>
      <p:sp>
        <p:nvSpPr>
          <p:cNvPr id="3" name="Θέση αριθμού διαφάνειας 2"/>
          <p:cNvSpPr>
            <a:spLocks noGrp="1"/>
          </p:cNvSpPr>
          <p:nvPr>
            <p:ph type="sldNum" sz="quarter" idx="12"/>
          </p:nvPr>
        </p:nvSpPr>
        <p:spPr>
          <a:xfrm>
            <a:off x="7452320" y="6309320"/>
            <a:ext cx="1600200" cy="457200"/>
          </a:xfrm>
        </p:spPr>
        <p:txBody>
          <a:bodyPr/>
          <a:lstStyle/>
          <a:p>
            <a:pPr>
              <a:defRPr/>
            </a:pPr>
            <a:fld id="{8380442E-37A4-4FFA-AD97-F1CCA2660F65}" type="slidenum">
              <a:rPr lang="el-GR" sz="1200" i="1" smtClean="0">
                <a:latin typeface="Palatino Linotype" panose="02040502050505030304" pitchFamily="18" charset="0"/>
              </a:rPr>
              <a:pPr>
                <a:defRPr/>
              </a:pPr>
              <a:t>25</a:t>
            </a:fld>
            <a:endParaRPr lang="el-GR" sz="1200" i="1" dirty="0">
              <a:latin typeface="Palatino Linotype" panose="02040502050505030304" pitchFamily="18" charset="0"/>
            </a:endParaRPr>
          </a:p>
        </p:txBody>
      </p:sp>
      <p:sp>
        <p:nvSpPr>
          <p:cNvPr id="8" name="Rectangle 3"/>
          <p:cNvSpPr txBox="1">
            <a:spLocks noChangeArrowheads="1"/>
          </p:cNvSpPr>
          <p:nvPr/>
        </p:nvSpPr>
        <p:spPr bwMode="auto">
          <a:xfrm>
            <a:off x="603201" y="1772816"/>
            <a:ext cx="7696200" cy="18722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a:solidFill>
                  <a:schemeClr val="tx1"/>
                </a:solidFill>
                <a:latin typeface="+mn-lt"/>
              </a:defRPr>
            </a:lvl6pPr>
            <a:lvl7pPr marL="2971800" indent="-228600" algn="l" rtl="0" fontAlgn="base">
              <a:spcBef>
                <a:spcPct val="20000"/>
              </a:spcBef>
              <a:spcAft>
                <a:spcPct val="0"/>
              </a:spcAft>
              <a:buClr>
                <a:schemeClr val="folHlink"/>
              </a:buClr>
              <a:buSzPct val="150000"/>
              <a:buChar char="•"/>
              <a:defRPr>
                <a:solidFill>
                  <a:schemeClr val="tx1"/>
                </a:solidFill>
                <a:latin typeface="+mn-lt"/>
              </a:defRPr>
            </a:lvl7pPr>
            <a:lvl8pPr marL="3429000" indent="-228600" algn="l" rtl="0" fontAlgn="base">
              <a:spcBef>
                <a:spcPct val="20000"/>
              </a:spcBef>
              <a:spcAft>
                <a:spcPct val="0"/>
              </a:spcAft>
              <a:buClr>
                <a:schemeClr val="folHlink"/>
              </a:buClr>
              <a:buSzPct val="150000"/>
              <a:buChar char="•"/>
              <a:defRPr>
                <a:solidFill>
                  <a:schemeClr val="tx1"/>
                </a:solidFill>
                <a:latin typeface="+mn-lt"/>
              </a:defRPr>
            </a:lvl8pPr>
            <a:lvl9pPr marL="3886200" indent="-228600" algn="l" rtl="0" fontAlgn="base">
              <a:spcBef>
                <a:spcPct val="20000"/>
              </a:spcBef>
              <a:spcAft>
                <a:spcPct val="0"/>
              </a:spcAft>
              <a:buClr>
                <a:schemeClr val="folHlink"/>
              </a:buClr>
              <a:buSzPct val="150000"/>
              <a:buChar char="•"/>
              <a:defRPr>
                <a:solidFill>
                  <a:schemeClr val="tx1"/>
                </a:solidFill>
                <a:latin typeface="+mn-lt"/>
              </a:defRPr>
            </a:lvl9pPr>
          </a:lstStyle>
          <a:p>
            <a:pPr marL="0" lvl="1" indent="0">
              <a:lnSpc>
                <a:spcPct val="150000"/>
              </a:lnSpc>
              <a:spcBef>
                <a:spcPct val="0"/>
              </a:spcBef>
              <a:buClr>
                <a:schemeClr val="tx1"/>
              </a:buClr>
              <a:buNone/>
              <a:defRPr/>
            </a:pPr>
            <a:r>
              <a:rPr lang="el-GR" sz="1600" b="1" i="1" dirty="0" smtClean="0">
                <a:solidFill>
                  <a:schemeClr val="accent2">
                    <a:lumMod val="75000"/>
                    <a:lumOff val="25000"/>
                  </a:schemeClr>
                </a:solidFill>
              </a:rPr>
              <a:t>Υιοθέτηση από το Τμήμα</a:t>
            </a:r>
            <a:endParaRPr lang="en-US" sz="1600" b="1" i="1" dirty="0" smtClean="0">
              <a:solidFill>
                <a:schemeClr val="accent2">
                  <a:lumMod val="75000"/>
                  <a:lumOff val="25000"/>
                </a:schemeClr>
              </a:solidFill>
            </a:endParaRPr>
          </a:p>
          <a:p>
            <a:pPr marL="0" lvl="1" indent="0">
              <a:lnSpc>
                <a:spcPct val="150000"/>
              </a:lnSpc>
              <a:spcBef>
                <a:spcPct val="0"/>
              </a:spcBef>
              <a:buClr>
                <a:schemeClr val="tx1"/>
              </a:buClr>
              <a:buNone/>
              <a:defRPr/>
            </a:pPr>
            <a:endParaRPr lang="en-US" sz="1600" dirty="0"/>
          </a:p>
          <a:p>
            <a:pPr marL="285750" lvl="1">
              <a:lnSpc>
                <a:spcPct val="150000"/>
              </a:lnSpc>
              <a:spcBef>
                <a:spcPct val="0"/>
              </a:spcBef>
              <a:buClr>
                <a:schemeClr val="tx1"/>
              </a:buClr>
              <a:defRPr/>
            </a:pPr>
            <a:r>
              <a:rPr lang="el-GR" sz="1600" dirty="0" smtClean="0"/>
              <a:t>Κάθε προσφερόμενο μάθημα έχει 5 </a:t>
            </a:r>
            <a:r>
              <a:rPr lang="el-GR" sz="1600" dirty="0"/>
              <a:t>μονάδες </a:t>
            </a:r>
            <a:r>
              <a:rPr lang="en-US" sz="1600" dirty="0" smtClean="0"/>
              <a:t>ECTS</a:t>
            </a:r>
            <a:r>
              <a:rPr lang="el-GR" sz="1600" dirty="0" smtClean="0"/>
              <a:t> </a:t>
            </a:r>
          </a:p>
          <a:p>
            <a:pPr marL="285750" lvl="1">
              <a:lnSpc>
                <a:spcPct val="150000"/>
              </a:lnSpc>
              <a:spcBef>
                <a:spcPct val="0"/>
              </a:spcBef>
              <a:buClr>
                <a:schemeClr val="tx1"/>
              </a:buClr>
              <a:defRPr/>
            </a:pPr>
            <a:r>
              <a:rPr lang="el-GR" sz="1600" dirty="0" smtClean="0"/>
              <a:t>Κάθε </a:t>
            </a:r>
            <a:r>
              <a:rPr lang="el-GR" sz="1600" dirty="0"/>
              <a:t>εξάμηνο διαθέτει 30 μονάδες </a:t>
            </a:r>
            <a:r>
              <a:rPr lang="en-US" sz="1600" dirty="0"/>
              <a:t>ECTS</a:t>
            </a:r>
            <a:r>
              <a:rPr lang="el-GR" sz="1600" dirty="0"/>
              <a:t> </a:t>
            </a:r>
            <a:endParaRPr lang="el-GR" sz="1600" dirty="0" smtClean="0"/>
          </a:p>
          <a:p>
            <a:pPr lvl="1">
              <a:lnSpc>
                <a:spcPct val="150000"/>
              </a:lnSpc>
              <a:spcBef>
                <a:spcPct val="0"/>
              </a:spcBef>
              <a:buClr>
                <a:schemeClr val="tx1"/>
              </a:buClr>
              <a:buFont typeface="Arial" pitchFamily="34" charset="0"/>
              <a:buChar char="•"/>
              <a:defRPr/>
            </a:pPr>
            <a:endParaRPr lang="el-GR" sz="1600" kern="0" dirty="0" smtClean="0"/>
          </a:p>
        </p:txBody>
      </p:sp>
      <p:sp>
        <p:nvSpPr>
          <p:cNvPr id="4" name="TextBox 3"/>
          <p:cNvSpPr txBox="1"/>
          <p:nvPr/>
        </p:nvSpPr>
        <p:spPr>
          <a:xfrm>
            <a:off x="637456" y="4365104"/>
            <a:ext cx="7696200" cy="785343"/>
          </a:xfrm>
          <a:prstGeom prst="rect">
            <a:avLst/>
          </a:prstGeom>
          <a:solidFill>
            <a:schemeClr val="accent5">
              <a:lumMod val="20000"/>
              <a:lumOff val="80000"/>
            </a:schemeClr>
          </a:solidFill>
        </p:spPr>
        <p:txBody>
          <a:bodyPr wrap="square" rtlCol="0">
            <a:spAutoFit/>
          </a:bodyPr>
          <a:lstStyle/>
          <a:p>
            <a:pPr marL="0" lvl="1">
              <a:lnSpc>
                <a:spcPct val="150000"/>
              </a:lnSpc>
              <a:buClr>
                <a:schemeClr val="tx1"/>
              </a:buClr>
              <a:defRPr/>
            </a:pPr>
            <a:r>
              <a:rPr lang="el-GR" sz="1600" dirty="0" smtClean="0"/>
              <a:t>Η </a:t>
            </a:r>
            <a:r>
              <a:rPr lang="el-GR" sz="1600" dirty="0"/>
              <a:t>εφαρμογή του </a:t>
            </a:r>
            <a:r>
              <a:rPr lang="en-US" sz="1600" dirty="0"/>
              <a:t>E</a:t>
            </a:r>
            <a:r>
              <a:rPr lang="el-GR" sz="1600" dirty="0"/>
              <a:t>.</a:t>
            </a:r>
            <a:r>
              <a:rPr lang="en-US" sz="1600" dirty="0"/>
              <a:t>C</a:t>
            </a:r>
            <a:r>
              <a:rPr lang="el-GR" sz="1600" dirty="0"/>
              <a:t>.</a:t>
            </a:r>
            <a:r>
              <a:rPr lang="en-US" sz="1600" dirty="0"/>
              <a:t>T</a:t>
            </a:r>
            <a:r>
              <a:rPr lang="el-GR" sz="1600" dirty="0"/>
              <a:t>.</a:t>
            </a:r>
            <a:r>
              <a:rPr lang="en-US" sz="1600" dirty="0"/>
              <a:t>S</a:t>
            </a:r>
            <a:r>
              <a:rPr lang="el-GR" sz="1600" dirty="0"/>
              <a:t>. ισχύει για τους εγγεγραμμένους  φοιτητές – φοιτήτριες με έτος εισαγωγής 2009 – 2010. </a:t>
            </a:r>
          </a:p>
        </p:txBody>
      </p:sp>
      <p:sp>
        <p:nvSpPr>
          <p:cNvPr id="6" name="Δεξιό βέλος 5"/>
          <p:cNvSpPr/>
          <p:nvPr/>
        </p:nvSpPr>
        <p:spPr bwMode="auto">
          <a:xfrm>
            <a:off x="5436096" y="2852936"/>
            <a:ext cx="504056" cy="2880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l-GR" sz="1800" b="1" i="0" u="none" strike="noStrike" cap="none" normalizeH="0" baseline="0" smtClean="0">
              <a:ln>
                <a:noFill/>
              </a:ln>
              <a:solidFill>
                <a:schemeClr val="tx1"/>
              </a:solidFill>
              <a:effectLst/>
              <a:latin typeface="Cambria" pitchFamily="18" charset="0"/>
            </a:endParaRPr>
          </a:p>
        </p:txBody>
      </p:sp>
      <p:sp>
        <p:nvSpPr>
          <p:cNvPr id="9" name="TextBox 8"/>
          <p:cNvSpPr txBox="1"/>
          <p:nvPr/>
        </p:nvSpPr>
        <p:spPr>
          <a:xfrm>
            <a:off x="6317432" y="2296536"/>
            <a:ext cx="2016224" cy="1600438"/>
          </a:xfrm>
          <a:prstGeom prst="rect">
            <a:avLst/>
          </a:prstGeom>
          <a:noFill/>
          <a:ln>
            <a:solidFill>
              <a:srgbClr val="0070C0"/>
            </a:solidFill>
          </a:ln>
          <a:effectLst>
            <a:outerShdw blurRad="50800" dist="38100" dir="2700000" algn="tl" rotWithShape="0">
              <a:prstClr val="black">
                <a:alpha val="40000"/>
              </a:prstClr>
            </a:outerShdw>
          </a:effectLst>
        </p:spPr>
        <p:txBody>
          <a:bodyPr wrap="square" rtlCol="0">
            <a:spAutoFit/>
          </a:bodyPr>
          <a:lstStyle/>
          <a:p>
            <a:pPr marL="0" lvl="1" algn="just"/>
            <a:endParaRPr lang="el-GR" sz="1600" dirty="0" smtClean="0"/>
          </a:p>
          <a:p>
            <a:pPr marL="0" lvl="1" algn="just"/>
            <a:r>
              <a:rPr lang="el-GR" sz="1600" dirty="0" smtClean="0"/>
              <a:t>Για </a:t>
            </a:r>
            <a:r>
              <a:rPr lang="el-GR" sz="1600" dirty="0"/>
              <a:t>τη λήψη πτυχίου απαιτείται η συμπλήρωση </a:t>
            </a:r>
            <a:endParaRPr lang="el-GR" sz="1600" dirty="0" smtClean="0"/>
          </a:p>
          <a:p>
            <a:pPr marL="0" lvl="1" algn="just"/>
            <a:r>
              <a:rPr lang="el-GR" sz="1600" b="1" dirty="0" smtClean="0"/>
              <a:t>240 </a:t>
            </a:r>
            <a:r>
              <a:rPr lang="el-GR" sz="1600" b="1" dirty="0"/>
              <a:t>μονάδων </a:t>
            </a:r>
            <a:r>
              <a:rPr lang="en-US" sz="1600" b="1" dirty="0"/>
              <a:t>ECTS</a:t>
            </a:r>
            <a:r>
              <a:rPr lang="el-GR" sz="1600" b="1" dirty="0"/>
              <a:t>.</a:t>
            </a:r>
          </a:p>
          <a:p>
            <a:pPr algn="just"/>
            <a:endParaRPr lang="el-GR" dirty="0"/>
          </a:p>
        </p:txBody>
      </p:sp>
    </p:spTree>
    <p:extLst>
      <p:ext uri="{BB962C8B-B14F-4D97-AF65-F5344CB8AC3E}">
        <p14:creationId xmlns:p14="http://schemas.microsoft.com/office/powerpoint/2010/main" val="24815120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algn="ctr" eaLnBrk="1" hangingPunct="1"/>
            <a:r>
              <a:rPr lang="en-US" dirty="0" smtClean="0"/>
              <a:t>DS Label</a:t>
            </a:r>
            <a:endParaRPr lang="el-GR" dirty="0" smtClean="0"/>
          </a:p>
        </p:txBody>
      </p:sp>
      <p:sp>
        <p:nvSpPr>
          <p:cNvPr id="2" name="Θέση υποσέλιδου 1"/>
          <p:cNvSpPr>
            <a:spLocks noGrp="1"/>
          </p:cNvSpPr>
          <p:nvPr>
            <p:ph type="ftr" sz="quarter" idx="11"/>
          </p:nvPr>
        </p:nvSpPr>
        <p:spPr>
          <a:xfrm>
            <a:off x="251520" y="6400800"/>
            <a:ext cx="2895600" cy="457200"/>
          </a:xfrm>
        </p:spPr>
        <p:txBody>
          <a:bodyPr/>
          <a:lstStyle/>
          <a:p>
            <a:pPr>
              <a:defRPr/>
            </a:pPr>
            <a:r>
              <a:rPr lang="el-GR" sz="1200" i="1" dirty="0" smtClean="0">
                <a:latin typeface="Palatino Linotype" panose="02040502050505030304" pitchFamily="18" charset="0"/>
              </a:rPr>
              <a:t>Τμήμα Διοίκησης Επιχειρήσεων</a:t>
            </a:r>
            <a:endParaRPr lang="el-GR" sz="1200" i="1" dirty="0">
              <a:latin typeface="Palatino Linotype" panose="02040502050505030304" pitchFamily="18" charset="0"/>
            </a:endParaRPr>
          </a:p>
        </p:txBody>
      </p:sp>
      <p:sp>
        <p:nvSpPr>
          <p:cNvPr id="3" name="Θέση αριθμού διαφάνειας 2"/>
          <p:cNvSpPr>
            <a:spLocks noGrp="1"/>
          </p:cNvSpPr>
          <p:nvPr>
            <p:ph type="sldNum" sz="quarter" idx="12"/>
          </p:nvPr>
        </p:nvSpPr>
        <p:spPr>
          <a:xfrm>
            <a:off x="7452320" y="6309320"/>
            <a:ext cx="1600200" cy="457200"/>
          </a:xfrm>
        </p:spPr>
        <p:txBody>
          <a:bodyPr/>
          <a:lstStyle/>
          <a:p>
            <a:pPr>
              <a:defRPr/>
            </a:pPr>
            <a:fld id="{8380442E-37A4-4FFA-AD97-F1CCA2660F65}" type="slidenum">
              <a:rPr lang="el-GR" sz="1200" i="1" smtClean="0">
                <a:latin typeface="Palatino Linotype" panose="02040502050505030304" pitchFamily="18" charset="0"/>
              </a:rPr>
              <a:pPr>
                <a:defRPr/>
              </a:pPr>
              <a:t>26</a:t>
            </a:fld>
            <a:endParaRPr lang="el-GR" sz="1200" i="1" dirty="0">
              <a:latin typeface="Palatino Linotype" panose="02040502050505030304" pitchFamily="18" charset="0"/>
            </a:endParaRPr>
          </a:p>
        </p:txBody>
      </p:sp>
      <p:sp>
        <p:nvSpPr>
          <p:cNvPr id="8" name="Rectangle 3"/>
          <p:cNvSpPr txBox="1">
            <a:spLocks noChangeArrowheads="1"/>
          </p:cNvSpPr>
          <p:nvPr/>
        </p:nvSpPr>
        <p:spPr bwMode="auto">
          <a:xfrm>
            <a:off x="611560" y="1412776"/>
            <a:ext cx="7696200" cy="24482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a:solidFill>
                  <a:schemeClr val="tx1"/>
                </a:solidFill>
                <a:latin typeface="+mn-lt"/>
              </a:defRPr>
            </a:lvl6pPr>
            <a:lvl7pPr marL="2971800" indent="-228600" algn="l" rtl="0" fontAlgn="base">
              <a:spcBef>
                <a:spcPct val="20000"/>
              </a:spcBef>
              <a:spcAft>
                <a:spcPct val="0"/>
              </a:spcAft>
              <a:buClr>
                <a:schemeClr val="folHlink"/>
              </a:buClr>
              <a:buSzPct val="150000"/>
              <a:buChar char="•"/>
              <a:defRPr>
                <a:solidFill>
                  <a:schemeClr val="tx1"/>
                </a:solidFill>
                <a:latin typeface="+mn-lt"/>
              </a:defRPr>
            </a:lvl7pPr>
            <a:lvl8pPr marL="3429000" indent="-228600" algn="l" rtl="0" fontAlgn="base">
              <a:spcBef>
                <a:spcPct val="20000"/>
              </a:spcBef>
              <a:spcAft>
                <a:spcPct val="0"/>
              </a:spcAft>
              <a:buClr>
                <a:schemeClr val="folHlink"/>
              </a:buClr>
              <a:buSzPct val="150000"/>
              <a:buChar char="•"/>
              <a:defRPr>
                <a:solidFill>
                  <a:schemeClr val="tx1"/>
                </a:solidFill>
                <a:latin typeface="+mn-lt"/>
              </a:defRPr>
            </a:lvl8pPr>
            <a:lvl9pPr marL="3886200" indent="-228600" algn="l" rtl="0" fontAlgn="base">
              <a:spcBef>
                <a:spcPct val="20000"/>
              </a:spcBef>
              <a:spcAft>
                <a:spcPct val="0"/>
              </a:spcAft>
              <a:buClr>
                <a:schemeClr val="folHlink"/>
              </a:buClr>
              <a:buSzPct val="150000"/>
              <a:buChar char="•"/>
              <a:defRPr>
                <a:solidFill>
                  <a:schemeClr val="tx1"/>
                </a:solidFill>
                <a:latin typeface="+mn-lt"/>
              </a:defRPr>
            </a:lvl9pPr>
          </a:lstStyle>
          <a:p>
            <a:pPr marL="0" lvl="1" indent="0" algn="just">
              <a:lnSpc>
                <a:spcPct val="150000"/>
              </a:lnSpc>
              <a:spcBef>
                <a:spcPct val="0"/>
              </a:spcBef>
              <a:buClr>
                <a:schemeClr val="tx1"/>
              </a:buClr>
              <a:buNone/>
              <a:defRPr/>
            </a:pPr>
            <a:r>
              <a:rPr lang="el-GR" sz="1600" b="1" i="1" dirty="0" smtClean="0">
                <a:solidFill>
                  <a:schemeClr val="accent2">
                    <a:lumMod val="75000"/>
                    <a:lumOff val="25000"/>
                  </a:schemeClr>
                </a:solidFill>
              </a:rPr>
              <a:t>Τι είναι </a:t>
            </a:r>
            <a:endParaRPr lang="en-US" sz="1600" b="1" i="1" dirty="0" smtClean="0">
              <a:solidFill>
                <a:schemeClr val="accent2">
                  <a:lumMod val="75000"/>
                  <a:lumOff val="25000"/>
                </a:schemeClr>
              </a:solidFill>
            </a:endParaRPr>
          </a:p>
          <a:p>
            <a:pPr marL="0" lvl="1" indent="0" algn="just">
              <a:lnSpc>
                <a:spcPct val="150000"/>
              </a:lnSpc>
              <a:spcBef>
                <a:spcPct val="0"/>
              </a:spcBef>
              <a:buClr>
                <a:schemeClr val="tx1"/>
              </a:buClr>
              <a:buNone/>
              <a:defRPr/>
            </a:pPr>
            <a:r>
              <a:rPr lang="el-GR" sz="1600" dirty="0" smtClean="0"/>
              <a:t>Το </a:t>
            </a:r>
            <a:r>
              <a:rPr lang="en-US" sz="1600" dirty="0"/>
              <a:t>DS Label</a:t>
            </a:r>
            <a:r>
              <a:rPr lang="el-GR" sz="1600" dirty="0"/>
              <a:t> είναι τιμητική διάκριση που πιστοποιεί την ορθή χορήγηση του Παραρτήματος Διπλώματος από ένα Ίδρυμα και αποτελεί ένδειξη ποιότητας και </a:t>
            </a:r>
            <a:r>
              <a:rPr lang="el-GR" sz="1600" dirty="0" smtClean="0"/>
              <a:t>διαφάνειας</a:t>
            </a:r>
            <a:r>
              <a:rPr lang="en-US" sz="1600" dirty="0" smtClean="0"/>
              <a:t>.</a:t>
            </a:r>
          </a:p>
          <a:p>
            <a:pPr marL="0" lvl="1" indent="0" algn="just">
              <a:lnSpc>
                <a:spcPct val="150000"/>
              </a:lnSpc>
              <a:spcBef>
                <a:spcPct val="0"/>
              </a:spcBef>
              <a:buClr>
                <a:schemeClr val="tx1"/>
              </a:buClr>
              <a:buNone/>
              <a:defRPr/>
            </a:pPr>
            <a:endParaRPr lang="en-US" sz="1600" dirty="0"/>
          </a:p>
          <a:p>
            <a:pPr marL="0" lvl="1" indent="0" algn="just">
              <a:lnSpc>
                <a:spcPct val="150000"/>
              </a:lnSpc>
              <a:spcBef>
                <a:spcPct val="0"/>
              </a:spcBef>
              <a:buClr>
                <a:schemeClr val="tx1"/>
              </a:buClr>
              <a:buNone/>
              <a:defRPr/>
            </a:pPr>
            <a:r>
              <a:rPr lang="el-GR" sz="1600" dirty="0" smtClean="0"/>
              <a:t>Το Ίδρυμα προετοιμάζεται για την υποβολή αίτησης για απόκτηση του </a:t>
            </a:r>
            <a:r>
              <a:rPr lang="en-US" sz="1600" dirty="0" smtClean="0"/>
              <a:t>DS Label.</a:t>
            </a:r>
            <a:endParaRPr lang="el-GR" sz="1600" dirty="0" smtClean="0"/>
          </a:p>
        </p:txBody>
      </p:sp>
      <p:sp>
        <p:nvSpPr>
          <p:cNvPr id="4" name="TextBox 3"/>
          <p:cNvSpPr txBox="1"/>
          <p:nvPr/>
        </p:nvSpPr>
        <p:spPr>
          <a:xfrm>
            <a:off x="755576" y="4005064"/>
            <a:ext cx="7416824" cy="1200329"/>
          </a:xfrm>
          <a:prstGeom prst="rect">
            <a:avLst/>
          </a:prstGeom>
          <a:solidFill>
            <a:schemeClr val="accent4">
              <a:lumMod val="20000"/>
              <a:lumOff val="80000"/>
            </a:schemeClr>
          </a:solidFill>
        </p:spPr>
        <p:txBody>
          <a:bodyPr wrap="square" rtlCol="0">
            <a:spAutoFit/>
          </a:bodyPr>
          <a:lstStyle/>
          <a:p>
            <a:pPr marL="0" lvl="1" algn="just" eaLnBrk="0" hangingPunct="0">
              <a:lnSpc>
                <a:spcPct val="150000"/>
              </a:lnSpc>
              <a:buClr>
                <a:schemeClr val="tx1"/>
              </a:buClr>
              <a:buSzPct val="150000"/>
              <a:defRPr/>
            </a:pPr>
            <a:r>
              <a:rPr lang="el-GR" sz="1600" dirty="0">
                <a:latin typeface="+mn-lt"/>
              </a:rPr>
              <a:t>Στο πλαίσιο αυτό, το τμήμα εκδίδει και </a:t>
            </a:r>
            <a:r>
              <a:rPr lang="el-GR" sz="1600" dirty="0" smtClean="0">
                <a:latin typeface="+mn-lt"/>
              </a:rPr>
              <a:t>χορηγεί </a:t>
            </a:r>
            <a:r>
              <a:rPr lang="el-GR" sz="1600" dirty="0">
                <a:latin typeface="+mn-lt"/>
              </a:rPr>
              <a:t>το Παράρτημα Διπλώματος  στους αποφοίτους όλων των προγραμμάτων σπουδών του, στην ελληνική και αγγλική γλώσσα</a:t>
            </a:r>
            <a:r>
              <a:rPr lang="el-GR" sz="1600" dirty="0" smtClean="0">
                <a:latin typeface="+mn-lt"/>
              </a:rPr>
              <a:t>.</a:t>
            </a:r>
            <a:endParaRPr lang="el-GR" sz="1600" dirty="0">
              <a:latin typeface="+mn-lt"/>
            </a:endParaRPr>
          </a:p>
        </p:txBody>
      </p:sp>
    </p:spTree>
    <p:extLst>
      <p:ext uri="{BB962C8B-B14F-4D97-AF65-F5344CB8AC3E}">
        <p14:creationId xmlns:p14="http://schemas.microsoft.com/office/powerpoint/2010/main" val="15193955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algn="ctr" eaLnBrk="1" hangingPunct="1"/>
            <a:r>
              <a:rPr lang="en-US" dirty="0" smtClean="0"/>
              <a:t>DS Label</a:t>
            </a:r>
            <a:endParaRPr lang="el-GR" dirty="0" smtClean="0"/>
          </a:p>
        </p:txBody>
      </p:sp>
      <p:sp>
        <p:nvSpPr>
          <p:cNvPr id="2" name="Θέση υποσέλιδου 1"/>
          <p:cNvSpPr>
            <a:spLocks noGrp="1"/>
          </p:cNvSpPr>
          <p:nvPr>
            <p:ph type="ftr" sz="quarter" idx="11"/>
          </p:nvPr>
        </p:nvSpPr>
        <p:spPr>
          <a:xfrm>
            <a:off x="251520" y="6400800"/>
            <a:ext cx="2895600" cy="457200"/>
          </a:xfrm>
        </p:spPr>
        <p:txBody>
          <a:bodyPr/>
          <a:lstStyle/>
          <a:p>
            <a:pPr>
              <a:defRPr/>
            </a:pPr>
            <a:r>
              <a:rPr lang="el-GR" sz="1200" i="1" dirty="0" smtClean="0">
                <a:latin typeface="Palatino Linotype" panose="02040502050505030304" pitchFamily="18" charset="0"/>
              </a:rPr>
              <a:t>Τμήμα Διοίκησης Επιχειρήσεων</a:t>
            </a:r>
            <a:endParaRPr lang="el-GR" sz="1200" i="1" dirty="0">
              <a:latin typeface="Palatino Linotype" panose="02040502050505030304" pitchFamily="18" charset="0"/>
            </a:endParaRPr>
          </a:p>
        </p:txBody>
      </p:sp>
      <p:sp>
        <p:nvSpPr>
          <p:cNvPr id="3" name="Θέση αριθμού διαφάνειας 2"/>
          <p:cNvSpPr>
            <a:spLocks noGrp="1"/>
          </p:cNvSpPr>
          <p:nvPr>
            <p:ph type="sldNum" sz="quarter" idx="12"/>
          </p:nvPr>
        </p:nvSpPr>
        <p:spPr>
          <a:xfrm>
            <a:off x="7452320" y="6309320"/>
            <a:ext cx="1600200" cy="457200"/>
          </a:xfrm>
        </p:spPr>
        <p:txBody>
          <a:bodyPr/>
          <a:lstStyle/>
          <a:p>
            <a:pPr>
              <a:defRPr/>
            </a:pPr>
            <a:fld id="{8380442E-37A4-4FFA-AD97-F1CCA2660F65}" type="slidenum">
              <a:rPr lang="el-GR" sz="1200" i="1" smtClean="0">
                <a:latin typeface="Palatino Linotype" panose="02040502050505030304" pitchFamily="18" charset="0"/>
              </a:rPr>
              <a:pPr>
                <a:defRPr/>
              </a:pPr>
              <a:t>27</a:t>
            </a:fld>
            <a:endParaRPr lang="el-GR" sz="1200" i="1" dirty="0">
              <a:latin typeface="Palatino Linotype" panose="02040502050505030304" pitchFamily="18" charset="0"/>
            </a:endParaRPr>
          </a:p>
        </p:txBody>
      </p:sp>
      <p:sp>
        <p:nvSpPr>
          <p:cNvPr id="8" name="Rectangle 3"/>
          <p:cNvSpPr txBox="1">
            <a:spLocks noChangeArrowheads="1"/>
          </p:cNvSpPr>
          <p:nvPr/>
        </p:nvSpPr>
        <p:spPr bwMode="auto">
          <a:xfrm>
            <a:off x="611560" y="1412776"/>
            <a:ext cx="7696200" cy="4176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a:solidFill>
                  <a:schemeClr val="tx1"/>
                </a:solidFill>
                <a:latin typeface="+mn-lt"/>
              </a:defRPr>
            </a:lvl6pPr>
            <a:lvl7pPr marL="2971800" indent="-228600" algn="l" rtl="0" fontAlgn="base">
              <a:spcBef>
                <a:spcPct val="20000"/>
              </a:spcBef>
              <a:spcAft>
                <a:spcPct val="0"/>
              </a:spcAft>
              <a:buClr>
                <a:schemeClr val="folHlink"/>
              </a:buClr>
              <a:buSzPct val="150000"/>
              <a:buChar char="•"/>
              <a:defRPr>
                <a:solidFill>
                  <a:schemeClr val="tx1"/>
                </a:solidFill>
                <a:latin typeface="+mn-lt"/>
              </a:defRPr>
            </a:lvl7pPr>
            <a:lvl8pPr marL="3429000" indent="-228600" algn="l" rtl="0" fontAlgn="base">
              <a:spcBef>
                <a:spcPct val="20000"/>
              </a:spcBef>
              <a:spcAft>
                <a:spcPct val="0"/>
              </a:spcAft>
              <a:buClr>
                <a:schemeClr val="folHlink"/>
              </a:buClr>
              <a:buSzPct val="150000"/>
              <a:buChar char="•"/>
              <a:defRPr>
                <a:solidFill>
                  <a:schemeClr val="tx1"/>
                </a:solidFill>
                <a:latin typeface="+mn-lt"/>
              </a:defRPr>
            </a:lvl8pPr>
            <a:lvl9pPr marL="3886200" indent="-228600" algn="l" rtl="0" fontAlgn="base">
              <a:spcBef>
                <a:spcPct val="20000"/>
              </a:spcBef>
              <a:spcAft>
                <a:spcPct val="0"/>
              </a:spcAft>
              <a:buClr>
                <a:schemeClr val="folHlink"/>
              </a:buClr>
              <a:buSzPct val="150000"/>
              <a:buChar char="•"/>
              <a:defRPr>
                <a:solidFill>
                  <a:schemeClr val="tx1"/>
                </a:solidFill>
                <a:latin typeface="+mn-lt"/>
              </a:defRPr>
            </a:lvl9pPr>
          </a:lstStyle>
          <a:p>
            <a:pPr marL="0" lvl="1" indent="0" algn="just">
              <a:lnSpc>
                <a:spcPct val="150000"/>
              </a:lnSpc>
              <a:spcBef>
                <a:spcPct val="0"/>
              </a:spcBef>
              <a:buClr>
                <a:schemeClr val="tx1"/>
              </a:buClr>
              <a:buNone/>
              <a:defRPr/>
            </a:pPr>
            <a:r>
              <a:rPr lang="el-GR" sz="1600" b="1" i="1" dirty="0" smtClean="0">
                <a:solidFill>
                  <a:schemeClr val="accent2">
                    <a:lumMod val="75000"/>
                    <a:lumOff val="25000"/>
                  </a:schemeClr>
                </a:solidFill>
              </a:rPr>
              <a:t>Παράρτημα Διπλώματος Τμήματος</a:t>
            </a:r>
            <a:endParaRPr lang="en-US" sz="1600" b="1" i="1" dirty="0" smtClean="0">
              <a:solidFill>
                <a:schemeClr val="accent2">
                  <a:lumMod val="75000"/>
                  <a:lumOff val="25000"/>
                </a:schemeClr>
              </a:solidFill>
            </a:endParaRPr>
          </a:p>
          <a:p>
            <a:pPr marL="0" lvl="1" indent="0" algn="just">
              <a:lnSpc>
                <a:spcPct val="150000"/>
              </a:lnSpc>
              <a:spcBef>
                <a:spcPct val="0"/>
              </a:spcBef>
              <a:buClr>
                <a:schemeClr val="tx1"/>
              </a:buClr>
              <a:buNone/>
              <a:defRPr/>
            </a:pPr>
            <a:endParaRPr lang="en-US" sz="1600" dirty="0" smtClean="0"/>
          </a:p>
          <a:p>
            <a:pPr marL="0" lvl="1" indent="0" algn="just">
              <a:lnSpc>
                <a:spcPct val="150000"/>
              </a:lnSpc>
              <a:spcBef>
                <a:spcPct val="0"/>
              </a:spcBef>
              <a:buClr>
                <a:schemeClr val="tx1"/>
              </a:buClr>
              <a:buNone/>
              <a:defRPr/>
            </a:pPr>
            <a:endParaRPr lang="en-US" sz="1600" dirty="0" smtClean="0"/>
          </a:p>
          <a:p>
            <a:pPr marL="0" lvl="1" indent="0" algn="just">
              <a:lnSpc>
                <a:spcPct val="150000"/>
              </a:lnSpc>
              <a:spcBef>
                <a:spcPct val="0"/>
              </a:spcBef>
              <a:buClr>
                <a:schemeClr val="tx1"/>
              </a:buClr>
              <a:buNone/>
              <a:defRPr/>
            </a:pPr>
            <a:endParaRPr lang="el-GR" sz="1600" dirty="0" smtClean="0"/>
          </a:p>
          <a:p>
            <a:pPr marL="0" lvl="1" indent="0" algn="just">
              <a:lnSpc>
                <a:spcPct val="150000"/>
              </a:lnSpc>
              <a:spcBef>
                <a:spcPct val="0"/>
              </a:spcBef>
              <a:buClr>
                <a:schemeClr val="tx1"/>
              </a:buClr>
              <a:buNone/>
              <a:defRPr/>
            </a:pPr>
            <a:endParaRPr lang="en-US" sz="16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772816"/>
            <a:ext cx="3195637" cy="445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2186" y="1772816"/>
            <a:ext cx="2982063" cy="4370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290110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dirty="0" smtClean="0"/>
              <a:t>DS Label</a:t>
            </a:r>
            <a:endParaRPr lang="el-GR" dirty="0" smtClean="0"/>
          </a:p>
        </p:txBody>
      </p:sp>
      <p:sp>
        <p:nvSpPr>
          <p:cNvPr id="2" name="Θέση υποσέλιδου 1"/>
          <p:cNvSpPr>
            <a:spLocks noGrp="1"/>
          </p:cNvSpPr>
          <p:nvPr>
            <p:ph type="ftr" sz="quarter" idx="11"/>
          </p:nvPr>
        </p:nvSpPr>
        <p:spPr>
          <a:xfrm>
            <a:off x="251520" y="6400800"/>
            <a:ext cx="2895600" cy="457200"/>
          </a:xfrm>
        </p:spPr>
        <p:txBody>
          <a:bodyPr/>
          <a:lstStyle/>
          <a:p>
            <a:pPr>
              <a:defRPr/>
            </a:pPr>
            <a:r>
              <a:rPr lang="el-GR" sz="1200" i="1" dirty="0" smtClean="0">
                <a:latin typeface="Palatino Linotype" panose="02040502050505030304" pitchFamily="18" charset="0"/>
              </a:rPr>
              <a:t>Τμήμα Διοίκησης Επιχειρήσεων</a:t>
            </a:r>
            <a:endParaRPr lang="el-GR" sz="1200" i="1" dirty="0">
              <a:latin typeface="Palatino Linotype" panose="02040502050505030304" pitchFamily="18" charset="0"/>
            </a:endParaRPr>
          </a:p>
        </p:txBody>
      </p:sp>
      <p:sp>
        <p:nvSpPr>
          <p:cNvPr id="3" name="Θέση αριθμού διαφάνειας 2"/>
          <p:cNvSpPr>
            <a:spLocks noGrp="1"/>
          </p:cNvSpPr>
          <p:nvPr>
            <p:ph type="sldNum" sz="quarter" idx="12"/>
          </p:nvPr>
        </p:nvSpPr>
        <p:spPr>
          <a:xfrm>
            <a:off x="7452320" y="6309320"/>
            <a:ext cx="1600200" cy="457200"/>
          </a:xfrm>
        </p:spPr>
        <p:txBody>
          <a:bodyPr/>
          <a:lstStyle/>
          <a:p>
            <a:pPr>
              <a:defRPr/>
            </a:pPr>
            <a:fld id="{8380442E-37A4-4FFA-AD97-F1CCA2660F65}" type="slidenum">
              <a:rPr lang="el-GR" sz="1200" i="1" smtClean="0">
                <a:latin typeface="Palatino Linotype" panose="02040502050505030304" pitchFamily="18" charset="0"/>
              </a:rPr>
              <a:pPr>
                <a:defRPr/>
              </a:pPr>
              <a:t>28</a:t>
            </a:fld>
            <a:endParaRPr lang="el-GR" sz="1200" i="1" dirty="0">
              <a:latin typeface="Palatino Linotype" panose="02040502050505030304" pitchFamily="18" charset="0"/>
            </a:endParaRPr>
          </a:p>
        </p:txBody>
      </p:sp>
      <p:sp>
        <p:nvSpPr>
          <p:cNvPr id="8" name="Rectangle 3"/>
          <p:cNvSpPr txBox="1">
            <a:spLocks noChangeArrowheads="1"/>
          </p:cNvSpPr>
          <p:nvPr/>
        </p:nvSpPr>
        <p:spPr bwMode="auto">
          <a:xfrm>
            <a:off x="611560" y="1412776"/>
            <a:ext cx="7696200" cy="48245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a:solidFill>
                  <a:schemeClr val="tx1"/>
                </a:solidFill>
                <a:latin typeface="+mn-lt"/>
              </a:defRPr>
            </a:lvl6pPr>
            <a:lvl7pPr marL="2971800" indent="-228600" algn="l" rtl="0" fontAlgn="base">
              <a:spcBef>
                <a:spcPct val="20000"/>
              </a:spcBef>
              <a:spcAft>
                <a:spcPct val="0"/>
              </a:spcAft>
              <a:buClr>
                <a:schemeClr val="folHlink"/>
              </a:buClr>
              <a:buSzPct val="150000"/>
              <a:buChar char="•"/>
              <a:defRPr>
                <a:solidFill>
                  <a:schemeClr val="tx1"/>
                </a:solidFill>
                <a:latin typeface="+mn-lt"/>
              </a:defRPr>
            </a:lvl7pPr>
            <a:lvl8pPr marL="3429000" indent="-228600" algn="l" rtl="0" fontAlgn="base">
              <a:spcBef>
                <a:spcPct val="20000"/>
              </a:spcBef>
              <a:spcAft>
                <a:spcPct val="0"/>
              </a:spcAft>
              <a:buClr>
                <a:schemeClr val="folHlink"/>
              </a:buClr>
              <a:buSzPct val="150000"/>
              <a:buChar char="•"/>
              <a:defRPr>
                <a:solidFill>
                  <a:schemeClr val="tx1"/>
                </a:solidFill>
                <a:latin typeface="+mn-lt"/>
              </a:defRPr>
            </a:lvl8pPr>
            <a:lvl9pPr marL="3886200" indent="-228600" algn="l" rtl="0" fontAlgn="base">
              <a:spcBef>
                <a:spcPct val="20000"/>
              </a:spcBef>
              <a:spcAft>
                <a:spcPct val="0"/>
              </a:spcAft>
              <a:buClr>
                <a:schemeClr val="folHlink"/>
              </a:buClr>
              <a:buSzPct val="150000"/>
              <a:buChar char="•"/>
              <a:defRPr>
                <a:solidFill>
                  <a:schemeClr val="tx1"/>
                </a:solidFill>
                <a:latin typeface="+mn-lt"/>
              </a:defRPr>
            </a:lvl9pPr>
          </a:lstStyle>
          <a:p>
            <a:pPr marL="0" lvl="1" indent="0" algn="just">
              <a:lnSpc>
                <a:spcPct val="150000"/>
              </a:lnSpc>
              <a:spcBef>
                <a:spcPct val="0"/>
              </a:spcBef>
              <a:buClr>
                <a:schemeClr val="tx1"/>
              </a:buClr>
              <a:buNone/>
              <a:defRPr/>
            </a:pPr>
            <a:r>
              <a:rPr lang="el-GR" sz="1600" b="1" i="1" dirty="0" smtClean="0">
                <a:solidFill>
                  <a:schemeClr val="accent2">
                    <a:lumMod val="75000"/>
                    <a:lumOff val="25000"/>
                  </a:schemeClr>
                </a:solidFill>
              </a:rPr>
              <a:t>Μαθησιακά Αποτελέσματα Τίτλου Σπουδών</a:t>
            </a:r>
          </a:p>
          <a:p>
            <a:pPr marL="0" indent="0" algn="just">
              <a:buNone/>
            </a:pPr>
            <a:endParaRPr lang="el-GR" sz="1600" dirty="0" smtClean="0"/>
          </a:p>
          <a:p>
            <a:pPr marL="0" indent="0" algn="just">
              <a:buNone/>
            </a:pPr>
            <a:r>
              <a:rPr lang="el-GR" sz="1600" dirty="0" smtClean="0"/>
              <a:t>Με </a:t>
            </a:r>
            <a:r>
              <a:rPr lang="el-GR" sz="1600" dirty="0"/>
              <a:t>την ολοκλήρωση των σπουδών τους, οι πτυχιούχοι του Τμήματος Διοίκησης Επιχειρήσεων έχουν εξοπλιστεί με τις απαιτούμενες γνώσεις, ικανότητες και δεξιότητες, οι οποίες θα τους εξασφαλίσουν την επιστημονική και επαγγελματική τους καταξίωση και εξέλιξη στο χώρο της διοίκησης επιχειρήσεων. </a:t>
            </a:r>
            <a:endParaRPr lang="el-GR" sz="1600" dirty="0" smtClean="0"/>
          </a:p>
          <a:p>
            <a:pPr marL="0" indent="0" algn="just">
              <a:buNone/>
            </a:pPr>
            <a:endParaRPr lang="el-GR" sz="1600" dirty="0"/>
          </a:p>
          <a:p>
            <a:pPr marL="0" indent="0" algn="just">
              <a:buNone/>
            </a:pPr>
            <a:r>
              <a:rPr lang="el-GR" sz="1600" dirty="0" smtClean="0"/>
              <a:t>Ειδικότερα</a:t>
            </a:r>
            <a:r>
              <a:rPr lang="el-GR" sz="1600" dirty="0"/>
              <a:t>, οι πτυχιούχοι του Τμήματος </a:t>
            </a:r>
          </a:p>
          <a:p>
            <a:pPr algn="just"/>
            <a:r>
              <a:rPr lang="el-GR" sz="1600" dirty="0" smtClean="0"/>
              <a:t>Έχουν </a:t>
            </a:r>
            <a:r>
              <a:rPr lang="el-GR" sz="1600" dirty="0"/>
              <a:t>αποκτήσει επιστημονικό τρόπο σκέψης, ο οποίος επιτρέπει τη μεθοδική και ορθολογική προσέγγιση στην επίλυση προβλημάτων και την αποτελεσματική αντιμετώπιση των αναγκών των σύγχρονων επιχειρήσεων και οργανισμών. </a:t>
            </a:r>
          </a:p>
          <a:p>
            <a:pPr algn="just"/>
            <a:r>
              <a:rPr lang="el-GR" sz="1600" dirty="0" smtClean="0"/>
              <a:t>Έχουν </a:t>
            </a:r>
            <a:r>
              <a:rPr lang="el-GR" sz="1600" dirty="0"/>
              <a:t>διδαχθεί και είναι σε θέση να αξιοποιήσουν μία σειρά από σύγχρονα εργαλεία και μεθόδους τα οποία σε συνδυασμό με το διδαχθέντα τρόπο σκέψης τους επιτρέπουν να ανταποκριθούν στο απαιτητικό και ανταγωνιστικό περιβάλλον της αγοράς. </a:t>
            </a:r>
          </a:p>
          <a:p>
            <a:pPr algn="just"/>
            <a:r>
              <a:rPr lang="el-GR" sz="1600" dirty="0" smtClean="0"/>
              <a:t>Είναι </a:t>
            </a:r>
            <a:r>
              <a:rPr lang="el-GR" sz="1600" dirty="0"/>
              <a:t>κατάλληλα προετοιμασμένοι για τη συνέχιση </a:t>
            </a:r>
            <a:r>
              <a:rPr lang="el-GR" sz="1600"/>
              <a:t>των </a:t>
            </a:r>
            <a:r>
              <a:rPr lang="el-GR" sz="1600" smtClean="0"/>
              <a:t>σπο</a:t>
            </a:r>
            <a:r>
              <a:rPr lang="el-GR" sz="1600"/>
              <a:t>υ</a:t>
            </a:r>
            <a:r>
              <a:rPr lang="el-GR" sz="1600" smtClean="0"/>
              <a:t>δών </a:t>
            </a:r>
            <a:r>
              <a:rPr lang="el-GR" sz="1600" dirty="0"/>
              <a:t>τους σε μεταπτυχιακό επίπεδο.</a:t>
            </a:r>
          </a:p>
          <a:p>
            <a:pPr marL="0" lvl="1" indent="0" algn="just">
              <a:lnSpc>
                <a:spcPct val="150000"/>
              </a:lnSpc>
              <a:spcBef>
                <a:spcPct val="0"/>
              </a:spcBef>
              <a:buClr>
                <a:schemeClr val="tx1"/>
              </a:buClr>
              <a:buNone/>
              <a:defRPr/>
            </a:pPr>
            <a:endParaRPr lang="en-US" sz="1600" b="1" i="1" dirty="0" smtClean="0">
              <a:solidFill>
                <a:schemeClr val="accent2">
                  <a:lumMod val="75000"/>
                  <a:lumOff val="25000"/>
                </a:schemeClr>
              </a:solidFill>
            </a:endParaRPr>
          </a:p>
          <a:p>
            <a:pPr marL="0" lvl="1" indent="0" algn="just">
              <a:lnSpc>
                <a:spcPct val="150000"/>
              </a:lnSpc>
              <a:spcBef>
                <a:spcPct val="0"/>
              </a:spcBef>
              <a:buClr>
                <a:schemeClr val="tx1"/>
              </a:buClr>
              <a:buNone/>
              <a:defRPr/>
            </a:pPr>
            <a:endParaRPr lang="en-US" sz="1600" dirty="0" smtClean="0"/>
          </a:p>
          <a:p>
            <a:pPr marL="0" lvl="1" indent="0" algn="just">
              <a:lnSpc>
                <a:spcPct val="150000"/>
              </a:lnSpc>
              <a:spcBef>
                <a:spcPct val="0"/>
              </a:spcBef>
              <a:buClr>
                <a:schemeClr val="tx1"/>
              </a:buClr>
              <a:buNone/>
              <a:defRPr/>
            </a:pPr>
            <a:endParaRPr lang="en-US" sz="1600" dirty="0" smtClean="0"/>
          </a:p>
          <a:p>
            <a:pPr marL="0" lvl="1" indent="0" algn="just">
              <a:lnSpc>
                <a:spcPct val="150000"/>
              </a:lnSpc>
              <a:spcBef>
                <a:spcPct val="0"/>
              </a:spcBef>
              <a:buClr>
                <a:schemeClr val="tx1"/>
              </a:buClr>
              <a:buNone/>
              <a:defRPr/>
            </a:pPr>
            <a:endParaRPr lang="el-GR" sz="1600" dirty="0" smtClean="0"/>
          </a:p>
          <a:p>
            <a:pPr marL="0" lvl="1" indent="0" algn="just">
              <a:lnSpc>
                <a:spcPct val="150000"/>
              </a:lnSpc>
              <a:spcBef>
                <a:spcPct val="0"/>
              </a:spcBef>
              <a:buClr>
                <a:schemeClr val="tx1"/>
              </a:buClr>
              <a:buNone/>
              <a:defRPr/>
            </a:pPr>
            <a:endParaRPr lang="en-US" sz="1600" dirty="0"/>
          </a:p>
        </p:txBody>
      </p:sp>
    </p:spTree>
    <p:extLst>
      <p:ext uri="{BB962C8B-B14F-4D97-AF65-F5344CB8AC3E}">
        <p14:creationId xmlns:p14="http://schemas.microsoft.com/office/powerpoint/2010/main" val="1961473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765175"/>
            <a:ext cx="8820150" cy="498475"/>
          </a:xfrm>
        </p:spPr>
        <p:txBody>
          <a:bodyPr/>
          <a:lstStyle/>
          <a:p>
            <a:pPr marL="438150" indent="-438150" eaLnBrk="1" hangingPunct="1"/>
            <a:r>
              <a:rPr lang="en-US" sz="2100" smtClean="0"/>
              <a:t/>
            </a:r>
            <a:br>
              <a:rPr lang="en-US" sz="2100" smtClean="0"/>
            </a:br>
            <a:r>
              <a:rPr lang="el-GR" sz="2400" smtClean="0"/>
              <a:t>Στόχοι του Προπτυχιακού Προγράμματος Σπουδών</a:t>
            </a:r>
            <a:r>
              <a:rPr lang="el-GR" sz="2100" smtClean="0"/>
              <a:t> </a:t>
            </a:r>
          </a:p>
        </p:txBody>
      </p:sp>
      <p:sp>
        <p:nvSpPr>
          <p:cNvPr id="4099" name="Rectangle 3"/>
          <p:cNvSpPr>
            <a:spLocks noGrp="1" noChangeArrowheads="1"/>
          </p:cNvSpPr>
          <p:nvPr>
            <p:ph type="body" idx="1"/>
          </p:nvPr>
        </p:nvSpPr>
        <p:spPr/>
        <p:txBody>
          <a:bodyPr/>
          <a:lstStyle/>
          <a:p>
            <a:pPr eaLnBrk="1" hangingPunct="1">
              <a:buFont typeface="Symbol" pitchFamily="18" charset="2"/>
              <a:buNone/>
            </a:pPr>
            <a:r>
              <a:rPr lang="el-GR" sz="2400" dirty="0" smtClean="0"/>
              <a:t>Ένα πρόγραμμα πανεπιστημιακών σπουδών επιδιώκει δύο παράλληλους στρατηγικούς στόχους:</a:t>
            </a:r>
          </a:p>
          <a:p>
            <a:pPr eaLnBrk="1" hangingPunct="1">
              <a:buFont typeface="Symbol" pitchFamily="18" charset="2"/>
              <a:buNone/>
            </a:pPr>
            <a:endParaRPr lang="el-GR" sz="900" dirty="0" smtClean="0"/>
          </a:p>
          <a:p>
            <a:pPr eaLnBrk="1" hangingPunct="1">
              <a:lnSpc>
                <a:spcPct val="130000"/>
              </a:lnSpc>
            </a:pPr>
            <a:r>
              <a:rPr lang="el-GR" sz="1800" dirty="0" smtClean="0">
                <a:solidFill>
                  <a:schemeClr val="tx1"/>
                </a:solidFill>
              </a:rPr>
              <a:t>Να εξοπλίσει τους φοιτητές με τις ουσιαστικές γνώσεις που απαιτεί η επιστημονική και επαγγελματική προοπτική τους και,</a:t>
            </a:r>
          </a:p>
          <a:p>
            <a:pPr eaLnBrk="1" hangingPunct="1">
              <a:lnSpc>
                <a:spcPct val="130000"/>
              </a:lnSpc>
            </a:pPr>
            <a:endParaRPr lang="el-GR" sz="900" dirty="0" smtClean="0">
              <a:solidFill>
                <a:schemeClr val="tx1"/>
              </a:solidFill>
            </a:endParaRPr>
          </a:p>
          <a:p>
            <a:pPr eaLnBrk="1" hangingPunct="1">
              <a:lnSpc>
                <a:spcPct val="130000"/>
              </a:lnSpc>
            </a:pPr>
            <a:r>
              <a:rPr lang="el-GR" sz="1800" dirty="0" smtClean="0">
                <a:solidFill>
                  <a:schemeClr val="tx1"/>
                </a:solidFill>
              </a:rPr>
              <a:t>Να τους βοηθήσει να εμπεδώσουν μια ολοκληρωμένη αντίληψη για το επιστημονικό ήθος και την κοινωνική ευθύνη του επιστήμονα.</a:t>
            </a:r>
          </a:p>
          <a:p>
            <a:pPr eaLnBrk="1" hangingPunct="1">
              <a:lnSpc>
                <a:spcPct val="130000"/>
              </a:lnSpc>
              <a:buFont typeface="Symbol" pitchFamily="18" charset="2"/>
              <a:buNone/>
            </a:pPr>
            <a:endParaRPr lang="en-US" sz="1800" dirty="0" smtClean="0">
              <a:solidFill>
                <a:schemeClr val="tx1"/>
              </a:solidFill>
            </a:endParaRPr>
          </a:p>
          <a:p>
            <a:pPr eaLnBrk="1" hangingPunct="1">
              <a:lnSpc>
                <a:spcPct val="130000"/>
              </a:lnSpc>
            </a:pPr>
            <a:r>
              <a:rPr lang="el-GR" sz="1800" dirty="0" smtClean="0">
                <a:solidFill>
                  <a:schemeClr val="tx1"/>
                </a:solidFill>
              </a:rPr>
              <a:t>Αυτό σημαίνει, ότι, με την περάτωση των σπουδών του, ο απόφοιτος πρέπει να είναι εξοπλισμένος με:</a:t>
            </a:r>
            <a:r>
              <a:rPr lang="el-GR" dirty="0" smtClean="0"/>
              <a:t> </a:t>
            </a:r>
          </a:p>
        </p:txBody>
      </p:sp>
    </p:spTree>
    <p:extLst>
      <p:ext uri="{BB962C8B-B14F-4D97-AF65-F5344CB8AC3E}">
        <p14:creationId xmlns:p14="http://schemas.microsoft.com/office/powerpoint/2010/main" val="3843291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p:txBody>
          <a:bodyPr/>
          <a:lstStyle/>
          <a:p>
            <a:pPr eaLnBrk="1" hangingPunct="1"/>
            <a:endParaRPr lang="en-US" dirty="0" smtClean="0"/>
          </a:p>
          <a:p>
            <a:pPr eaLnBrk="1" hangingPunct="1"/>
            <a:r>
              <a:rPr lang="el-GR" sz="1600" dirty="0" smtClean="0"/>
              <a:t>Θεωρητικό υπόβαθρο</a:t>
            </a:r>
            <a:endParaRPr lang="en-US" sz="1600" dirty="0" smtClean="0"/>
          </a:p>
          <a:p>
            <a:pPr lvl="1" eaLnBrk="1" hangingPunct="1"/>
            <a:r>
              <a:rPr lang="el-GR" sz="1600" dirty="0" smtClean="0"/>
              <a:t>Για συστηματική αντίληψη της οικονομίας και των γενικών προβλημάτων που ανακύπτουν κατά την άσκηση καθηκόντων σε θέσεις διοίκησης</a:t>
            </a:r>
          </a:p>
          <a:p>
            <a:pPr lvl="1" eaLnBrk="1" hangingPunct="1"/>
            <a:endParaRPr lang="en-US" sz="1600" dirty="0" smtClean="0"/>
          </a:p>
          <a:p>
            <a:pPr eaLnBrk="1" hangingPunct="1"/>
            <a:r>
              <a:rPr lang="el-GR" sz="1600" dirty="0" smtClean="0"/>
              <a:t>Μεθοδολογία</a:t>
            </a:r>
            <a:endParaRPr lang="en-US" sz="1600" dirty="0" smtClean="0"/>
          </a:p>
          <a:p>
            <a:pPr lvl="1" eaLnBrk="1" hangingPunct="1"/>
            <a:r>
              <a:rPr lang="el-GR" sz="1600" dirty="0" smtClean="0"/>
              <a:t>Για τον βελτιστοποίηση των διαδικασιών λήψεως αποφάσεων και το σχεδιασμό λύσεων </a:t>
            </a:r>
          </a:p>
          <a:p>
            <a:pPr lvl="1" eaLnBrk="1" hangingPunct="1"/>
            <a:r>
              <a:rPr lang="el-GR" sz="1600" dirty="0" smtClean="0"/>
              <a:t>Ιδιαίτερη έμφαση στις ποσοτικές μεθόδους και τη λογική ανάλυση </a:t>
            </a:r>
          </a:p>
          <a:p>
            <a:pPr lvl="1" eaLnBrk="1" hangingPunct="1"/>
            <a:endParaRPr lang="el-GR" sz="1600" dirty="0" smtClean="0"/>
          </a:p>
          <a:p>
            <a:pPr eaLnBrk="1" hangingPunct="1"/>
            <a:r>
              <a:rPr lang="el-GR" sz="1600" dirty="0" smtClean="0"/>
              <a:t>Τεχνικές</a:t>
            </a:r>
          </a:p>
          <a:p>
            <a:pPr lvl="1" eaLnBrk="1" hangingPunct="1"/>
            <a:r>
              <a:rPr lang="el-GR" sz="1600" dirty="0" smtClean="0"/>
              <a:t>Για την επιστημονική και πρακτική υλοποίηση των παραπάνω</a:t>
            </a:r>
          </a:p>
          <a:p>
            <a:pPr lvl="1" eaLnBrk="1" hangingPunct="1"/>
            <a:endParaRPr lang="en-US" sz="1800" dirty="0" smtClean="0"/>
          </a:p>
          <a:p>
            <a:pPr eaLnBrk="1" hangingPunct="1">
              <a:buFont typeface="Symbol" pitchFamily="18" charset="2"/>
              <a:buNone/>
            </a:pPr>
            <a:endParaRPr lang="en-US" sz="1800" dirty="0" smtClean="0"/>
          </a:p>
        </p:txBody>
      </p:sp>
      <p:sp>
        <p:nvSpPr>
          <p:cNvPr id="5123" name="Rectangle 4"/>
          <p:cNvSpPr>
            <a:spLocks noGrp="1" noChangeArrowheads="1"/>
          </p:cNvSpPr>
          <p:nvPr>
            <p:ph type="title"/>
          </p:nvPr>
        </p:nvSpPr>
        <p:spPr>
          <a:xfrm>
            <a:off x="180975" y="842963"/>
            <a:ext cx="8721725" cy="498475"/>
          </a:xfrm>
        </p:spPr>
        <p:txBody>
          <a:bodyPr/>
          <a:lstStyle/>
          <a:p>
            <a:pPr algn="ctr" eaLnBrk="1" hangingPunct="1"/>
            <a:r>
              <a:rPr lang="el-GR" sz="2400" dirty="0" smtClean="0"/>
              <a:t>Στόχος του Προπτυχιακού Προγράμματος Σπουδών είναι η δημιουργία επιστημόνων της διοίκησης οργανισμών</a:t>
            </a:r>
            <a:endParaRPr lang="en-US" sz="2400" dirty="0" smtClean="0"/>
          </a:p>
        </p:txBody>
      </p:sp>
    </p:spTree>
    <p:extLst>
      <p:ext uri="{BB962C8B-B14F-4D97-AF65-F5344CB8AC3E}">
        <p14:creationId xmlns:p14="http://schemas.microsoft.com/office/powerpoint/2010/main" val="3178802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Ειδικά για τη διοίκηση επιχειρήσεων</a:t>
            </a:r>
            <a:endParaRPr lang="el-GR" dirty="0"/>
          </a:p>
        </p:txBody>
      </p:sp>
      <p:sp>
        <p:nvSpPr>
          <p:cNvPr id="3" name="2 - Θέση περιεχομένου"/>
          <p:cNvSpPr>
            <a:spLocks noGrp="1"/>
          </p:cNvSpPr>
          <p:nvPr>
            <p:ph idx="1"/>
          </p:nvPr>
        </p:nvSpPr>
        <p:spPr/>
        <p:txBody>
          <a:bodyPr/>
          <a:lstStyle/>
          <a:p>
            <a:r>
              <a:rPr lang="el-GR" sz="2000" dirty="0" smtClean="0"/>
              <a:t>Η διοίκηση επιχειρήσεων είναι μια κοινωνική επιστήμη με αναφορά στις ανάγκες της κοινωνίας και της οικονομίας.</a:t>
            </a:r>
          </a:p>
          <a:p>
            <a:r>
              <a:rPr lang="el-GR" sz="2000" dirty="0" smtClean="0"/>
              <a:t>Η κοινωνική ευημερία προϋποθέτει οικονομική ανάπτυξη.</a:t>
            </a:r>
          </a:p>
          <a:p>
            <a:r>
              <a:rPr lang="el-GR" sz="2000" dirty="0" smtClean="0"/>
              <a:t>Στην προσπάθεια για την οικονομική ανάπτυξη, είναι σημαντικός ο ρόλος των επιχειρήσεων και των εργαζομένων σε αυτές.</a:t>
            </a:r>
          </a:p>
          <a:p>
            <a:endParaRPr lang="el-GR" sz="2000" dirty="0" smtClean="0"/>
          </a:p>
          <a:p>
            <a:r>
              <a:rPr lang="el-GR" sz="2000" dirty="0" smtClean="0"/>
              <a:t>Η οικονομική ανάπτυξη ξεκινά από την επιχειρηματική καινοτομία.</a:t>
            </a:r>
          </a:p>
          <a:p>
            <a:r>
              <a:rPr lang="el-GR" sz="2000" dirty="0" smtClean="0"/>
              <a:t>Μια επιχείρηση ανοιχτή στην καινοτομία αναπτύσσεται δυναμικά μόνο μέσα σε μια κοινωνία που είναι ανοιχτή στο διαφορετικό, αγκαλιάζει το νεωτερικό και υποστηρίζει τη δημιουργικότητα</a:t>
            </a:r>
            <a:r>
              <a:rPr lang="el-GR" dirty="0" smtClean="0"/>
              <a:t>.</a:t>
            </a:r>
            <a:endParaRPr lang="el-GR" dirty="0"/>
          </a:p>
        </p:txBody>
      </p:sp>
    </p:spTree>
    <p:extLst>
      <p:ext uri="{BB962C8B-B14F-4D97-AF65-F5344CB8AC3E}">
        <p14:creationId xmlns:p14="http://schemas.microsoft.com/office/powerpoint/2010/main" val="256007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l-GR" dirty="0" smtClean="0"/>
              <a:t>Η δομή του Προπτυχιακού Προγράμματος Σπουδών</a:t>
            </a:r>
          </a:p>
        </p:txBody>
      </p:sp>
      <p:sp>
        <p:nvSpPr>
          <p:cNvPr id="6147" name="Rectangle 3"/>
          <p:cNvSpPr>
            <a:spLocks noGrp="1" noChangeArrowheads="1"/>
          </p:cNvSpPr>
          <p:nvPr>
            <p:ph type="body" idx="1"/>
          </p:nvPr>
        </p:nvSpPr>
        <p:spPr/>
        <p:txBody>
          <a:bodyPr/>
          <a:lstStyle/>
          <a:p>
            <a:pPr eaLnBrk="1" hangingPunct="1"/>
            <a:r>
              <a:rPr lang="el-GR" smtClean="0"/>
              <a:t>Ορολογία</a:t>
            </a:r>
          </a:p>
          <a:p>
            <a:pPr eaLnBrk="1" hangingPunct="1">
              <a:lnSpc>
                <a:spcPct val="150000"/>
              </a:lnSpc>
            </a:pPr>
            <a:r>
              <a:rPr lang="el-GR" sz="1600" smtClean="0">
                <a:solidFill>
                  <a:schemeClr val="tx1"/>
                </a:solidFill>
              </a:rPr>
              <a:t>Για την επιτυχή ολοκλήρωση των σπουδών στο Τ.Δ.Ε. απαιτείται ένας αριθμός μαθημάτων </a:t>
            </a:r>
          </a:p>
          <a:p>
            <a:pPr eaLnBrk="1" hangingPunct="1">
              <a:lnSpc>
                <a:spcPct val="150000"/>
              </a:lnSpc>
            </a:pPr>
            <a:r>
              <a:rPr lang="el-GR" sz="1600" smtClean="0">
                <a:solidFill>
                  <a:schemeClr val="tx1"/>
                </a:solidFill>
              </a:rPr>
              <a:t>Κάθε μάθημα έχει κάποια χαρακτηριστικά:</a:t>
            </a:r>
          </a:p>
          <a:p>
            <a:pPr eaLnBrk="1" hangingPunct="1">
              <a:lnSpc>
                <a:spcPct val="150000"/>
              </a:lnSpc>
            </a:pPr>
            <a:r>
              <a:rPr lang="el-GR" sz="1600" smtClean="0">
                <a:solidFill>
                  <a:schemeClr val="tx1"/>
                </a:solidFill>
              </a:rPr>
              <a:t>Έχει ένα </a:t>
            </a:r>
            <a:r>
              <a:rPr lang="el-GR" sz="1600" smtClean="0">
                <a:solidFill>
                  <a:srgbClr val="A50021"/>
                </a:solidFill>
              </a:rPr>
              <a:t>Όνομα</a:t>
            </a:r>
            <a:r>
              <a:rPr lang="el-GR" sz="1600" smtClean="0">
                <a:solidFill>
                  <a:schemeClr val="tx1"/>
                </a:solidFill>
              </a:rPr>
              <a:t> (π.χ. Λογιστική)</a:t>
            </a:r>
          </a:p>
          <a:p>
            <a:pPr eaLnBrk="1" hangingPunct="1">
              <a:lnSpc>
                <a:spcPct val="150000"/>
              </a:lnSpc>
            </a:pPr>
            <a:r>
              <a:rPr lang="el-GR" sz="1600" smtClean="0">
                <a:solidFill>
                  <a:schemeClr val="tx1"/>
                </a:solidFill>
              </a:rPr>
              <a:t>Ανήκει σε κάποια </a:t>
            </a:r>
            <a:r>
              <a:rPr lang="el-GR" sz="1600" smtClean="0">
                <a:solidFill>
                  <a:srgbClr val="A50021"/>
                </a:solidFill>
              </a:rPr>
              <a:t>Κατηγορία</a:t>
            </a:r>
            <a:r>
              <a:rPr lang="el-GR" sz="1600" smtClean="0">
                <a:solidFill>
                  <a:schemeClr val="tx1"/>
                </a:solidFill>
              </a:rPr>
              <a:t> (Κορμού-Κατεύθυνσης-Επιλογής) και </a:t>
            </a:r>
          </a:p>
          <a:p>
            <a:pPr eaLnBrk="1" hangingPunct="1">
              <a:lnSpc>
                <a:spcPct val="150000"/>
              </a:lnSpc>
            </a:pPr>
            <a:r>
              <a:rPr lang="el-GR" sz="1600" smtClean="0">
                <a:solidFill>
                  <a:schemeClr val="tx1"/>
                </a:solidFill>
              </a:rPr>
              <a:t>Έχει κάποιες </a:t>
            </a:r>
            <a:r>
              <a:rPr lang="el-GR" sz="1600" smtClean="0">
                <a:solidFill>
                  <a:srgbClr val="A50021"/>
                </a:solidFill>
              </a:rPr>
              <a:t>Διδακτικές Μονάδες</a:t>
            </a:r>
            <a:r>
              <a:rPr lang="el-GR" sz="1600" smtClean="0">
                <a:solidFill>
                  <a:schemeClr val="tx1"/>
                </a:solidFill>
              </a:rPr>
              <a:t> </a:t>
            </a:r>
          </a:p>
          <a:p>
            <a:pPr eaLnBrk="1" hangingPunct="1">
              <a:lnSpc>
                <a:spcPct val="150000"/>
              </a:lnSpc>
              <a:buFont typeface="Symbol" pitchFamily="18" charset="2"/>
              <a:buNone/>
            </a:pPr>
            <a:r>
              <a:rPr lang="el-GR" sz="1600" smtClean="0">
                <a:solidFill>
                  <a:schemeClr val="tx1"/>
                </a:solidFill>
              </a:rPr>
              <a:t>      (Μια διδακτική μονάδα αντιστοιχεί σε εβδομαδιαία παράδοση διάρκειας μιας ώρας)</a:t>
            </a:r>
          </a:p>
          <a:p>
            <a:pPr eaLnBrk="1" hangingPunct="1"/>
            <a:endParaRPr lang="el-GR" sz="1600" smtClean="0">
              <a:solidFill>
                <a:schemeClr val="tx1"/>
              </a:solidFill>
            </a:endParaRPr>
          </a:p>
        </p:txBody>
      </p:sp>
    </p:spTree>
    <p:extLst>
      <p:ext uri="{BB962C8B-B14F-4D97-AF65-F5344CB8AC3E}">
        <p14:creationId xmlns:p14="http://schemas.microsoft.com/office/powerpoint/2010/main" val="921353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l-GR" dirty="0" smtClean="0"/>
              <a:t>Η δομή του Προπτυχιακού Προγράμματος Σπουδών</a:t>
            </a:r>
          </a:p>
        </p:txBody>
      </p:sp>
      <p:sp>
        <p:nvSpPr>
          <p:cNvPr id="7171" name="Rectangle 3"/>
          <p:cNvSpPr>
            <a:spLocks noGrp="1" noChangeArrowheads="1"/>
          </p:cNvSpPr>
          <p:nvPr>
            <p:ph type="body" idx="1"/>
          </p:nvPr>
        </p:nvSpPr>
        <p:spPr>
          <a:xfrm>
            <a:off x="458788" y="1700213"/>
            <a:ext cx="7785100" cy="4824412"/>
          </a:xfrm>
        </p:spPr>
        <p:txBody>
          <a:bodyPr/>
          <a:lstStyle/>
          <a:p>
            <a:pPr algn="just" eaLnBrk="1" hangingPunct="1">
              <a:lnSpc>
                <a:spcPct val="90000"/>
              </a:lnSpc>
            </a:pPr>
            <a:r>
              <a:rPr lang="el-GR" sz="1800" smtClean="0"/>
              <a:t>Ο Πρώτος Κύκλος: Μαθήματα Κορμού</a:t>
            </a:r>
          </a:p>
          <a:p>
            <a:pPr algn="just" eaLnBrk="1" hangingPunct="1">
              <a:lnSpc>
                <a:spcPct val="150000"/>
              </a:lnSpc>
            </a:pPr>
            <a:r>
              <a:rPr lang="el-GR" sz="1800" smtClean="0">
                <a:solidFill>
                  <a:schemeClr val="tx1"/>
                </a:solidFill>
              </a:rPr>
              <a:t>Ο πρώτος κύκλος σπουδών περιλαμβάνει </a:t>
            </a:r>
            <a:r>
              <a:rPr lang="en-US" sz="1800" smtClean="0">
                <a:solidFill>
                  <a:schemeClr val="tx1"/>
                </a:solidFill>
              </a:rPr>
              <a:t>34 </a:t>
            </a:r>
            <a:r>
              <a:rPr lang="el-GR" sz="1800" smtClean="0">
                <a:solidFill>
                  <a:schemeClr val="tx1"/>
                </a:solidFill>
              </a:rPr>
              <a:t>μαθήματα υποδομής στα οποία αντιστοιχούν </a:t>
            </a:r>
            <a:r>
              <a:rPr lang="en-US" sz="1800" smtClean="0">
                <a:solidFill>
                  <a:schemeClr val="tx1"/>
                </a:solidFill>
              </a:rPr>
              <a:t>102</a:t>
            </a:r>
            <a:r>
              <a:rPr lang="el-GR" sz="1800" smtClean="0">
                <a:solidFill>
                  <a:schemeClr val="tx1"/>
                </a:solidFill>
              </a:rPr>
              <a:t> διδακτικές μονάδες. </a:t>
            </a:r>
          </a:p>
          <a:p>
            <a:pPr algn="just" eaLnBrk="1" hangingPunct="1">
              <a:lnSpc>
                <a:spcPct val="150000"/>
              </a:lnSpc>
            </a:pPr>
            <a:r>
              <a:rPr lang="el-GR" sz="1800" smtClean="0">
                <a:solidFill>
                  <a:schemeClr val="tx1"/>
                </a:solidFill>
              </a:rPr>
              <a:t>Τα μαθήματα αυτά καλύπτουν πλήρως τα δύο πρώτα έτη σπουδών καθώς και ένα μέρος του τρίτου και τέταρτου έτους. </a:t>
            </a:r>
          </a:p>
          <a:p>
            <a:pPr algn="just" eaLnBrk="1" hangingPunct="1">
              <a:lnSpc>
                <a:spcPct val="150000"/>
              </a:lnSpc>
            </a:pPr>
            <a:r>
              <a:rPr lang="el-GR" sz="1800" smtClean="0">
                <a:solidFill>
                  <a:schemeClr val="tx1"/>
                </a:solidFill>
              </a:rPr>
              <a:t>Αποκαλούνται μαθήματα κορμού και είναι υποχρεωτικά για όλους τους φοιτητές. </a:t>
            </a:r>
          </a:p>
          <a:p>
            <a:pPr algn="just" eaLnBrk="1" hangingPunct="1">
              <a:lnSpc>
                <a:spcPct val="150000"/>
              </a:lnSpc>
            </a:pPr>
            <a:r>
              <a:rPr lang="el-GR" sz="1800" smtClean="0">
                <a:solidFill>
                  <a:schemeClr val="tx1"/>
                </a:solidFill>
              </a:rPr>
              <a:t>Ο φοιτητής οφείλει να επανεγγραφεί και να παρακολουθήσει επιτυχώς κάθε μάθημα κορμού στο οποίο δεν έχει επιτύχει. </a:t>
            </a:r>
          </a:p>
          <a:p>
            <a:pPr algn="just" eaLnBrk="1" hangingPunct="1">
              <a:lnSpc>
                <a:spcPct val="90000"/>
              </a:lnSpc>
              <a:buFont typeface="Symbol" pitchFamily="18" charset="2"/>
              <a:buNone/>
            </a:pPr>
            <a:endParaRPr lang="en-US" sz="2000" smtClean="0">
              <a:solidFill>
                <a:schemeClr val="tx1"/>
              </a:solidFill>
            </a:endParaRPr>
          </a:p>
        </p:txBody>
      </p:sp>
    </p:spTree>
    <p:extLst>
      <p:ext uri="{BB962C8B-B14F-4D97-AF65-F5344CB8AC3E}">
        <p14:creationId xmlns:p14="http://schemas.microsoft.com/office/powerpoint/2010/main" val="2725417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l-GR" dirty="0" smtClean="0"/>
              <a:t>Η δομή του Προπτυχιακού Προγράμματος Σπουδών</a:t>
            </a:r>
          </a:p>
        </p:txBody>
      </p:sp>
      <p:sp>
        <p:nvSpPr>
          <p:cNvPr id="8195" name="Rectangle 3"/>
          <p:cNvSpPr>
            <a:spLocks noGrp="1" noChangeArrowheads="1"/>
          </p:cNvSpPr>
          <p:nvPr>
            <p:ph type="body" idx="1"/>
          </p:nvPr>
        </p:nvSpPr>
        <p:spPr>
          <a:xfrm>
            <a:off x="323850" y="1341438"/>
            <a:ext cx="8208963" cy="4967287"/>
          </a:xfrm>
        </p:spPr>
        <p:txBody>
          <a:bodyPr/>
          <a:lstStyle/>
          <a:p>
            <a:pPr eaLnBrk="1" hangingPunct="1">
              <a:lnSpc>
                <a:spcPct val="140000"/>
              </a:lnSpc>
            </a:pPr>
            <a:r>
              <a:rPr lang="el-GR" sz="2000" dirty="0" smtClean="0">
                <a:solidFill>
                  <a:schemeClr val="tx1"/>
                </a:solidFill>
              </a:rPr>
              <a:t>Με τα μαθήματα κορμού διδάσκονται στοιχεία από επιμέρους γνωστικά αντικείμενα που συνυπηρετούν τη σπουδή των προβλημάτων τα οποία θέτει η οργάνωση, η διεύθυνση, η λειτουργία και το περιβάλλον της επιχείρησης. </a:t>
            </a:r>
          </a:p>
          <a:p>
            <a:pPr eaLnBrk="1" hangingPunct="1">
              <a:lnSpc>
                <a:spcPct val="140000"/>
              </a:lnSpc>
            </a:pPr>
            <a:r>
              <a:rPr lang="el-GR" sz="2000" dirty="0" smtClean="0">
                <a:solidFill>
                  <a:schemeClr val="tx1"/>
                </a:solidFill>
              </a:rPr>
              <a:t>Αυτά τα γνωστικά αντικείμενα είναι κατά βάση τα εξής: </a:t>
            </a:r>
            <a:r>
              <a:rPr lang="el-GR" sz="2000" dirty="0" smtClean="0"/>
              <a:t>η Διοίκηση, </a:t>
            </a:r>
            <a:r>
              <a:rPr lang="el-GR" sz="2000" dirty="0" smtClean="0">
                <a:solidFill>
                  <a:schemeClr val="tx1"/>
                </a:solidFill>
              </a:rPr>
              <a:t>τα Μαθηματικά, η Στατιστική, η Οικονομική Θεωρία, η Κοινωνιολογία, το Δίκαιο, η Πληροφορική και οι Τεχνικές Διαχείρισης των Πληροφοριών, η Γενική Λογιστική και η Λογιστική Κόστους, η Χρηματοοικονομική Ανάλυση, το </a:t>
            </a:r>
            <a:r>
              <a:rPr lang="en-US" sz="2000" dirty="0" smtClean="0">
                <a:solidFill>
                  <a:schemeClr val="tx1"/>
                </a:solidFill>
              </a:rPr>
              <a:t>Marketing</a:t>
            </a:r>
            <a:r>
              <a:rPr lang="el-GR" sz="2000" dirty="0" smtClean="0">
                <a:solidFill>
                  <a:schemeClr val="tx1"/>
                </a:solidFill>
              </a:rPr>
              <a:t>, οι Θεωρίες της Οργάνωσης και Λήψης Αποφάσεων, οι Μέθοδοι Σχεδιασμού και Προγραμματισμού της Παραγωγής</a:t>
            </a:r>
          </a:p>
        </p:txBody>
      </p:sp>
    </p:spTree>
    <p:extLst>
      <p:ext uri="{BB962C8B-B14F-4D97-AF65-F5344CB8AC3E}">
        <p14:creationId xmlns:p14="http://schemas.microsoft.com/office/powerpoint/2010/main" val="2026405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cstate="print"/>
          <a:srcRect l="33377"/>
          <a:stretch>
            <a:fillRect/>
          </a:stretch>
        </p:blipFill>
        <p:spPr bwMode="auto">
          <a:xfrm>
            <a:off x="352425" y="2667000"/>
            <a:ext cx="3192463" cy="3505200"/>
          </a:xfrm>
          <a:prstGeom prst="rect">
            <a:avLst/>
          </a:prstGeom>
          <a:noFill/>
          <a:ln w="12700">
            <a:noFill/>
            <a:miter lim="800000"/>
            <a:headEnd/>
            <a:tailEnd/>
          </a:ln>
        </p:spPr>
      </p:pic>
      <p:sp>
        <p:nvSpPr>
          <p:cNvPr id="9219" name="AutoShape 5"/>
          <p:cNvSpPr>
            <a:spLocks noChangeArrowheads="1"/>
          </p:cNvSpPr>
          <p:nvPr/>
        </p:nvSpPr>
        <p:spPr bwMode="auto">
          <a:xfrm rot="1581849">
            <a:off x="3214688" y="5334000"/>
            <a:ext cx="1357312" cy="404813"/>
          </a:xfrm>
          <a:prstGeom prst="rightArrow">
            <a:avLst>
              <a:gd name="adj1" fmla="val 56074"/>
              <a:gd name="adj2" fmla="val 139814"/>
            </a:avLst>
          </a:prstGeom>
          <a:gradFill rotWithShape="0">
            <a:gsLst>
              <a:gs pos="0">
                <a:srgbClr val="FFFFFF"/>
              </a:gs>
              <a:gs pos="100000">
                <a:srgbClr val="6699FF"/>
              </a:gs>
            </a:gsLst>
            <a:lin ang="0" scaled="1"/>
          </a:gradFill>
          <a:ln w="9525">
            <a:noFill/>
            <a:miter lim="800000"/>
            <a:headEnd/>
            <a:tailEnd/>
          </a:ln>
        </p:spPr>
        <p:txBody>
          <a:bodyPr wrap="none" lIns="46800" rIns="46800" anchor="ctr"/>
          <a:lstStyle/>
          <a:p>
            <a:pPr algn="ctr" eaLnBrk="0" hangingPunct="0">
              <a:spcBef>
                <a:spcPct val="25000"/>
              </a:spcBef>
            </a:pPr>
            <a:endParaRPr lang="el-GR" sz="1000" b="0">
              <a:solidFill>
                <a:srgbClr val="000066"/>
              </a:solidFill>
            </a:endParaRPr>
          </a:p>
        </p:txBody>
      </p:sp>
      <p:sp>
        <p:nvSpPr>
          <p:cNvPr id="9220" name="Rectangle 6"/>
          <p:cNvSpPr>
            <a:spLocks noGrp="1" noChangeArrowheads="1"/>
          </p:cNvSpPr>
          <p:nvPr>
            <p:ph type="title"/>
          </p:nvPr>
        </p:nvSpPr>
        <p:spPr/>
        <p:txBody>
          <a:bodyPr/>
          <a:lstStyle/>
          <a:p>
            <a:pPr algn="ctr" eaLnBrk="1" hangingPunct="1"/>
            <a:r>
              <a:rPr lang="el-GR" sz="2400" dirty="0" smtClean="0"/>
              <a:t>Η δομή του Προπτυχιακού Προγράμματος Σπουδών </a:t>
            </a:r>
            <a:br>
              <a:rPr lang="el-GR" sz="2400" dirty="0" smtClean="0"/>
            </a:br>
            <a:r>
              <a:rPr lang="el-GR" sz="2400" dirty="0" smtClean="0"/>
              <a:t>Από το γενικό στο ειδικό</a:t>
            </a:r>
            <a:endParaRPr lang="en-US" sz="2400" dirty="0" smtClean="0"/>
          </a:p>
        </p:txBody>
      </p:sp>
      <p:sp>
        <p:nvSpPr>
          <p:cNvPr id="9221" name="Oval 7"/>
          <p:cNvSpPr>
            <a:spLocks noChangeArrowheads="1"/>
          </p:cNvSpPr>
          <p:nvPr/>
        </p:nvSpPr>
        <p:spPr bwMode="auto">
          <a:xfrm>
            <a:off x="4932363" y="5300663"/>
            <a:ext cx="3816350" cy="1296987"/>
          </a:xfrm>
          <a:prstGeom prst="ellipse">
            <a:avLst/>
          </a:prstGeom>
          <a:solidFill>
            <a:srgbClr val="0099CC"/>
          </a:solidFill>
          <a:ln w="9525">
            <a:noFill/>
            <a:round/>
            <a:headEnd/>
            <a:tailEnd/>
          </a:ln>
        </p:spPr>
        <p:txBody>
          <a:bodyPr wrap="none" lIns="90000" tIns="46800" rIns="90000" bIns="46800" anchor="ctr"/>
          <a:lstStyle/>
          <a:p>
            <a:endParaRPr lang="el-GR"/>
          </a:p>
        </p:txBody>
      </p:sp>
      <p:sp>
        <p:nvSpPr>
          <p:cNvPr id="9222" name="Text Box 8"/>
          <p:cNvSpPr txBox="1">
            <a:spLocks noChangeArrowheads="1"/>
          </p:cNvSpPr>
          <p:nvPr/>
        </p:nvSpPr>
        <p:spPr bwMode="auto">
          <a:xfrm>
            <a:off x="5581650" y="5445125"/>
            <a:ext cx="2447925" cy="1171575"/>
          </a:xfrm>
          <a:prstGeom prst="rect">
            <a:avLst/>
          </a:prstGeom>
          <a:noFill/>
          <a:ln w="9525">
            <a:noFill/>
            <a:miter lim="800000"/>
            <a:headEnd/>
            <a:tailEnd/>
          </a:ln>
        </p:spPr>
        <p:txBody>
          <a:bodyPr lIns="90000" tIns="46800" rIns="90000" bIns="46800">
            <a:spAutoFit/>
          </a:bodyPr>
          <a:lstStyle/>
          <a:p>
            <a:pPr algn="ctr">
              <a:spcBef>
                <a:spcPct val="50000"/>
              </a:spcBef>
            </a:pPr>
            <a:r>
              <a:rPr lang="el-GR" sz="2000">
                <a:solidFill>
                  <a:schemeClr val="bg1"/>
                </a:solidFill>
              </a:rPr>
              <a:t>Μαθήματα κορμού</a:t>
            </a:r>
          </a:p>
          <a:p>
            <a:pPr algn="ctr"/>
            <a:r>
              <a:rPr lang="el-GR" sz="2000">
                <a:solidFill>
                  <a:schemeClr val="bg1"/>
                </a:solidFill>
              </a:rPr>
              <a:t>(34 υποχρεωτικά)</a:t>
            </a:r>
          </a:p>
          <a:p>
            <a:pPr algn="ctr">
              <a:spcBef>
                <a:spcPct val="50000"/>
              </a:spcBef>
            </a:pPr>
            <a:r>
              <a:rPr lang="el-GR" sz="2000">
                <a:solidFill>
                  <a:srgbClr val="FFCC00"/>
                </a:solidFill>
              </a:rPr>
              <a:t>102 δ.μ.</a:t>
            </a:r>
            <a:endParaRPr lang="en-US" sz="2000">
              <a:solidFill>
                <a:srgbClr val="FFCC00"/>
              </a:solidFill>
            </a:endParaRPr>
          </a:p>
        </p:txBody>
      </p:sp>
    </p:spTree>
    <p:extLst>
      <p:ext uri="{BB962C8B-B14F-4D97-AF65-F5344CB8AC3E}">
        <p14:creationId xmlns:p14="http://schemas.microsoft.com/office/powerpoint/2010/main" val="2981689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Στούντιο">
  <a:themeElements>
    <a:clrScheme name="Προσαρμοσμένο 1">
      <a:dk1>
        <a:sysClr val="windowText" lastClr="000000"/>
      </a:dk1>
      <a:lt1>
        <a:sysClr val="window" lastClr="FFFFFF"/>
      </a:lt1>
      <a:dk2>
        <a:srgbClr val="646B86"/>
      </a:dk2>
      <a:lt2>
        <a:srgbClr val="C5D1D7"/>
      </a:lt2>
      <a:accent1>
        <a:srgbClr val="0070C0"/>
      </a:accent1>
      <a:accent2>
        <a:srgbClr val="003760"/>
      </a:accent2>
      <a:accent3>
        <a:srgbClr val="8CADAE"/>
      </a:accent3>
      <a:accent4>
        <a:srgbClr val="8C7B70"/>
      </a:accent4>
      <a:accent5>
        <a:srgbClr val="8FB08C"/>
      </a:accent5>
      <a:accent6>
        <a:srgbClr val="0070C0"/>
      </a:accent6>
      <a:hlink>
        <a:srgbClr val="00A3D6"/>
      </a:hlink>
      <a:folHlink>
        <a:srgbClr val="646B86"/>
      </a:folHlink>
    </a:clrScheme>
    <a:fontScheme name="Στούντιο">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sz="1800" b="1" i="0" u="none" strike="noStrike" cap="none" normalizeH="0" baseline="0" smtClean="0">
            <a:ln>
              <a:noFill/>
            </a:ln>
            <a:solidFill>
              <a:schemeClr val="tx1"/>
            </a:solidFill>
            <a:effectLst/>
            <a:latin typeface="Cambria"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sz="1800" b="1" i="0" u="none" strike="noStrike" cap="none" normalizeH="0" baseline="0" smtClean="0">
            <a:ln>
              <a:noFill/>
            </a:ln>
            <a:solidFill>
              <a:schemeClr val="tx1"/>
            </a:solidFill>
            <a:effectLst/>
            <a:latin typeface="Cambria" pitchFamily="18" charset="0"/>
          </a:defRPr>
        </a:defPPr>
      </a:lstStyle>
    </a:lnDef>
  </a:objectDefaults>
  <a:extraClrSchemeLst>
    <a:extraClrScheme>
      <a:clrScheme name="Στούντιο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Στούντιο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Στούντιο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Στούντιο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Στούντιο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Στούντιο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Στούντιο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Στούντιο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Στούντιο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Στούντιο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3372</TotalTime>
  <Words>1609</Words>
  <Application>Microsoft Office PowerPoint</Application>
  <PresentationFormat>On-screen Show (4:3)</PresentationFormat>
  <Paragraphs>264</Paragraphs>
  <Slides>28</Slides>
  <Notes>26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Στούντιο</vt:lpstr>
      <vt:lpstr>ΠΑΝΕΠΙΣΤΗΜΙΟ ΑΙΓΑΙΟΥ ΣΧΟΛΗ ΕΠΙΣΤΗΜΩΝ ΤΗΣ ΔΙΟΙΚΗΣΗΣ ΤΜΗΜΑ ΔΙΟΙΚΗΣΗΣ ΕΠΙΧΕΙΡΗΣΕΩΝ</vt:lpstr>
      <vt:lpstr>Περιεχόμενα</vt:lpstr>
      <vt:lpstr> Στόχοι του Προπτυχιακού Προγράμματος Σπουδών </vt:lpstr>
      <vt:lpstr>Στόχος του Προπτυχιακού Προγράμματος Σπουδών είναι η δημιουργία επιστημόνων της διοίκησης οργανισμών</vt:lpstr>
      <vt:lpstr>Ειδικά για τη διοίκηση επιχειρήσεων</vt:lpstr>
      <vt:lpstr>Η δομή του Προπτυχιακού Προγράμματος Σπουδών</vt:lpstr>
      <vt:lpstr>Η δομή του Προπτυχιακού Προγράμματος Σπουδών</vt:lpstr>
      <vt:lpstr>Η δομή του Προπτυχιακού Προγράμματος Σπουδών</vt:lpstr>
      <vt:lpstr>Η δομή του Προπτυχιακού Προγράμματος Σπουδών  Από το γενικό στο ειδικό</vt:lpstr>
      <vt:lpstr>Η δομή του Προπτυχιακού Προγράμματος Σπουδών</vt:lpstr>
      <vt:lpstr>Η δομή του Προπτυχιακού Προγράμματος Σπουδών</vt:lpstr>
      <vt:lpstr>Η δομή του Προπτυχιακού Προγράμματος Σπουδών</vt:lpstr>
      <vt:lpstr>Η δομή του Προπτυχιακού Προγράμματος Σπουδών  Από το γενικό στο ειδικό</vt:lpstr>
      <vt:lpstr>Η δομή του Προπτυχιακού Προγράμματος Σπουδών</vt:lpstr>
      <vt:lpstr>Η δομή του Προπτυχιακού Προγράμματος Σπουδών βασίζεται σε επίπεδα γνώσης – από το γενικό στο ειδικό</vt:lpstr>
      <vt:lpstr>Η δομή του Προπτυχιακού Προγράμματος Σπουδών βασίζεται σε επίπεδα γνώσης – από το γενικό στο ειδικό</vt:lpstr>
      <vt:lpstr>Συνοπτική περιγραφή μαθημάτων</vt:lpstr>
      <vt:lpstr>Συνοπτική περιγραφή μαθημάτων</vt:lpstr>
      <vt:lpstr>Σύνοψη</vt:lpstr>
      <vt:lpstr>Σύνοψη</vt:lpstr>
      <vt:lpstr>Η ιστοσελίδα του τμήματος είναι συνεχής πηγή πληροφοριών</vt:lpstr>
      <vt:lpstr>Erasmus</vt:lpstr>
      <vt:lpstr>Erasmus</vt:lpstr>
      <vt:lpstr>ECTS</vt:lpstr>
      <vt:lpstr>ECTS</vt:lpstr>
      <vt:lpstr>DS Label</vt:lpstr>
      <vt:lpstr>DS Label</vt:lpstr>
      <vt:lpstr>DS Label</vt:lpstr>
    </vt:vector>
  </TitlesOfParts>
  <Company>University of Aegean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ΑΝΑΛΥΣΗ ΔΕΔΟΜΕΝΩΝ</dc:title>
  <dc:creator>e.gaki</dc:creator>
  <cp:lastModifiedBy>PlayBoy</cp:lastModifiedBy>
  <cp:revision>293</cp:revision>
  <dcterms:created xsi:type="dcterms:W3CDTF">2009-09-29T10:20:01Z</dcterms:created>
  <dcterms:modified xsi:type="dcterms:W3CDTF">2013-12-07T17:06:09Z</dcterms:modified>
</cp:coreProperties>
</file>