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0" r:id="rId4"/>
    <p:sldId id="261" r:id="rId5"/>
    <p:sldId id="266" r:id="rId6"/>
    <p:sldId id="262" r:id="rId7"/>
    <p:sldId id="267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5" r:id="rId21"/>
  </p:sldIdLst>
  <p:sldSz cx="9144000" cy="6858000" type="screen4x3"/>
  <p:notesSz cx="6781800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  <a:srgbClr val="808000"/>
    <a:srgbClr val="CCCCFF"/>
    <a:srgbClr val="CC99FF"/>
    <a:srgbClr val="99FF33"/>
    <a:srgbClr val="00FFFF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60"/>
  </p:normalViewPr>
  <p:slideViewPr>
    <p:cSldViewPr>
      <p:cViewPr>
        <p:scale>
          <a:sx n="100" d="100"/>
          <a:sy n="100" d="100"/>
        </p:scale>
        <p:origin x="-276" y="15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r"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975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BDFDF09-660A-4159-A86C-78B17F71E4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8683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>
            <a:lvl1pPr algn="r"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6463"/>
            <a:ext cx="54260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975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defTabSz="915482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08165CA-0190-4EA4-9268-85BF0D637E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76424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411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FD15EABB-01B4-461D-B02F-64BAFFAD8C83}" type="slidenum">
              <a:rPr lang="el-GR" smtClean="0"/>
              <a:pPr defTabSz="912813"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9459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B3478EB5-E619-4A0E-A298-7AE66ED1469D}" type="slidenum">
              <a:rPr lang="el-GR" smtClean="0"/>
              <a:pPr defTabSz="912813"/>
              <a:t>2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600" i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5C10-5CB1-48BD-9F2C-A8B248267B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6F848-E1B9-41CC-BBF2-683D511BC7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27800" y="333375"/>
            <a:ext cx="1924050" cy="57594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55650" y="333375"/>
            <a:ext cx="5619750" cy="57594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EF195-2946-4121-99D9-B13113C7EC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442E-37A4-4FFA-AD97-F1CCA2660F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14D96-5197-4AAB-AF13-193CDE5C9C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799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9E23-EF05-481A-9C5E-33496B66FB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B8559-B0D2-4CA0-820D-5AF8C8E950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9E85-01EA-48CF-8F5A-16B6239F10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9DB5-78BC-4071-A7F1-241523D44E4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DF823-CB44-42AF-AA7F-08234F5B3B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C1B13-6613-4948-8E71-C8356C2E71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769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6962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CD217DEE-F51D-4C4E-B111-9B85317456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5544" name="AutoShape 8"/>
          <p:cNvSpPr>
            <a:spLocks noChangeArrowheads="1"/>
          </p:cNvSpPr>
          <p:nvPr userDrawn="1"/>
        </p:nvSpPr>
        <p:spPr bwMode="auto">
          <a:xfrm>
            <a:off x="179388" y="188913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 userDrawn="1"/>
        </p:nvSpPr>
        <p:spPr bwMode="auto">
          <a:xfrm>
            <a:off x="755650" y="1341438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356992"/>
            <a:ext cx="6336704" cy="219303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l-GR" sz="2000" b="1" dirty="0" smtClean="0"/>
              <a:t>Εργαστήριο εφαρμογής νέων τεχνολογιών πληροφορικής και επικοινωνιών στην πολυμορφική και εξ αποστάσεως  εκπαίδευση και κατάρτιση</a:t>
            </a:r>
          </a:p>
          <a:p>
            <a:pPr eaLnBrk="1" hangingPunct="1">
              <a:lnSpc>
                <a:spcPct val="80000"/>
              </a:lnSpc>
            </a:pPr>
            <a:r>
              <a:rPr lang="el-GR" sz="2000" dirty="0" smtClean="0"/>
              <a:t>Χίος</a:t>
            </a:r>
            <a:r>
              <a:rPr lang="el-GR" sz="2000" dirty="0"/>
              <a:t>, Δεκέμβριος 2013</a:t>
            </a:r>
          </a:p>
          <a:p>
            <a:pPr eaLnBrk="1" hangingPunct="1">
              <a:lnSpc>
                <a:spcPct val="80000"/>
              </a:lnSpc>
            </a:pPr>
            <a:endParaRPr lang="el-GR" sz="3200" dirty="0" smtClean="0"/>
          </a:p>
        </p:txBody>
      </p:sp>
      <p:pic>
        <p:nvPicPr>
          <p:cNvPr id="4" name="Εικόνα 13" descr="Περιγραφή: aegeansign_m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2220"/>
            <a:ext cx="1152128" cy="104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38200" y="1412776"/>
            <a:ext cx="7772400" cy="1443428"/>
          </a:xfrm>
        </p:spPr>
        <p:txBody>
          <a:bodyPr/>
          <a:lstStyle/>
          <a:p>
            <a:r>
              <a:rPr lang="el-GR" sz="2400" dirty="0">
                <a:latin typeface="Palatino Linotype" panose="02040502050505030304" pitchFamily="18" charset="0"/>
              </a:rPr>
              <a:t>ΠΑΝΕΠΙΣΤΗΜΙΟ ΑΙΓΑΙΟΥ</a:t>
            </a:r>
            <a:br>
              <a:rPr lang="el-GR" sz="2400" dirty="0">
                <a:latin typeface="Palatino Linotype" panose="02040502050505030304" pitchFamily="18" charset="0"/>
              </a:rPr>
            </a:br>
            <a:r>
              <a:rPr lang="el-GR" sz="2400" dirty="0">
                <a:latin typeface="Palatino Linotype" panose="02040502050505030304" pitchFamily="18" charset="0"/>
              </a:rPr>
              <a:t>ΣΧΟΛΗ ΕΠΙΣΤΗΜΩΝ ΤΗΣ ΔΙΟΙΚΗΣΗΣ</a:t>
            </a:r>
            <a:br>
              <a:rPr lang="el-GR" sz="2400" dirty="0">
                <a:latin typeface="Palatino Linotype" panose="02040502050505030304" pitchFamily="18" charset="0"/>
              </a:rPr>
            </a:br>
            <a:r>
              <a:rPr lang="el-GR" sz="2400" b="1" dirty="0">
                <a:latin typeface="Palatino Linotype" panose="02040502050505030304" pitchFamily="18" charset="0"/>
              </a:rPr>
              <a:t>ΤΜΗΜΑ ΔΙΟΙΚΗΣΗΣ </a:t>
            </a:r>
            <a:r>
              <a:rPr lang="el-GR" sz="2400" b="1" dirty="0" smtClean="0">
                <a:latin typeface="Palatino Linotype" panose="02040502050505030304" pitchFamily="18" charset="0"/>
              </a:rPr>
              <a:t>ΕΠΙΧΕΙΡΗΣΕΩΝ</a:t>
            </a:r>
            <a:endParaRPr lang="el-GR" sz="2400" dirty="0">
              <a:latin typeface="Palatino Linotype" panose="02040502050505030304" pitchFamily="18" charset="0"/>
            </a:endParaRPr>
          </a:p>
        </p:txBody>
      </p:sp>
      <p:sp>
        <p:nvSpPr>
          <p:cNvPr id="7" name="Υπότιτλος 2"/>
          <p:cNvSpPr txBox="1">
            <a:spLocks/>
          </p:cNvSpPr>
          <p:nvPr/>
        </p:nvSpPr>
        <p:spPr>
          <a:xfrm>
            <a:off x="1524000" y="5301208"/>
            <a:ext cx="64008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grpSp>
        <p:nvGrpSpPr>
          <p:cNvPr id="1026" name="Group 2"/>
          <p:cNvGrpSpPr>
            <a:grpSpLocks noChangeAspect="1"/>
          </p:cNvGrpSpPr>
          <p:nvPr/>
        </p:nvGrpSpPr>
        <p:grpSpPr bwMode="auto">
          <a:xfrm>
            <a:off x="3347864" y="3356992"/>
            <a:ext cx="2052546" cy="622995"/>
            <a:chOff x="750" y="4653"/>
            <a:chExt cx="10312" cy="3130"/>
          </a:xfrm>
        </p:grpSpPr>
        <p:sp>
          <p:nvSpPr>
            <p:cNvPr id="1027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748" y="4977"/>
              <a:ext cx="7314" cy="27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 smtClean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/>
                  <a:latin typeface="Arial Black"/>
                </a:rPr>
                <a:t>IRIS</a:t>
              </a:r>
              <a:endParaRPr lang="el-GR" sz="3600" kern="10" spc="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/>
                <a:latin typeface="Arial Black"/>
              </a:endParaRPr>
            </a:p>
          </p:txBody>
        </p:sp>
        <p:grpSp>
          <p:nvGrpSpPr>
            <p:cNvPr id="1028" name="Group 4"/>
            <p:cNvGrpSpPr>
              <a:grpSpLocks noChangeAspect="1"/>
            </p:cNvGrpSpPr>
            <p:nvPr/>
          </p:nvGrpSpPr>
          <p:grpSpPr bwMode="auto">
            <a:xfrm>
              <a:off x="750" y="4653"/>
              <a:ext cx="2822" cy="3130"/>
              <a:chOff x="750" y="4653"/>
              <a:chExt cx="2822" cy="3130"/>
            </a:xfrm>
          </p:grpSpPr>
          <p:pic>
            <p:nvPicPr>
              <p:cNvPr id="1029" name="Picture 5" descr="iris_logo0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0" y="4653"/>
                <a:ext cx="2822" cy="3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" name="Freeform 6"/>
              <p:cNvSpPr>
                <a:spLocks noChangeAspect="1"/>
              </p:cNvSpPr>
              <p:nvPr/>
            </p:nvSpPr>
            <p:spPr bwMode="auto">
              <a:xfrm>
                <a:off x="842" y="4701"/>
                <a:ext cx="1297" cy="2541"/>
              </a:xfrm>
              <a:custGeom>
                <a:avLst/>
                <a:gdLst/>
                <a:ahLst/>
                <a:cxnLst>
                  <a:cxn ang="0">
                    <a:pos x="1285" y="1002"/>
                  </a:cxn>
                  <a:cxn ang="0">
                    <a:pos x="1297" y="1140"/>
                  </a:cxn>
                  <a:cxn ang="0">
                    <a:pos x="1271" y="1309"/>
                  </a:cxn>
                  <a:cxn ang="0">
                    <a:pos x="1199" y="1489"/>
                  </a:cxn>
                  <a:cxn ang="0">
                    <a:pos x="1003" y="1479"/>
                  </a:cxn>
                  <a:cxn ang="0">
                    <a:pos x="937" y="1521"/>
                  </a:cxn>
                  <a:cxn ang="0">
                    <a:pos x="841" y="1578"/>
                  </a:cxn>
                  <a:cxn ang="0">
                    <a:pos x="772" y="1695"/>
                  </a:cxn>
                  <a:cxn ang="0">
                    <a:pos x="727" y="1791"/>
                  </a:cxn>
                  <a:cxn ang="0">
                    <a:pos x="700" y="1866"/>
                  </a:cxn>
                  <a:cxn ang="0">
                    <a:pos x="685" y="1935"/>
                  </a:cxn>
                  <a:cxn ang="0">
                    <a:pos x="670" y="2004"/>
                  </a:cxn>
                  <a:cxn ang="0">
                    <a:pos x="659" y="2066"/>
                  </a:cxn>
                  <a:cxn ang="0">
                    <a:pos x="574" y="2109"/>
                  </a:cxn>
                  <a:cxn ang="0">
                    <a:pos x="408" y="2330"/>
                  </a:cxn>
                  <a:cxn ang="0">
                    <a:pos x="228" y="2486"/>
                  </a:cxn>
                  <a:cxn ang="0">
                    <a:pos x="145" y="2499"/>
                  </a:cxn>
                  <a:cxn ang="0">
                    <a:pos x="127" y="2541"/>
                  </a:cxn>
                  <a:cxn ang="0">
                    <a:pos x="0" y="2522"/>
                  </a:cxn>
                  <a:cxn ang="0">
                    <a:pos x="25" y="2415"/>
                  </a:cxn>
                  <a:cxn ang="0">
                    <a:pos x="73" y="2166"/>
                  </a:cxn>
                  <a:cxn ang="0">
                    <a:pos x="108" y="2078"/>
                  </a:cxn>
                  <a:cxn ang="0">
                    <a:pos x="127" y="1863"/>
                  </a:cxn>
                  <a:cxn ang="0">
                    <a:pos x="157" y="1644"/>
                  </a:cxn>
                  <a:cxn ang="0">
                    <a:pos x="163" y="1137"/>
                  </a:cxn>
                  <a:cxn ang="0">
                    <a:pos x="208" y="897"/>
                  </a:cxn>
                  <a:cxn ang="0">
                    <a:pos x="265" y="765"/>
                  </a:cxn>
                  <a:cxn ang="0">
                    <a:pos x="331" y="720"/>
                  </a:cxn>
                  <a:cxn ang="0">
                    <a:pos x="385" y="627"/>
                  </a:cxn>
                  <a:cxn ang="0">
                    <a:pos x="400" y="519"/>
                  </a:cxn>
                  <a:cxn ang="0">
                    <a:pos x="370" y="402"/>
                  </a:cxn>
                  <a:cxn ang="0">
                    <a:pos x="301" y="306"/>
                  </a:cxn>
                  <a:cxn ang="0">
                    <a:pos x="268" y="234"/>
                  </a:cxn>
                  <a:cxn ang="0">
                    <a:pos x="217" y="231"/>
                  </a:cxn>
                  <a:cxn ang="0">
                    <a:pos x="211" y="195"/>
                  </a:cxn>
                  <a:cxn ang="0">
                    <a:pos x="304" y="102"/>
                  </a:cxn>
                  <a:cxn ang="0">
                    <a:pos x="370" y="42"/>
                  </a:cxn>
                  <a:cxn ang="0">
                    <a:pos x="466" y="36"/>
                  </a:cxn>
                  <a:cxn ang="0">
                    <a:pos x="514" y="0"/>
                  </a:cxn>
                  <a:cxn ang="0">
                    <a:pos x="643" y="6"/>
                  </a:cxn>
                  <a:cxn ang="0">
                    <a:pos x="790" y="51"/>
                  </a:cxn>
                  <a:cxn ang="0">
                    <a:pos x="970" y="150"/>
                  </a:cxn>
                  <a:cxn ang="0">
                    <a:pos x="1108" y="285"/>
                  </a:cxn>
                  <a:cxn ang="0">
                    <a:pos x="1249" y="435"/>
                  </a:cxn>
                </a:cxnLst>
                <a:rect l="0" t="0" r="r" b="b"/>
                <a:pathLst>
                  <a:path w="1297" h="2541">
                    <a:moveTo>
                      <a:pt x="1285" y="1002"/>
                    </a:moveTo>
                    <a:lnTo>
                      <a:pt x="1297" y="1140"/>
                    </a:lnTo>
                    <a:lnTo>
                      <a:pt x="1271" y="1309"/>
                    </a:lnTo>
                    <a:lnTo>
                      <a:pt x="1199" y="1489"/>
                    </a:lnTo>
                    <a:lnTo>
                      <a:pt x="1003" y="1479"/>
                    </a:lnTo>
                    <a:lnTo>
                      <a:pt x="937" y="1521"/>
                    </a:lnTo>
                    <a:lnTo>
                      <a:pt x="841" y="1578"/>
                    </a:lnTo>
                    <a:lnTo>
                      <a:pt x="772" y="1695"/>
                    </a:lnTo>
                    <a:lnTo>
                      <a:pt x="727" y="1791"/>
                    </a:lnTo>
                    <a:lnTo>
                      <a:pt x="700" y="1866"/>
                    </a:lnTo>
                    <a:lnTo>
                      <a:pt x="685" y="1935"/>
                    </a:lnTo>
                    <a:lnTo>
                      <a:pt x="670" y="2004"/>
                    </a:lnTo>
                    <a:lnTo>
                      <a:pt x="659" y="2066"/>
                    </a:lnTo>
                    <a:lnTo>
                      <a:pt x="574" y="2109"/>
                    </a:lnTo>
                    <a:lnTo>
                      <a:pt x="408" y="2330"/>
                    </a:lnTo>
                    <a:lnTo>
                      <a:pt x="228" y="2486"/>
                    </a:lnTo>
                    <a:lnTo>
                      <a:pt x="145" y="2499"/>
                    </a:lnTo>
                    <a:lnTo>
                      <a:pt x="127" y="2541"/>
                    </a:lnTo>
                    <a:lnTo>
                      <a:pt x="0" y="2522"/>
                    </a:lnTo>
                    <a:lnTo>
                      <a:pt x="25" y="2415"/>
                    </a:lnTo>
                    <a:lnTo>
                      <a:pt x="73" y="2166"/>
                    </a:lnTo>
                    <a:lnTo>
                      <a:pt x="108" y="2078"/>
                    </a:lnTo>
                    <a:lnTo>
                      <a:pt x="127" y="1863"/>
                    </a:lnTo>
                    <a:lnTo>
                      <a:pt x="157" y="1644"/>
                    </a:lnTo>
                    <a:lnTo>
                      <a:pt x="163" y="1137"/>
                    </a:lnTo>
                    <a:lnTo>
                      <a:pt x="208" y="897"/>
                    </a:lnTo>
                    <a:lnTo>
                      <a:pt x="265" y="765"/>
                    </a:lnTo>
                    <a:lnTo>
                      <a:pt x="331" y="720"/>
                    </a:lnTo>
                    <a:lnTo>
                      <a:pt x="385" y="627"/>
                    </a:lnTo>
                    <a:lnTo>
                      <a:pt x="400" y="519"/>
                    </a:lnTo>
                    <a:lnTo>
                      <a:pt x="370" y="402"/>
                    </a:lnTo>
                    <a:lnTo>
                      <a:pt x="301" y="306"/>
                    </a:lnTo>
                    <a:lnTo>
                      <a:pt x="268" y="234"/>
                    </a:lnTo>
                    <a:lnTo>
                      <a:pt x="217" y="231"/>
                    </a:lnTo>
                    <a:lnTo>
                      <a:pt x="211" y="195"/>
                    </a:lnTo>
                    <a:lnTo>
                      <a:pt x="304" y="102"/>
                    </a:lnTo>
                    <a:lnTo>
                      <a:pt x="370" y="42"/>
                    </a:lnTo>
                    <a:lnTo>
                      <a:pt x="466" y="36"/>
                    </a:lnTo>
                    <a:lnTo>
                      <a:pt x="514" y="0"/>
                    </a:lnTo>
                    <a:lnTo>
                      <a:pt x="643" y="6"/>
                    </a:lnTo>
                    <a:lnTo>
                      <a:pt x="790" y="51"/>
                    </a:lnTo>
                    <a:lnTo>
                      <a:pt x="970" y="150"/>
                    </a:lnTo>
                    <a:lnTo>
                      <a:pt x="1108" y="285"/>
                    </a:lnTo>
                    <a:lnTo>
                      <a:pt x="1249" y="435"/>
                    </a:lnTo>
                  </a:path>
                </a:pathLst>
              </a:custGeom>
              <a:noFill/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031" name="Freeform 7"/>
              <p:cNvSpPr>
                <a:spLocks noChangeAspect="1"/>
              </p:cNvSpPr>
              <p:nvPr/>
            </p:nvSpPr>
            <p:spPr bwMode="auto">
              <a:xfrm>
                <a:off x="1621" y="5013"/>
                <a:ext cx="1268" cy="798"/>
              </a:xfrm>
              <a:custGeom>
                <a:avLst/>
                <a:gdLst/>
                <a:ahLst/>
                <a:cxnLst>
                  <a:cxn ang="0">
                    <a:pos x="386" y="228"/>
                  </a:cxn>
                  <a:cxn ang="0">
                    <a:pos x="440" y="180"/>
                  </a:cxn>
                  <a:cxn ang="0">
                    <a:pos x="540" y="24"/>
                  </a:cxn>
                  <a:cxn ang="0">
                    <a:pos x="662" y="51"/>
                  </a:cxn>
                  <a:cxn ang="0">
                    <a:pos x="743" y="0"/>
                  </a:cxn>
                  <a:cxn ang="0">
                    <a:pos x="824" y="30"/>
                  </a:cxn>
                  <a:cxn ang="0">
                    <a:pos x="950" y="33"/>
                  </a:cxn>
                  <a:cxn ang="0">
                    <a:pos x="1061" y="78"/>
                  </a:cxn>
                  <a:cxn ang="0">
                    <a:pos x="1109" y="132"/>
                  </a:cxn>
                  <a:cxn ang="0">
                    <a:pos x="1199" y="183"/>
                  </a:cxn>
                  <a:cxn ang="0">
                    <a:pos x="1253" y="225"/>
                  </a:cxn>
                  <a:cxn ang="0">
                    <a:pos x="1268" y="297"/>
                  </a:cxn>
                  <a:cxn ang="0">
                    <a:pos x="1199" y="354"/>
                  </a:cxn>
                  <a:cxn ang="0">
                    <a:pos x="1127" y="384"/>
                  </a:cxn>
                  <a:cxn ang="0">
                    <a:pos x="1091" y="515"/>
                  </a:cxn>
                  <a:cxn ang="0">
                    <a:pos x="899" y="755"/>
                  </a:cxn>
                  <a:cxn ang="0">
                    <a:pos x="803" y="719"/>
                  </a:cxn>
                  <a:cxn ang="0">
                    <a:pos x="827" y="645"/>
                  </a:cxn>
                  <a:cxn ang="0">
                    <a:pos x="887" y="624"/>
                  </a:cxn>
                  <a:cxn ang="0">
                    <a:pos x="854" y="579"/>
                  </a:cxn>
                  <a:cxn ang="0">
                    <a:pos x="746" y="588"/>
                  </a:cxn>
                  <a:cxn ang="0">
                    <a:pos x="671" y="731"/>
                  </a:cxn>
                  <a:cxn ang="0">
                    <a:pos x="600" y="755"/>
                  </a:cxn>
                  <a:cxn ang="0">
                    <a:pos x="452" y="648"/>
                  </a:cxn>
                  <a:cxn ang="0">
                    <a:pos x="434" y="594"/>
                  </a:cxn>
                  <a:cxn ang="0">
                    <a:pos x="362" y="591"/>
                  </a:cxn>
                  <a:cxn ang="0">
                    <a:pos x="350" y="786"/>
                  </a:cxn>
                  <a:cxn ang="0">
                    <a:pos x="302" y="786"/>
                  </a:cxn>
                  <a:cxn ang="0">
                    <a:pos x="302" y="639"/>
                  </a:cxn>
                  <a:cxn ang="0">
                    <a:pos x="233" y="687"/>
                  </a:cxn>
                  <a:cxn ang="0">
                    <a:pos x="194" y="798"/>
                  </a:cxn>
                  <a:cxn ang="0">
                    <a:pos x="98" y="783"/>
                  </a:cxn>
                  <a:cxn ang="0">
                    <a:pos x="125" y="762"/>
                  </a:cxn>
                  <a:cxn ang="0">
                    <a:pos x="164" y="651"/>
                  </a:cxn>
                  <a:cxn ang="0">
                    <a:pos x="264" y="563"/>
                  </a:cxn>
                  <a:cxn ang="0">
                    <a:pos x="269" y="513"/>
                  </a:cxn>
                  <a:cxn ang="0">
                    <a:pos x="158" y="510"/>
                  </a:cxn>
                  <a:cxn ang="0">
                    <a:pos x="53" y="444"/>
                  </a:cxn>
                  <a:cxn ang="0">
                    <a:pos x="5" y="363"/>
                  </a:cxn>
                  <a:cxn ang="0">
                    <a:pos x="0" y="264"/>
                  </a:cxn>
                  <a:cxn ang="0">
                    <a:pos x="11" y="186"/>
                  </a:cxn>
                  <a:cxn ang="0">
                    <a:pos x="84" y="108"/>
                  </a:cxn>
                  <a:cxn ang="0">
                    <a:pos x="128" y="84"/>
                  </a:cxn>
                  <a:cxn ang="0">
                    <a:pos x="216" y="84"/>
                  </a:cxn>
                  <a:cxn ang="0">
                    <a:pos x="300" y="120"/>
                  </a:cxn>
                  <a:cxn ang="0">
                    <a:pos x="384" y="228"/>
                  </a:cxn>
                </a:cxnLst>
                <a:rect l="0" t="0" r="r" b="b"/>
                <a:pathLst>
                  <a:path w="1268" h="798">
                    <a:moveTo>
                      <a:pt x="386" y="228"/>
                    </a:moveTo>
                    <a:lnTo>
                      <a:pt x="440" y="180"/>
                    </a:lnTo>
                    <a:lnTo>
                      <a:pt x="540" y="24"/>
                    </a:lnTo>
                    <a:lnTo>
                      <a:pt x="662" y="51"/>
                    </a:lnTo>
                    <a:lnTo>
                      <a:pt x="743" y="0"/>
                    </a:lnTo>
                    <a:lnTo>
                      <a:pt x="824" y="30"/>
                    </a:lnTo>
                    <a:lnTo>
                      <a:pt x="950" y="33"/>
                    </a:lnTo>
                    <a:lnTo>
                      <a:pt x="1061" y="78"/>
                    </a:lnTo>
                    <a:lnTo>
                      <a:pt x="1109" y="132"/>
                    </a:lnTo>
                    <a:lnTo>
                      <a:pt x="1199" y="183"/>
                    </a:lnTo>
                    <a:lnTo>
                      <a:pt x="1253" y="225"/>
                    </a:lnTo>
                    <a:lnTo>
                      <a:pt x="1268" y="297"/>
                    </a:lnTo>
                    <a:lnTo>
                      <a:pt x="1199" y="354"/>
                    </a:lnTo>
                    <a:lnTo>
                      <a:pt x="1127" y="384"/>
                    </a:lnTo>
                    <a:lnTo>
                      <a:pt x="1091" y="515"/>
                    </a:lnTo>
                    <a:lnTo>
                      <a:pt x="899" y="755"/>
                    </a:lnTo>
                    <a:lnTo>
                      <a:pt x="803" y="719"/>
                    </a:lnTo>
                    <a:lnTo>
                      <a:pt x="827" y="645"/>
                    </a:lnTo>
                    <a:lnTo>
                      <a:pt x="887" y="624"/>
                    </a:lnTo>
                    <a:lnTo>
                      <a:pt x="854" y="579"/>
                    </a:lnTo>
                    <a:lnTo>
                      <a:pt x="746" y="588"/>
                    </a:lnTo>
                    <a:lnTo>
                      <a:pt x="671" y="731"/>
                    </a:lnTo>
                    <a:lnTo>
                      <a:pt x="600" y="755"/>
                    </a:lnTo>
                    <a:lnTo>
                      <a:pt x="452" y="648"/>
                    </a:lnTo>
                    <a:lnTo>
                      <a:pt x="434" y="594"/>
                    </a:lnTo>
                    <a:lnTo>
                      <a:pt x="362" y="591"/>
                    </a:lnTo>
                    <a:lnTo>
                      <a:pt x="350" y="786"/>
                    </a:lnTo>
                    <a:lnTo>
                      <a:pt x="302" y="786"/>
                    </a:lnTo>
                    <a:lnTo>
                      <a:pt x="302" y="639"/>
                    </a:lnTo>
                    <a:lnTo>
                      <a:pt x="233" y="687"/>
                    </a:lnTo>
                    <a:lnTo>
                      <a:pt x="194" y="798"/>
                    </a:lnTo>
                    <a:lnTo>
                      <a:pt x="98" y="783"/>
                    </a:lnTo>
                    <a:lnTo>
                      <a:pt x="125" y="762"/>
                    </a:lnTo>
                    <a:lnTo>
                      <a:pt x="164" y="651"/>
                    </a:lnTo>
                    <a:lnTo>
                      <a:pt x="264" y="563"/>
                    </a:lnTo>
                    <a:lnTo>
                      <a:pt x="269" y="513"/>
                    </a:lnTo>
                    <a:lnTo>
                      <a:pt x="158" y="510"/>
                    </a:lnTo>
                    <a:lnTo>
                      <a:pt x="53" y="444"/>
                    </a:lnTo>
                    <a:lnTo>
                      <a:pt x="5" y="363"/>
                    </a:lnTo>
                    <a:lnTo>
                      <a:pt x="0" y="264"/>
                    </a:lnTo>
                    <a:lnTo>
                      <a:pt x="11" y="186"/>
                    </a:lnTo>
                    <a:lnTo>
                      <a:pt x="84" y="108"/>
                    </a:lnTo>
                    <a:lnTo>
                      <a:pt x="128" y="84"/>
                    </a:lnTo>
                    <a:lnTo>
                      <a:pt x="216" y="84"/>
                    </a:lnTo>
                    <a:lnTo>
                      <a:pt x="300" y="120"/>
                    </a:lnTo>
                    <a:lnTo>
                      <a:pt x="384" y="228"/>
                    </a:lnTo>
                  </a:path>
                </a:pathLst>
              </a:custGeom>
              <a:noFill/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032" name="Freeform 8"/>
              <p:cNvSpPr>
                <a:spLocks noChangeAspect="1"/>
              </p:cNvSpPr>
              <p:nvPr/>
            </p:nvSpPr>
            <p:spPr bwMode="auto">
              <a:xfrm>
                <a:off x="1398" y="5313"/>
                <a:ext cx="1536" cy="2196"/>
              </a:xfrm>
              <a:custGeom>
                <a:avLst/>
                <a:gdLst/>
                <a:ahLst/>
                <a:cxnLst>
                  <a:cxn ang="0">
                    <a:pos x="96" y="1455"/>
                  </a:cxn>
                  <a:cxn ang="0">
                    <a:pos x="0" y="1905"/>
                  </a:cxn>
                  <a:cxn ang="0">
                    <a:pos x="99" y="2040"/>
                  </a:cxn>
                  <a:cxn ang="0">
                    <a:pos x="312" y="2196"/>
                  </a:cxn>
                  <a:cxn ang="0">
                    <a:pos x="443" y="1738"/>
                  </a:cxn>
                  <a:cxn ang="0">
                    <a:pos x="635" y="1822"/>
                  </a:cxn>
                  <a:cxn ang="0">
                    <a:pos x="765" y="1809"/>
                  </a:cxn>
                  <a:cxn ang="0">
                    <a:pos x="828" y="1794"/>
                  </a:cxn>
                  <a:cxn ang="0">
                    <a:pos x="825" y="1695"/>
                  </a:cxn>
                  <a:cxn ang="0">
                    <a:pos x="768" y="1653"/>
                  </a:cxn>
                  <a:cxn ang="0">
                    <a:pos x="732" y="1410"/>
                  </a:cxn>
                  <a:cxn ang="0">
                    <a:pos x="635" y="1223"/>
                  </a:cxn>
                  <a:cxn ang="0">
                    <a:pos x="615" y="1155"/>
                  </a:cxn>
                  <a:cxn ang="0">
                    <a:pos x="630" y="1092"/>
                  </a:cxn>
                  <a:cxn ang="0">
                    <a:pos x="675" y="1056"/>
                  </a:cxn>
                  <a:cxn ang="0">
                    <a:pos x="693" y="1017"/>
                  </a:cxn>
                  <a:cxn ang="0">
                    <a:pos x="647" y="875"/>
                  </a:cxn>
                  <a:cxn ang="0">
                    <a:pos x="666" y="816"/>
                  </a:cxn>
                  <a:cxn ang="0">
                    <a:pos x="759" y="1014"/>
                  </a:cxn>
                  <a:cxn ang="0">
                    <a:pos x="780" y="1092"/>
                  </a:cxn>
                  <a:cxn ang="0">
                    <a:pos x="1071" y="1083"/>
                  </a:cxn>
                  <a:cxn ang="0">
                    <a:pos x="1294" y="887"/>
                  </a:cxn>
                  <a:cxn ang="0">
                    <a:pos x="1210" y="839"/>
                  </a:cxn>
                  <a:cxn ang="0">
                    <a:pos x="1222" y="719"/>
                  </a:cxn>
                  <a:cxn ang="0">
                    <a:pos x="1318" y="671"/>
                  </a:cxn>
                  <a:cxn ang="0">
                    <a:pos x="1392" y="669"/>
                  </a:cxn>
                  <a:cxn ang="0">
                    <a:pos x="1425" y="627"/>
                  </a:cxn>
                  <a:cxn ang="0">
                    <a:pos x="1426" y="540"/>
                  </a:cxn>
                  <a:cxn ang="0">
                    <a:pos x="1479" y="531"/>
                  </a:cxn>
                  <a:cxn ang="0">
                    <a:pos x="1488" y="474"/>
                  </a:cxn>
                  <a:cxn ang="0">
                    <a:pos x="1536" y="456"/>
                  </a:cxn>
                  <a:cxn ang="0">
                    <a:pos x="1522" y="264"/>
                  </a:cxn>
                  <a:cxn ang="0">
                    <a:pos x="1534" y="36"/>
                  </a:cxn>
                  <a:cxn ang="0">
                    <a:pos x="1482" y="0"/>
                  </a:cxn>
                </a:cxnLst>
                <a:rect l="0" t="0" r="r" b="b"/>
                <a:pathLst>
                  <a:path w="1536" h="2196">
                    <a:moveTo>
                      <a:pt x="96" y="1455"/>
                    </a:moveTo>
                    <a:lnTo>
                      <a:pt x="0" y="1905"/>
                    </a:lnTo>
                    <a:lnTo>
                      <a:pt x="99" y="2040"/>
                    </a:lnTo>
                    <a:lnTo>
                      <a:pt x="312" y="2196"/>
                    </a:lnTo>
                    <a:lnTo>
                      <a:pt x="443" y="1738"/>
                    </a:lnTo>
                    <a:lnTo>
                      <a:pt x="635" y="1822"/>
                    </a:lnTo>
                    <a:lnTo>
                      <a:pt x="765" y="1809"/>
                    </a:lnTo>
                    <a:lnTo>
                      <a:pt x="828" y="1794"/>
                    </a:lnTo>
                    <a:lnTo>
                      <a:pt x="825" y="1695"/>
                    </a:lnTo>
                    <a:lnTo>
                      <a:pt x="768" y="1653"/>
                    </a:lnTo>
                    <a:lnTo>
                      <a:pt x="732" y="1410"/>
                    </a:lnTo>
                    <a:lnTo>
                      <a:pt x="635" y="1223"/>
                    </a:lnTo>
                    <a:lnTo>
                      <a:pt x="615" y="1155"/>
                    </a:lnTo>
                    <a:lnTo>
                      <a:pt x="630" y="1092"/>
                    </a:lnTo>
                    <a:lnTo>
                      <a:pt x="675" y="1056"/>
                    </a:lnTo>
                    <a:lnTo>
                      <a:pt x="693" y="1017"/>
                    </a:lnTo>
                    <a:lnTo>
                      <a:pt x="647" y="875"/>
                    </a:lnTo>
                    <a:lnTo>
                      <a:pt x="666" y="816"/>
                    </a:lnTo>
                    <a:lnTo>
                      <a:pt x="759" y="1014"/>
                    </a:lnTo>
                    <a:lnTo>
                      <a:pt x="780" y="1092"/>
                    </a:lnTo>
                    <a:lnTo>
                      <a:pt x="1071" y="1083"/>
                    </a:lnTo>
                    <a:lnTo>
                      <a:pt x="1294" y="887"/>
                    </a:lnTo>
                    <a:lnTo>
                      <a:pt x="1210" y="839"/>
                    </a:lnTo>
                    <a:lnTo>
                      <a:pt x="1222" y="719"/>
                    </a:lnTo>
                    <a:lnTo>
                      <a:pt x="1318" y="671"/>
                    </a:lnTo>
                    <a:lnTo>
                      <a:pt x="1392" y="669"/>
                    </a:lnTo>
                    <a:lnTo>
                      <a:pt x="1425" y="627"/>
                    </a:lnTo>
                    <a:lnTo>
                      <a:pt x="1426" y="540"/>
                    </a:lnTo>
                    <a:lnTo>
                      <a:pt x="1479" y="531"/>
                    </a:lnTo>
                    <a:lnTo>
                      <a:pt x="1488" y="474"/>
                    </a:lnTo>
                    <a:lnTo>
                      <a:pt x="1536" y="456"/>
                    </a:lnTo>
                    <a:lnTo>
                      <a:pt x="1522" y="264"/>
                    </a:lnTo>
                    <a:lnTo>
                      <a:pt x="1534" y="36"/>
                    </a:lnTo>
                    <a:lnTo>
                      <a:pt x="1482" y="0"/>
                    </a:lnTo>
                  </a:path>
                </a:pathLst>
              </a:custGeom>
              <a:noFill/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033" name="Freeform 9"/>
              <p:cNvSpPr>
                <a:spLocks noChangeAspect="1"/>
              </p:cNvSpPr>
              <p:nvPr/>
            </p:nvSpPr>
            <p:spPr bwMode="auto">
              <a:xfrm>
                <a:off x="1716" y="6198"/>
                <a:ext cx="1521" cy="1497"/>
              </a:xfrm>
              <a:custGeom>
                <a:avLst/>
                <a:gdLst/>
                <a:ahLst/>
                <a:cxnLst>
                  <a:cxn ang="0">
                    <a:pos x="0" y="1317"/>
                  </a:cxn>
                  <a:cxn ang="0">
                    <a:pos x="177" y="1410"/>
                  </a:cxn>
                  <a:cxn ang="0">
                    <a:pos x="369" y="1479"/>
                  </a:cxn>
                  <a:cxn ang="0">
                    <a:pos x="570" y="1497"/>
                  </a:cxn>
                  <a:cxn ang="0">
                    <a:pos x="1053" y="1488"/>
                  </a:cxn>
                  <a:cxn ang="0">
                    <a:pos x="1182" y="1449"/>
                  </a:cxn>
                  <a:cxn ang="0">
                    <a:pos x="1326" y="1368"/>
                  </a:cxn>
                  <a:cxn ang="0">
                    <a:pos x="1419" y="1272"/>
                  </a:cxn>
                  <a:cxn ang="0">
                    <a:pos x="1434" y="1137"/>
                  </a:cxn>
                  <a:cxn ang="0">
                    <a:pos x="1420" y="1012"/>
                  </a:cxn>
                  <a:cxn ang="0">
                    <a:pos x="1479" y="954"/>
                  </a:cxn>
                  <a:cxn ang="0">
                    <a:pos x="1521" y="882"/>
                  </a:cxn>
                  <a:cxn ang="0">
                    <a:pos x="1516" y="531"/>
                  </a:cxn>
                  <a:cxn ang="0">
                    <a:pos x="1476" y="444"/>
                  </a:cxn>
                  <a:cxn ang="0">
                    <a:pos x="1359" y="348"/>
                  </a:cxn>
                  <a:cxn ang="0">
                    <a:pos x="1356" y="276"/>
                  </a:cxn>
                  <a:cxn ang="0">
                    <a:pos x="1260" y="162"/>
                  </a:cxn>
                  <a:cxn ang="0">
                    <a:pos x="1113" y="45"/>
                  </a:cxn>
                  <a:cxn ang="0">
                    <a:pos x="1044" y="0"/>
                  </a:cxn>
                  <a:cxn ang="0">
                    <a:pos x="963" y="2"/>
                  </a:cxn>
                </a:cxnLst>
                <a:rect l="0" t="0" r="r" b="b"/>
                <a:pathLst>
                  <a:path w="1521" h="1497">
                    <a:moveTo>
                      <a:pt x="0" y="1317"/>
                    </a:moveTo>
                    <a:lnTo>
                      <a:pt x="177" y="1410"/>
                    </a:lnTo>
                    <a:lnTo>
                      <a:pt x="369" y="1479"/>
                    </a:lnTo>
                    <a:lnTo>
                      <a:pt x="570" y="1497"/>
                    </a:lnTo>
                    <a:lnTo>
                      <a:pt x="1053" y="1488"/>
                    </a:lnTo>
                    <a:lnTo>
                      <a:pt x="1182" y="1449"/>
                    </a:lnTo>
                    <a:lnTo>
                      <a:pt x="1326" y="1368"/>
                    </a:lnTo>
                    <a:lnTo>
                      <a:pt x="1419" y="1272"/>
                    </a:lnTo>
                    <a:lnTo>
                      <a:pt x="1434" y="1137"/>
                    </a:lnTo>
                    <a:lnTo>
                      <a:pt x="1420" y="1012"/>
                    </a:lnTo>
                    <a:lnTo>
                      <a:pt x="1479" y="954"/>
                    </a:lnTo>
                    <a:lnTo>
                      <a:pt x="1521" y="882"/>
                    </a:lnTo>
                    <a:lnTo>
                      <a:pt x="1516" y="531"/>
                    </a:lnTo>
                    <a:lnTo>
                      <a:pt x="1476" y="444"/>
                    </a:lnTo>
                    <a:lnTo>
                      <a:pt x="1359" y="348"/>
                    </a:lnTo>
                    <a:lnTo>
                      <a:pt x="1356" y="276"/>
                    </a:lnTo>
                    <a:lnTo>
                      <a:pt x="1260" y="162"/>
                    </a:lnTo>
                    <a:lnTo>
                      <a:pt x="1113" y="45"/>
                    </a:lnTo>
                    <a:lnTo>
                      <a:pt x="1044" y="0"/>
                    </a:lnTo>
                    <a:lnTo>
                      <a:pt x="963" y="2"/>
                    </a:lnTo>
                  </a:path>
                </a:pathLst>
              </a:custGeom>
              <a:noFill/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034" name="Freeform 10"/>
              <p:cNvSpPr>
                <a:spLocks noChangeAspect="1"/>
              </p:cNvSpPr>
              <p:nvPr/>
            </p:nvSpPr>
            <p:spPr bwMode="auto">
              <a:xfrm>
                <a:off x="2772" y="5505"/>
                <a:ext cx="94" cy="74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24"/>
                  </a:cxn>
                  <a:cxn ang="0">
                    <a:pos x="30" y="69"/>
                  </a:cxn>
                  <a:cxn ang="0">
                    <a:pos x="87" y="54"/>
                  </a:cxn>
                  <a:cxn ang="0">
                    <a:pos x="75" y="9"/>
                  </a:cxn>
                  <a:cxn ang="0">
                    <a:pos x="33" y="0"/>
                  </a:cxn>
                </a:cxnLst>
                <a:rect l="0" t="0" r="r" b="b"/>
                <a:pathLst>
                  <a:path w="94" h="74">
                    <a:moveTo>
                      <a:pt x="33" y="0"/>
                    </a:moveTo>
                    <a:cubicBezTo>
                      <a:pt x="18" y="4"/>
                      <a:pt x="8" y="8"/>
                      <a:pt x="0" y="24"/>
                    </a:cubicBezTo>
                    <a:cubicBezTo>
                      <a:pt x="0" y="32"/>
                      <a:pt x="16" y="64"/>
                      <a:pt x="30" y="69"/>
                    </a:cubicBezTo>
                    <a:cubicBezTo>
                      <a:pt x="44" y="74"/>
                      <a:pt x="80" y="64"/>
                      <a:pt x="87" y="54"/>
                    </a:cubicBezTo>
                    <a:cubicBezTo>
                      <a:pt x="94" y="46"/>
                      <a:pt x="85" y="19"/>
                      <a:pt x="75" y="9"/>
                    </a:cubicBezTo>
                    <a:cubicBezTo>
                      <a:pt x="66" y="0"/>
                      <a:pt x="44" y="4"/>
                      <a:pt x="33" y="0"/>
                    </a:cubicBezTo>
                    <a:close/>
                  </a:path>
                </a:pathLst>
              </a:custGeom>
              <a:noFill/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:\ΔΙΑΤΟΠΙΚΟ\GEFYRA_Triptycho_Teliko\GEFYRA_eswteriko_010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:\ΔΙΑΤΟΠΙΚΟ\GEFYRA_Triptycho_Teliko\GEFYRA_exofyllo new photo_010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Ta eggrafa mou\NEA MONH_Final Version\CD\Exofu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0"/>
            <a:ext cx="44297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:\Ta eggrafa mou\NEA MONH_Final Version\CD\Sel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0"/>
            <a:ext cx="44207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:\Ta eggrafa mou\NEA MONH_Final Version\CD\Sel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0"/>
            <a:ext cx="44207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:\Ta eggrafa mou\NEA MONH_Final Version\CD\Sel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3" y="0"/>
            <a:ext cx="44071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Q:\Ta eggrafa mou\NEA MONH_Final Version\CD\Sel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-30892"/>
            <a:ext cx="4432969" cy="688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:\Ta eggrafa mou\NEA MONH_Final Version\CD\Sel 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-23276"/>
            <a:ext cx="4429793" cy="68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:\Ta eggrafa mou\NEA MONH_Final Version\CD\Sel 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-18883"/>
            <a:ext cx="4432969" cy="6876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Q:\Ta eggrafa mou\NEA MONH_Final Version\CD\Sel 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191"/>
            <a:ext cx="4392488" cy="6810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Περιεχόμενα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6792"/>
            <a:ext cx="7696200" cy="453603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el-GR" sz="2400" dirty="0" smtClean="0"/>
              <a:t>- Κύρια πεδία έρευνας του </a:t>
            </a:r>
            <a:r>
              <a:rPr lang="en-US" sz="2400" dirty="0" smtClean="0"/>
              <a:t>IRIS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el-GR" sz="2400" dirty="0" smtClean="0"/>
              <a:t>- Κυριότερα έργα (ως </a:t>
            </a:r>
            <a:r>
              <a:rPr lang="en-US" sz="2400" dirty="0" smtClean="0"/>
              <a:t>Leader </a:t>
            </a:r>
            <a:r>
              <a:rPr lang="el-GR" sz="2400" dirty="0" smtClean="0"/>
              <a:t>ή ως </a:t>
            </a:r>
            <a:r>
              <a:rPr lang="en-US" sz="2400" dirty="0" smtClean="0"/>
              <a:t>Partner)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el-GR" sz="2400" dirty="0" smtClean="0"/>
              <a:t>- Δημοσιεύσεις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el-GR" sz="2400" dirty="0" smtClean="0"/>
              <a:t>- Ενδεικτική παρουσίαση: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el-GR" sz="2400" dirty="0" smtClean="0"/>
              <a:t>	«Η Γέφυρα των Φιλικών»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el-GR" sz="2400" dirty="0" smtClean="0"/>
              <a:t>	«Νέα Μονή»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None/>
              <a:defRPr/>
            </a:pPr>
            <a:r>
              <a:rPr lang="el-GR" sz="2400" dirty="0" smtClean="0"/>
              <a:t>- Προσεχώς…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>
          <a:xfrm>
            <a:off x="25152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l-GR" sz="1200" i="1" dirty="0" smtClean="0">
                <a:latin typeface="Palatino Linotype" panose="02040502050505030304" pitchFamily="18" charset="0"/>
              </a:rPr>
              <a:t>Τμήμα Διοίκησης Επιχειρήσεων</a:t>
            </a:r>
            <a:endParaRPr lang="el-GR" sz="1200" i="1" dirty="0">
              <a:latin typeface="Palatino Linotype" panose="02040502050505030304" pitchFamily="18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7452320" y="6309320"/>
            <a:ext cx="1600200" cy="457200"/>
          </a:xfrm>
        </p:spPr>
        <p:txBody>
          <a:bodyPr/>
          <a:lstStyle/>
          <a:p>
            <a:pPr>
              <a:defRPr/>
            </a:pPr>
            <a:fld id="{8380442E-37A4-4FFA-AD97-F1CCA2660F65}" type="slidenum">
              <a:rPr lang="el-GR" sz="1200" i="1" smtClean="0">
                <a:latin typeface="Palatino Linotype" panose="02040502050505030304" pitchFamily="18" charset="0"/>
              </a:rPr>
              <a:pPr>
                <a:defRPr/>
              </a:pPr>
              <a:t>2</a:t>
            </a:fld>
            <a:endParaRPr lang="el-GR" sz="1200" i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Προσεχώς…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896544"/>
          </a:xfrm>
        </p:spPr>
        <p:txBody>
          <a:bodyPr/>
          <a:lstStyle/>
          <a:p>
            <a:pPr>
              <a:buFontTx/>
              <a:buChar char="-"/>
            </a:pPr>
            <a:r>
              <a:rPr lang="el-GR" sz="2800" dirty="0" smtClean="0"/>
              <a:t>Εξ αποστάσεως εκπαίδευση ή/και κατάρτιση σε περιοχές:</a:t>
            </a:r>
          </a:p>
          <a:p>
            <a:pPr lvl="1">
              <a:buFontTx/>
              <a:buChar char="-"/>
            </a:pPr>
            <a:r>
              <a:rPr lang="el-GR" sz="2400" b="1" dirty="0" smtClean="0">
                <a:solidFill>
                  <a:schemeClr val="accent1"/>
                </a:solidFill>
              </a:rPr>
              <a:t>Διοίκησης Επιχειρήσεων</a:t>
            </a:r>
          </a:p>
          <a:p>
            <a:pPr lvl="1">
              <a:buFontTx/>
              <a:buChar char="-"/>
            </a:pPr>
            <a:r>
              <a:rPr lang="el-GR" sz="2400" b="1" dirty="0" smtClean="0">
                <a:solidFill>
                  <a:schemeClr val="accent1"/>
                </a:solidFill>
              </a:rPr>
              <a:t>Ερμηνευτικών εργαλείων στον Τουρισμό</a:t>
            </a:r>
          </a:p>
          <a:p>
            <a:pPr lvl="1">
              <a:buNone/>
            </a:pPr>
            <a:endParaRPr lang="el-GR" sz="2400" dirty="0" smtClean="0"/>
          </a:p>
          <a:p>
            <a:pPr lvl="1">
              <a:buNone/>
            </a:pPr>
            <a:r>
              <a:rPr lang="el-GR" dirty="0" smtClean="0"/>
              <a:t>Έρευνα και εφαρμογή ολιστικών μοντέλων εξ αποστάσεως εκπαίδευσης:</a:t>
            </a:r>
          </a:p>
          <a:p>
            <a:pPr lvl="1">
              <a:buFontTx/>
              <a:buChar char="-"/>
            </a:pPr>
            <a:r>
              <a:rPr lang="en-US" sz="2400" b="1" dirty="0" smtClean="0">
                <a:solidFill>
                  <a:schemeClr val="accent1"/>
                </a:solidFill>
              </a:rPr>
              <a:t>e-</a:t>
            </a:r>
            <a:r>
              <a:rPr lang="el-GR" sz="2400" b="1" dirty="0" smtClean="0">
                <a:solidFill>
                  <a:schemeClr val="accent1"/>
                </a:solidFill>
              </a:rPr>
              <a:t>Τμήμα</a:t>
            </a:r>
          </a:p>
          <a:p>
            <a:pPr lvl="1">
              <a:buFontTx/>
              <a:buChar char="-"/>
            </a:pPr>
            <a:r>
              <a:rPr lang="en-US" sz="2400" b="1" dirty="0" smtClean="0">
                <a:solidFill>
                  <a:schemeClr val="accent1"/>
                </a:solidFill>
              </a:rPr>
              <a:t>e- </a:t>
            </a:r>
            <a:r>
              <a:rPr lang="el-GR" sz="2400" b="1" dirty="0" smtClean="0">
                <a:solidFill>
                  <a:schemeClr val="accent1"/>
                </a:solidFill>
              </a:rPr>
              <a:t>Πανεπιστήμιο</a:t>
            </a:r>
          </a:p>
          <a:p>
            <a:pPr lvl="1">
              <a:buNone/>
            </a:pPr>
            <a:endParaRPr lang="el-GR" sz="2400" b="1" dirty="0" smtClean="0">
              <a:solidFill>
                <a:schemeClr val="accent1"/>
              </a:solidFill>
            </a:endParaRPr>
          </a:p>
          <a:p>
            <a:pPr lvl="1" algn="ctr">
              <a:buNone/>
            </a:pPr>
            <a:r>
              <a:rPr lang="el-GR" sz="2400" i="1" dirty="0" smtClean="0">
                <a:solidFill>
                  <a:srgbClr val="FF0000"/>
                </a:solidFill>
              </a:rPr>
              <a:t>Ευχαριστώ για την προσοχή σας!</a:t>
            </a:r>
          </a:p>
          <a:p>
            <a:pPr>
              <a:buNone/>
            </a:pP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442E-37A4-4FFA-AD97-F1CCA2660F65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Κύρια πεδία έρευνας του </a:t>
            </a:r>
            <a:r>
              <a:rPr lang="en-US" b="1" dirty="0" smtClean="0"/>
              <a:t>IRIS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464025"/>
          </a:xfrm>
        </p:spPr>
        <p:txBody>
          <a:bodyPr/>
          <a:lstStyle/>
          <a:p>
            <a:r>
              <a:rPr lang="el-GR" sz="2400" dirty="0" smtClean="0"/>
              <a:t>Τεχνολογίες πληροφορίας και επικοινωνίας στην πολυμορφική και εξ αποστάσεως εκπαίδευση</a:t>
            </a:r>
          </a:p>
          <a:p>
            <a:r>
              <a:rPr lang="el-GR" sz="2400" dirty="0" smtClean="0"/>
              <a:t>Διαχείριση ελεύθερου χρόνου  (</a:t>
            </a:r>
            <a:r>
              <a:rPr lang="en-US" sz="2400" dirty="0" smtClean="0"/>
              <a:t>Leisure Time Management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Διαχείριση Πολιτιστικού αποθέματος σε περιβάλλον επίσκεψης (</a:t>
            </a:r>
            <a:r>
              <a:rPr lang="en-US" sz="2400" dirty="0" smtClean="0"/>
              <a:t>Heritage Management in Recreational Learning Environments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Τουριστική Ερμηνευτική (</a:t>
            </a:r>
            <a:r>
              <a:rPr lang="en-US" sz="2400" dirty="0" smtClean="0"/>
              <a:t>Visitor </a:t>
            </a:r>
            <a:r>
              <a:rPr lang="en-US" sz="2400" dirty="0" err="1" smtClean="0"/>
              <a:t>Centred</a:t>
            </a:r>
            <a:r>
              <a:rPr lang="en-US" sz="2400" dirty="0" smtClean="0"/>
              <a:t> Hermeneutics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Ψηφιακά συστήματα διαχείρισης τουριστικού προορισμού</a:t>
            </a:r>
            <a:r>
              <a:rPr lang="en-US" sz="2400" dirty="0" smtClean="0"/>
              <a:t> (Destination Information Marketing and Management Systems)</a:t>
            </a:r>
            <a:endParaRPr lang="el-GR" sz="24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442E-37A4-4FFA-AD97-F1CCA2660F65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Κυριότερα έργα </a:t>
            </a:r>
            <a:r>
              <a:rPr lang="el-GR" b="1" i="1" dirty="0" smtClean="0"/>
              <a:t>(ως </a:t>
            </a:r>
            <a:r>
              <a:rPr lang="en-US" b="1" i="1" dirty="0" smtClean="0"/>
              <a:t>Leader </a:t>
            </a:r>
            <a:r>
              <a:rPr lang="el-GR" b="1" i="1" dirty="0" smtClean="0"/>
              <a:t>ή ως </a:t>
            </a:r>
            <a:r>
              <a:rPr lang="en-US" b="1" i="1" dirty="0" smtClean="0"/>
              <a:t>Partner)</a:t>
            </a:r>
            <a:endParaRPr lang="el-GR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824536"/>
          </a:xfrm>
        </p:spPr>
        <p:txBody>
          <a:bodyPr/>
          <a:lstStyle/>
          <a:p>
            <a:r>
              <a:rPr lang="en-GB" sz="1600" b="1" dirty="0" smtClean="0"/>
              <a:t>“HERODOT”</a:t>
            </a:r>
            <a:r>
              <a:rPr lang="en-GB" sz="1600" dirty="0" smtClean="0"/>
              <a:t>: Tourism Uses of the Historic </a:t>
            </a:r>
            <a:r>
              <a:rPr lang="en-GB" sz="1600" dirty="0" err="1" smtClean="0"/>
              <a:t>Environement</a:t>
            </a:r>
            <a:r>
              <a:rPr lang="en-GB" sz="1600" dirty="0" smtClean="0"/>
              <a:t>. Transfer Know-How of best practices at Community Level Funding C.I </a:t>
            </a:r>
            <a:r>
              <a:rPr lang="en-GB" sz="1600" dirty="0" err="1" smtClean="0"/>
              <a:t>Interreg</a:t>
            </a:r>
            <a:r>
              <a:rPr lang="en-GB" sz="1600" dirty="0" smtClean="0"/>
              <a:t>, Strand IIIB, Measure 3.2 Budget 950.000€</a:t>
            </a:r>
            <a:r>
              <a:rPr lang="en-GB" sz="1600" b="1" dirty="0" smtClean="0"/>
              <a:t> </a:t>
            </a:r>
            <a:endParaRPr lang="el-GR" sz="1600" b="1" i="1" dirty="0" smtClean="0"/>
          </a:p>
          <a:p>
            <a:r>
              <a:rPr lang="en-US" sz="1600" b="1" dirty="0" err="1" smtClean="0"/>
              <a:t>TransInterpret</a:t>
            </a:r>
            <a:r>
              <a:rPr lang="en-US" sz="1600" b="1" dirty="0" smtClean="0"/>
              <a:t> II</a:t>
            </a:r>
            <a:r>
              <a:rPr lang="el-GR" sz="1600" b="1" dirty="0" smtClean="0"/>
              <a:t> </a:t>
            </a:r>
            <a:r>
              <a:rPr lang="en-US" sz="1600" dirty="0" smtClean="0"/>
              <a:t>«</a:t>
            </a:r>
            <a:r>
              <a:rPr lang="el-GR" sz="1600" dirty="0" smtClean="0"/>
              <a:t>Τ</a:t>
            </a:r>
            <a:r>
              <a:rPr lang="en-US" sz="1600" dirty="0" err="1" smtClean="0"/>
              <a:t>ransnational</a:t>
            </a:r>
            <a:r>
              <a:rPr lang="en-US" sz="1600" dirty="0" smtClean="0"/>
              <a:t> Quality Management in Heritage Interpretation». Funding C.I.  Leader +: Strand 2. Measure 2.2. Transnational </a:t>
            </a:r>
            <a:r>
              <a:rPr lang="en-US" sz="1600" dirty="0" err="1" smtClean="0"/>
              <a:t>Cooperations</a:t>
            </a:r>
            <a:r>
              <a:rPr lang="en-US" sz="1600" b="1" dirty="0" smtClean="0"/>
              <a:t> Lead Partner  </a:t>
            </a:r>
            <a:r>
              <a:rPr lang="en-US" sz="1600" dirty="0" smtClean="0"/>
              <a:t>LAG </a:t>
            </a:r>
            <a:r>
              <a:rPr lang="en-US" sz="1600" dirty="0" err="1" smtClean="0"/>
              <a:t>Suedschwarzwald</a:t>
            </a:r>
            <a:r>
              <a:rPr lang="en-US" sz="1600" dirty="0" smtClean="0"/>
              <a:t> and University of Freiburg. the Hellenic Regional Competent Centre and 16 Local Authority Groups in Germany, Italy, Switzerland, Spain and Greece</a:t>
            </a:r>
            <a:r>
              <a:rPr lang="en-GB" sz="1600" dirty="0" smtClean="0"/>
              <a:t>. </a:t>
            </a:r>
            <a:r>
              <a:rPr lang="en-US" sz="1600" dirty="0" smtClean="0"/>
              <a:t>Budget 708.000 Euros</a:t>
            </a:r>
            <a:endParaRPr lang="el-GR" sz="1600" dirty="0" smtClean="0"/>
          </a:p>
          <a:p>
            <a:r>
              <a:rPr lang="en-US" sz="1600" dirty="0" smtClean="0"/>
              <a:t> </a:t>
            </a:r>
            <a:r>
              <a:rPr lang="en-GB" sz="1600" b="1" dirty="0" smtClean="0"/>
              <a:t>“METHEXIS” </a:t>
            </a:r>
            <a:r>
              <a:rPr lang="en-GB" sz="1600" dirty="0" smtClean="0"/>
              <a:t>: Planning and Implementing a Destination Information Marketing and Management Systems  for the tourism cluster of the  Prefecture of Drama  Funding C.I Leader+,  Budget 70.000 €</a:t>
            </a:r>
            <a:r>
              <a:rPr lang="en-GB" sz="1600" b="1" dirty="0" smtClean="0"/>
              <a:t> </a:t>
            </a:r>
            <a:endParaRPr lang="el-GR" sz="1600" b="1" i="1" dirty="0" smtClean="0"/>
          </a:p>
          <a:p>
            <a:r>
              <a:rPr lang="en-GB" sz="1600" b="1" dirty="0" smtClean="0"/>
              <a:t>HYDRORIZONS 1</a:t>
            </a:r>
            <a:r>
              <a:rPr lang="en-GB" sz="1600" dirty="0" smtClean="0"/>
              <a:t>: Planning and Implementing a Destination Information Marketing and Management Systems  for the tourism cluster A of the  Prefecture of </a:t>
            </a:r>
            <a:r>
              <a:rPr lang="en-GB" sz="1600" dirty="0" err="1" smtClean="0"/>
              <a:t>Ioannina</a:t>
            </a:r>
            <a:r>
              <a:rPr lang="en-GB" sz="1600" dirty="0" smtClean="0"/>
              <a:t>,  Funding C.I Leader+,  Budget 12.000 €</a:t>
            </a:r>
            <a:r>
              <a:rPr lang="en-GB" sz="1600" b="1" dirty="0" smtClean="0"/>
              <a:t> </a:t>
            </a:r>
            <a:endParaRPr lang="el-GR" sz="1600" b="1" i="1" dirty="0" smtClean="0"/>
          </a:p>
          <a:p>
            <a:r>
              <a:rPr lang="en-GB" sz="1600" b="1" dirty="0" smtClean="0"/>
              <a:t>HYDRORIZONS 2</a:t>
            </a:r>
            <a:r>
              <a:rPr lang="en-GB" sz="1600" dirty="0" smtClean="0"/>
              <a:t>: Planning and Implementing a Destination Information Marketing and Management Systems  for the tourism cluster B of the  Prefecture of </a:t>
            </a:r>
            <a:r>
              <a:rPr lang="en-GB" sz="1600" dirty="0" err="1" smtClean="0"/>
              <a:t>Ioannina</a:t>
            </a:r>
            <a:r>
              <a:rPr lang="en-GB" sz="1600" dirty="0" smtClean="0"/>
              <a:t>, Funding C.I Leader+,   Budget 17.000 €</a:t>
            </a:r>
            <a:endParaRPr lang="el-GR" sz="1600" dirty="0" smtClean="0"/>
          </a:p>
          <a:p>
            <a:pPr algn="ctr"/>
            <a:r>
              <a:rPr lang="el-GR" sz="1600" dirty="0" smtClean="0"/>
              <a:t>…/…</a:t>
            </a:r>
            <a:endParaRPr lang="el-GR" sz="16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442E-37A4-4FFA-AD97-F1CCA2660F65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333375"/>
            <a:ext cx="8136904" cy="863600"/>
          </a:xfrm>
        </p:spPr>
        <p:txBody>
          <a:bodyPr/>
          <a:lstStyle/>
          <a:p>
            <a:r>
              <a:rPr lang="el-GR" b="1" dirty="0" smtClean="0"/>
              <a:t>Κυριότερα έργα </a:t>
            </a:r>
            <a:r>
              <a:rPr lang="el-GR" b="1" i="1" dirty="0" smtClean="0"/>
              <a:t>(ως </a:t>
            </a:r>
            <a:r>
              <a:rPr lang="en-US" b="1" i="1" dirty="0" smtClean="0"/>
              <a:t>Leader </a:t>
            </a:r>
            <a:r>
              <a:rPr lang="el-GR" b="1" i="1" dirty="0" smtClean="0"/>
              <a:t>ή ως </a:t>
            </a:r>
            <a:r>
              <a:rPr lang="en-US" b="1" i="1" dirty="0" smtClean="0"/>
              <a:t>Partner)</a:t>
            </a:r>
            <a:r>
              <a:rPr lang="el-GR" b="1" i="1" dirty="0" smtClean="0"/>
              <a:t> συν.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608041"/>
          </a:xfrm>
        </p:spPr>
        <p:txBody>
          <a:bodyPr/>
          <a:lstStyle/>
          <a:p>
            <a:r>
              <a:rPr lang="en-US" sz="1800" b="1" dirty="0" smtClean="0"/>
              <a:t>The </a:t>
            </a:r>
            <a:r>
              <a:rPr lang="en-GB" sz="1800" b="1" dirty="0" smtClean="0"/>
              <a:t>DELIGHT Project</a:t>
            </a:r>
            <a:r>
              <a:rPr lang="en-US" sz="1800" b="1" dirty="0" smtClean="0"/>
              <a:t> : </a:t>
            </a:r>
            <a:r>
              <a:rPr lang="en-GB" sz="1800" b="1" dirty="0" smtClean="0"/>
              <a:t>Distance and e</a:t>
            </a:r>
            <a:r>
              <a:rPr lang="en-US" sz="1800" b="1" dirty="0" smtClean="0"/>
              <a:t>-</a:t>
            </a:r>
            <a:r>
              <a:rPr lang="en-GB" sz="1800" b="1" dirty="0" smtClean="0"/>
              <a:t>Learning in Heritage Interpretation</a:t>
            </a:r>
            <a:r>
              <a:rPr lang="en-US" sz="1800" dirty="0" smtClean="0"/>
              <a:t> (</a:t>
            </a:r>
            <a:r>
              <a:rPr lang="en-GB" sz="1800" dirty="0" smtClean="0"/>
              <a:t>DELIGHT</a:t>
            </a:r>
            <a:r>
              <a:rPr lang="en-US" sz="1800" dirty="0" smtClean="0"/>
              <a:t>: </a:t>
            </a:r>
            <a:r>
              <a:rPr lang="en-US" sz="1800" b="1" dirty="0" smtClean="0"/>
              <a:t>D</a:t>
            </a:r>
            <a:r>
              <a:rPr lang="en-US" sz="1800" dirty="0" smtClean="0"/>
              <a:t>istance </a:t>
            </a:r>
            <a:r>
              <a:rPr lang="en-US" sz="1800" b="1" dirty="0" smtClean="0"/>
              <a:t>E</a:t>
            </a:r>
            <a:r>
              <a:rPr lang="en-US" sz="1800" dirty="0" smtClean="0"/>
              <a:t>-</a:t>
            </a:r>
            <a:r>
              <a:rPr lang="en-US" sz="1800" b="1" dirty="0" smtClean="0"/>
              <a:t>L</a:t>
            </a:r>
            <a:r>
              <a:rPr lang="en-US" sz="1800" dirty="0" smtClean="0"/>
              <a:t>earning </a:t>
            </a:r>
            <a:r>
              <a:rPr lang="en-US" sz="1800" b="1" dirty="0" smtClean="0"/>
              <a:t>I</a:t>
            </a:r>
            <a:r>
              <a:rPr lang="en-US" sz="1800" dirty="0" smtClean="0"/>
              <a:t>nterpretation </a:t>
            </a:r>
            <a:r>
              <a:rPr lang="en-US" sz="1800" b="1" dirty="0" smtClean="0"/>
              <a:t>C</a:t>
            </a:r>
            <a:r>
              <a:rPr lang="en-US" sz="1800" dirty="0" smtClean="0"/>
              <a:t>ourse on </a:t>
            </a:r>
            <a:r>
              <a:rPr lang="en-US" sz="1800" b="1" dirty="0" smtClean="0"/>
              <a:t>G</a:t>
            </a:r>
            <a:r>
              <a:rPr lang="en-US" sz="1800" dirty="0" smtClean="0"/>
              <a:t>reek </a:t>
            </a:r>
            <a:r>
              <a:rPr lang="en-US" sz="1800" b="1" dirty="0" smtClean="0"/>
              <a:t>H</a:t>
            </a:r>
            <a:r>
              <a:rPr lang="en-US" sz="1800" dirty="0" smtClean="0"/>
              <a:t>eritage </a:t>
            </a:r>
            <a:r>
              <a:rPr lang="en-US" sz="1800" b="1" dirty="0" smtClean="0"/>
              <a:t>T</a:t>
            </a:r>
            <a:r>
              <a:rPr lang="en-US" sz="1800" dirty="0" smtClean="0"/>
              <a:t>ourism) </a:t>
            </a:r>
            <a:endParaRPr lang="el-GR" sz="1800" dirty="0" smtClean="0"/>
          </a:p>
          <a:p>
            <a:endParaRPr lang="el-GR" sz="1800" dirty="0" smtClean="0"/>
          </a:p>
          <a:p>
            <a:r>
              <a:rPr lang="en-GB" sz="1800" dirty="0" smtClean="0"/>
              <a:t> </a:t>
            </a:r>
            <a:r>
              <a:rPr lang="en-US" sz="1800" b="1" dirty="0" smtClean="0"/>
              <a:t>“Society of the Friends. Secret Oaths in Western Greece”. </a:t>
            </a:r>
            <a:r>
              <a:rPr lang="en-US" sz="1800" dirty="0" smtClean="0"/>
              <a:t>A historical heritage trail through the Revolution in 1821</a:t>
            </a:r>
            <a:r>
              <a:rPr lang="en-US" sz="1800" b="1" dirty="0" smtClean="0"/>
              <a:t>.</a:t>
            </a:r>
            <a:r>
              <a:rPr lang="en-US" sz="1800" dirty="0" smtClean="0"/>
              <a:t> A tourism development plan to introduce domestic and foreign visitors to the centers that have prepared the Revolution of 1821 and established the modern State. Lead Partner: Development Agency of Aetolia. Funding C.I.  Leader + 2006-2008, Strand 2. Measure 2.1 : Trans-regional Cooperation :  Budget 63.500 Euros</a:t>
            </a:r>
            <a:endParaRPr lang="el-GR" sz="1800" dirty="0" smtClean="0"/>
          </a:p>
          <a:p>
            <a:endParaRPr lang="el-GR" sz="1800" dirty="0" smtClean="0"/>
          </a:p>
          <a:p>
            <a:r>
              <a:rPr lang="en-GB" sz="1800" dirty="0" smtClean="0"/>
              <a:t> “</a:t>
            </a:r>
            <a:r>
              <a:rPr lang="en-GB" sz="1800" b="1" dirty="0" smtClean="0"/>
              <a:t>IKYDA 2004-2006”A comparative analysis of strengths and weaknesses, threats and unexploited heritage potential at tourism destinations</a:t>
            </a:r>
            <a:r>
              <a:rPr lang="en-GB" sz="1800" dirty="0" smtClean="0"/>
              <a:t>”, Joint project of the Universities of Freiburg and of the Aegean, Programme </a:t>
            </a:r>
            <a:r>
              <a:rPr lang="en-GB" sz="1800" dirty="0" err="1" smtClean="0"/>
              <a:t>Ikyda</a:t>
            </a:r>
            <a:r>
              <a:rPr lang="en-GB" sz="1800" dirty="0" smtClean="0"/>
              <a:t> For The Promotion Of The Exchange And Scientific Cooperation Between Greece And Germany</a:t>
            </a:r>
            <a:r>
              <a:rPr lang="en-GB" sz="1800" b="1" cap="small" dirty="0" smtClean="0"/>
              <a:t>, </a:t>
            </a:r>
            <a:r>
              <a:rPr lang="en-GB" sz="1800" cap="small" dirty="0" smtClean="0"/>
              <a:t>IKY, DAAD</a:t>
            </a:r>
            <a:r>
              <a:rPr lang="en-US" sz="1800" dirty="0" smtClean="0"/>
              <a:t>. Budget 20.000 €</a:t>
            </a:r>
            <a:endParaRPr lang="el-GR" sz="1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442E-37A4-4FFA-AD97-F1CCA2660F65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Δημοσιεύσεις </a:t>
            </a:r>
            <a:r>
              <a:rPr lang="el-GR" b="1" i="1" dirty="0" smtClean="0"/>
              <a:t>(ενδεικτικός κατάλογος)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24065"/>
          </a:xfrm>
        </p:spPr>
        <p:txBody>
          <a:bodyPr/>
          <a:lstStyle/>
          <a:p>
            <a:r>
              <a:rPr lang="en-US" sz="1800" dirty="0" smtClean="0"/>
              <a:t>"</a:t>
            </a:r>
            <a:r>
              <a:rPr lang="en-US" sz="1800" dirty="0" err="1" smtClean="0"/>
              <a:t>Hydrorizons</a:t>
            </a:r>
            <a:r>
              <a:rPr lang="en-US" sz="1800" dirty="0" smtClean="0"/>
              <a:t>": A Supply Side Destination Information and - Marketing System. A Self-Governance Planning Process in Epirus, Greece; ERSA: Paris, France</a:t>
            </a:r>
            <a:endParaRPr lang="el-GR" sz="1800" dirty="0" smtClean="0"/>
          </a:p>
          <a:p>
            <a:r>
              <a:rPr lang="en-US" sz="1800" dirty="0" smtClean="0"/>
              <a:t>Trans-regional co-operations in Western Greece: Synergies between tourism planning and local self-governance; ERSA: Paris, France</a:t>
            </a:r>
            <a:endParaRPr lang="el-GR" sz="1800" dirty="0" smtClean="0"/>
          </a:p>
          <a:p>
            <a:r>
              <a:rPr lang="en-US" sz="1800" dirty="0" smtClean="0"/>
              <a:t>The convergence process in between demand and supply side: Planning for Visitor Access at World Heritage Site "NEA MONI" in Chios, Greece; </a:t>
            </a:r>
            <a:r>
              <a:rPr lang="en-US" sz="1800" dirty="0" err="1" smtClean="0"/>
              <a:t>Istituto</a:t>
            </a:r>
            <a:r>
              <a:rPr lang="en-US" sz="1800" dirty="0" smtClean="0"/>
              <a:t> Piaget: Vila Nova de Santo Andre, Portugal</a:t>
            </a:r>
            <a:endParaRPr lang="el-GR" sz="1800" dirty="0" smtClean="0"/>
          </a:p>
          <a:p>
            <a:r>
              <a:rPr lang="en-US" sz="1800" dirty="0" smtClean="0"/>
              <a:t>Applying the interpretive planning process to promote local heritage in peripheral areas: Serving the visitor in the Highlands of </a:t>
            </a:r>
            <a:r>
              <a:rPr lang="en-US" sz="1800" dirty="0" err="1" smtClean="0"/>
              <a:t>Nafpaktia</a:t>
            </a:r>
            <a:r>
              <a:rPr lang="en-US" sz="1800" dirty="0" smtClean="0"/>
              <a:t>, Greece; </a:t>
            </a:r>
            <a:r>
              <a:rPr lang="en-US" sz="1800" dirty="0" err="1" smtClean="0"/>
              <a:t>Istituto</a:t>
            </a:r>
            <a:r>
              <a:rPr lang="en-US" sz="1800" dirty="0" smtClean="0"/>
              <a:t> Piaget: Vila Nova de Santo Andre, Portugal</a:t>
            </a:r>
            <a:endParaRPr lang="el-GR" sz="1800" dirty="0" smtClean="0"/>
          </a:p>
          <a:p>
            <a:r>
              <a:rPr lang="en-US" sz="1800" dirty="0" err="1" smtClean="0"/>
              <a:t>Transinterpret</a:t>
            </a:r>
            <a:r>
              <a:rPr lang="en-US" sz="1800" dirty="0" smtClean="0"/>
              <a:t> II: Transnational Quality Management in heritage Interpretation within the framework of C.I. Leader+. The case of Greece, 46th European Congress of the Regional Science, Volos</a:t>
            </a:r>
            <a:endParaRPr lang="el-GR" sz="1800" dirty="0" smtClean="0"/>
          </a:p>
          <a:p>
            <a:r>
              <a:rPr lang="en-US" sz="1800" dirty="0" smtClean="0"/>
              <a:t>Cognitive Processing of Information with Tourism Value: Improving Visitor Accessibility at World Heritage Site </a:t>
            </a:r>
            <a:r>
              <a:rPr lang="en-US" sz="1800" dirty="0" err="1" smtClean="0"/>
              <a:t>Nea</a:t>
            </a:r>
            <a:r>
              <a:rPr lang="en-US" sz="1800" dirty="0" smtClean="0"/>
              <a:t> </a:t>
            </a:r>
            <a:r>
              <a:rPr lang="en-US" sz="1800" dirty="0" err="1" smtClean="0"/>
              <a:t>Moni</a:t>
            </a:r>
            <a:r>
              <a:rPr lang="en-US" sz="1800" dirty="0" smtClean="0"/>
              <a:t> in Chios, Greece Val de Loire </a:t>
            </a:r>
            <a:r>
              <a:rPr lang="en-US" sz="1800" dirty="0" err="1" smtClean="0"/>
              <a:t>patrimoine</a:t>
            </a:r>
            <a:r>
              <a:rPr lang="en-US" sz="1800" dirty="0" smtClean="0"/>
              <a:t> </a:t>
            </a:r>
            <a:r>
              <a:rPr lang="en-US" sz="1800" dirty="0" err="1" smtClean="0"/>
              <a:t>mondial</a:t>
            </a:r>
            <a:r>
              <a:rPr lang="en-US" sz="1800" dirty="0" smtClean="0"/>
              <a:t> “ </a:t>
            </a:r>
            <a:r>
              <a:rPr lang="en-US" sz="1800" cap="small" dirty="0" smtClean="0"/>
              <a:t>Frequenter Le </a:t>
            </a:r>
            <a:r>
              <a:rPr lang="en-US" sz="1800" cap="small" dirty="0" err="1" smtClean="0"/>
              <a:t>Patrimoine</a:t>
            </a:r>
            <a:r>
              <a:rPr lang="en-US" sz="1800" cap="small" dirty="0" smtClean="0"/>
              <a:t> :</a:t>
            </a:r>
            <a:r>
              <a:rPr lang="en-US" sz="1800" dirty="0" smtClean="0"/>
              <a:t> </a:t>
            </a:r>
            <a:r>
              <a:rPr lang="en-US" sz="1800" cap="small" dirty="0" err="1" smtClean="0"/>
              <a:t>Accessibilité</a:t>
            </a:r>
            <a:r>
              <a:rPr lang="en-US" sz="1800" cap="small" dirty="0" smtClean="0"/>
              <a:t>, </a:t>
            </a:r>
            <a:r>
              <a:rPr lang="en-US" sz="1800" cap="small" dirty="0" err="1" smtClean="0"/>
              <a:t>Pratiques</a:t>
            </a:r>
            <a:r>
              <a:rPr lang="en-US" sz="1800" cap="small" dirty="0" smtClean="0"/>
              <a:t>, </a:t>
            </a:r>
            <a:r>
              <a:rPr lang="en-US" sz="1800" cap="small" dirty="0" err="1" smtClean="0"/>
              <a:t>Gestion</a:t>
            </a:r>
            <a:r>
              <a:rPr lang="en-US" sz="1800" cap="small" dirty="0" smtClean="0"/>
              <a:t>”, </a:t>
            </a:r>
            <a:r>
              <a:rPr lang="en-US" sz="1800" dirty="0" err="1" smtClean="0"/>
              <a:t>Universite</a:t>
            </a:r>
            <a:r>
              <a:rPr lang="en-US" sz="1800" dirty="0" smtClean="0"/>
              <a:t> Angers</a:t>
            </a:r>
            <a:endParaRPr lang="el-GR" sz="1800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442E-37A4-4FFA-AD97-F1CCA2660F65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Δημοσιεύσεις </a:t>
            </a:r>
            <a:r>
              <a:rPr lang="el-GR" b="1" i="1" dirty="0" smtClean="0"/>
              <a:t>(ενδεικτικός κατάλογος) συν.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752057"/>
          </a:xfrm>
        </p:spPr>
        <p:txBody>
          <a:bodyPr/>
          <a:lstStyle/>
          <a:p>
            <a:r>
              <a:rPr lang="en-US" sz="1600" dirty="0" smtClean="0"/>
              <a:t>A supply side Destination Information and Marketing system (DIMS): clustering tourism businesses at emerging destinations. the case of Epirus, Greece. </a:t>
            </a:r>
            <a:r>
              <a:rPr lang="en-US" sz="1600" dirty="0" err="1" smtClean="0"/>
              <a:t>Mediterreanean</a:t>
            </a:r>
            <a:r>
              <a:rPr lang="en-US" sz="1600" dirty="0" smtClean="0"/>
              <a:t> Conference on Information Systems (MCIS) Venice </a:t>
            </a:r>
            <a:endParaRPr lang="el-GR" sz="1600" dirty="0" smtClean="0"/>
          </a:p>
          <a:p>
            <a:r>
              <a:rPr lang="en-US" sz="1600" dirty="0" smtClean="0"/>
              <a:t>Creating Quality Visitor Experiences: A Best Practice Management Case at The Palazzo </a:t>
            </a:r>
            <a:r>
              <a:rPr lang="en-US" sz="1600" dirty="0" err="1" smtClean="0"/>
              <a:t>Giustiniani</a:t>
            </a:r>
            <a:r>
              <a:rPr lang="en-US" sz="1600" dirty="0" smtClean="0"/>
              <a:t> in Chios, Greece, Paper Presented at the ICOMOS DEMHIST ANNUAL WORKSHOP Managing The Past For The Future. Sustaining Historic House Museums In The 21st Century, Valetta, Malta</a:t>
            </a:r>
            <a:endParaRPr lang="el-GR" sz="1600" dirty="0" smtClean="0"/>
          </a:p>
          <a:p>
            <a:r>
              <a:rPr lang="en-US" sz="1600" dirty="0" smtClean="0"/>
              <a:t>Cognitive Processing of Information with Tourism Value: Improving Visitor Accessibility at World Heritage Site </a:t>
            </a:r>
            <a:r>
              <a:rPr lang="en-US" sz="1600" dirty="0" err="1" smtClean="0"/>
              <a:t>Nea</a:t>
            </a:r>
            <a:r>
              <a:rPr lang="en-US" sz="1600" dirty="0" smtClean="0"/>
              <a:t> </a:t>
            </a:r>
            <a:r>
              <a:rPr lang="en-US" sz="1600" dirty="0" err="1" smtClean="0"/>
              <a:t>Moni</a:t>
            </a:r>
            <a:r>
              <a:rPr lang="en-US" sz="1600" dirty="0" smtClean="0"/>
              <a:t> in Chios, Greece Val de Loire </a:t>
            </a:r>
            <a:r>
              <a:rPr lang="en-US" sz="1600" dirty="0" err="1" smtClean="0"/>
              <a:t>patrimoine</a:t>
            </a:r>
            <a:r>
              <a:rPr lang="en-US" sz="1600" dirty="0" smtClean="0"/>
              <a:t> </a:t>
            </a:r>
            <a:r>
              <a:rPr lang="en-US" sz="1600" dirty="0" err="1" smtClean="0"/>
              <a:t>mondial</a:t>
            </a:r>
            <a:r>
              <a:rPr lang="en-US" sz="1600" dirty="0" smtClean="0"/>
              <a:t> “ </a:t>
            </a:r>
            <a:r>
              <a:rPr lang="en-US" sz="1600" cap="small" dirty="0" smtClean="0"/>
              <a:t>Frequenter Le </a:t>
            </a:r>
            <a:r>
              <a:rPr lang="en-US" sz="1600" cap="small" dirty="0" err="1" smtClean="0"/>
              <a:t>Patrimoine</a:t>
            </a:r>
            <a:r>
              <a:rPr lang="en-US" sz="1600" cap="small" dirty="0" smtClean="0"/>
              <a:t> :</a:t>
            </a:r>
            <a:r>
              <a:rPr lang="en-US" sz="1600" dirty="0" smtClean="0"/>
              <a:t> </a:t>
            </a:r>
            <a:r>
              <a:rPr lang="en-US" sz="1600" cap="small" dirty="0" err="1" smtClean="0"/>
              <a:t>Accessibilité</a:t>
            </a:r>
            <a:r>
              <a:rPr lang="en-US" sz="1600" cap="small" dirty="0" smtClean="0"/>
              <a:t>, </a:t>
            </a:r>
            <a:r>
              <a:rPr lang="en-US" sz="1600" cap="small" dirty="0" err="1" smtClean="0"/>
              <a:t>Pratiques</a:t>
            </a:r>
            <a:r>
              <a:rPr lang="en-US" sz="1600" cap="small" dirty="0" smtClean="0"/>
              <a:t>, </a:t>
            </a:r>
            <a:r>
              <a:rPr lang="en-US" sz="1600" cap="small" dirty="0" err="1" smtClean="0"/>
              <a:t>Gestion</a:t>
            </a:r>
            <a:r>
              <a:rPr lang="en-US" sz="1600" cap="small" dirty="0" smtClean="0"/>
              <a:t>”, </a:t>
            </a:r>
            <a:r>
              <a:rPr lang="en-US" sz="1600" dirty="0" err="1" smtClean="0"/>
              <a:t>Universite</a:t>
            </a:r>
            <a:r>
              <a:rPr lang="en-US" sz="1600" dirty="0" smtClean="0"/>
              <a:t> Angers</a:t>
            </a:r>
            <a:endParaRPr lang="el-GR" sz="1600" dirty="0" smtClean="0"/>
          </a:p>
          <a:p>
            <a:r>
              <a:rPr lang="en-US" sz="1600" dirty="0" smtClean="0"/>
              <a:t>Best Practices in Heritage Management at regional level: Visitor centered Heritage Interpretation. A joint project of the Universities Freiburg </a:t>
            </a:r>
            <a:r>
              <a:rPr lang="en-US" sz="1600" dirty="0" err="1" smtClean="0"/>
              <a:t>i</a:t>
            </a:r>
            <a:r>
              <a:rPr lang="en-US" sz="1600" dirty="0" smtClean="0"/>
              <a:t>. Br. and of the Aegean"24th </a:t>
            </a:r>
            <a:r>
              <a:rPr lang="en-US" sz="1600" dirty="0" err="1" smtClean="0"/>
              <a:t>Eurochrie</a:t>
            </a:r>
            <a:r>
              <a:rPr lang="en-US" sz="1600" dirty="0" smtClean="0"/>
              <a:t> International Conference, Thessaloniki</a:t>
            </a:r>
            <a:endParaRPr lang="el-GR" sz="1600" dirty="0" smtClean="0"/>
          </a:p>
          <a:p>
            <a:r>
              <a:rPr lang="en-US" sz="1600" dirty="0" smtClean="0"/>
              <a:t>Design and Delivery Model of a Distance E-Learning Course in Heritage Interpretation: the DELIGHT Project (Distance E-Learning Interpretation course on Greek Heritage Tourism) Paper presented at the </a:t>
            </a:r>
            <a:r>
              <a:rPr lang="en-US" sz="1600" dirty="0" err="1" smtClean="0"/>
              <a:t>Eurochrie</a:t>
            </a:r>
            <a:r>
              <a:rPr lang="en-US" sz="1600" dirty="0" smtClean="0"/>
              <a:t> International Conference</a:t>
            </a:r>
            <a:endParaRPr lang="el-GR" sz="1600" dirty="0" smtClean="0"/>
          </a:p>
          <a:p>
            <a:r>
              <a:rPr lang="en-US" sz="1600" dirty="0" smtClean="0"/>
              <a:t>IKYDA 2004-2006: “Heritage Interpretation. A comparative analysis of strengths and weaknesses, threats and unexploited heritage potential at tourism destinations. A joint project </a:t>
            </a:r>
            <a:r>
              <a:rPr lang="en-US" sz="1600" dirty="0" err="1" smtClean="0"/>
              <a:t>Tagung</a:t>
            </a:r>
            <a:r>
              <a:rPr lang="en-US" sz="1600" dirty="0" smtClean="0"/>
              <a:t> Deutsch-</a:t>
            </a:r>
            <a:r>
              <a:rPr lang="en-US" sz="1600" dirty="0" err="1" smtClean="0"/>
              <a:t>Griechische</a:t>
            </a:r>
            <a:r>
              <a:rPr lang="en-US" sz="1600" dirty="0" smtClean="0"/>
              <a:t> </a:t>
            </a:r>
            <a:r>
              <a:rPr lang="en-US" sz="1600" dirty="0" err="1" smtClean="0"/>
              <a:t>Forschung</a:t>
            </a:r>
            <a:r>
              <a:rPr lang="en-US" sz="1600" dirty="0" smtClean="0"/>
              <a:t>, Berlin</a:t>
            </a:r>
            <a:endParaRPr lang="el-GR" sz="1600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Τμήμα Διοίκησης Επιχειρήσεων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442E-37A4-4FFA-AD97-F1CCA2660F65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ΔΙΑΤΟΠΙΚΟ\GEFYRA_Triptycho_Teliko\GEFYRA_afisa 18_110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-1"/>
            <a:ext cx="4896544" cy="6854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:\ΔΙΑΤΟΠΙΚΟ\GEFYRA_Triptycho_Teliko\Gefyra_banner 04_010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" y="1124744"/>
            <a:ext cx="9145016" cy="4571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Στούντιο">
  <a:themeElements>
    <a:clrScheme name="Προσαρμοσμένο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0070C0"/>
      </a:accent1>
      <a:accent2>
        <a:srgbClr val="003760"/>
      </a:accent2>
      <a:accent3>
        <a:srgbClr val="8CADAE"/>
      </a:accent3>
      <a:accent4>
        <a:srgbClr val="8C7B70"/>
      </a:accent4>
      <a:accent5>
        <a:srgbClr val="8FB08C"/>
      </a:accent5>
      <a:accent6>
        <a:srgbClr val="0070C0"/>
      </a:accent6>
      <a:hlink>
        <a:srgbClr val="00A3D6"/>
      </a:hlink>
      <a:folHlink>
        <a:srgbClr val="646B86"/>
      </a:folHlink>
    </a:clrScheme>
    <a:fontScheme name="Στούντιο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lnDef>
  </a:objectDefaults>
  <a:extraClrSchemeLst>
    <a:extraClrScheme>
      <a:clrScheme name="Στούντιο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3382</TotalTime>
  <Words>823</Words>
  <Application>Microsoft Office PowerPoint</Application>
  <PresentationFormat>Προβολή στην οθόνη (4:3)</PresentationFormat>
  <Paragraphs>74</Paragraphs>
  <Slides>20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Στούντιο</vt:lpstr>
      <vt:lpstr>ΠΑΝΕΠΙΣΤΗΜΙΟ ΑΙΓΑΙΟΥ ΣΧΟΛΗ ΕΠΙΣΤΗΜΩΝ ΤΗΣ ΔΙΟΙΚΗΣΗΣ ΤΜΗΜΑ ΔΙΟΙΚΗΣΗΣ ΕΠΙΧΕΙΡΗΣΕΩΝ</vt:lpstr>
      <vt:lpstr>Περιεχόμενα</vt:lpstr>
      <vt:lpstr>Κύρια πεδία έρευνας του IRIS</vt:lpstr>
      <vt:lpstr>Κυριότερα έργα (ως Leader ή ως Partner)</vt:lpstr>
      <vt:lpstr>Κυριότερα έργα (ως Leader ή ως Partner) συν.</vt:lpstr>
      <vt:lpstr>Δημοσιεύσεις (ενδεικτικός κατάλογος)</vt:lpstr>
      <vt:lpstr>Δημοσιεύσεις (ενδεικτικός κατάλογος) συν.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Προσεχώς…</vt:lpstr>
    </vt:vector>
  </TitlesOfParts>
  <Company>University of Aegean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ΑΝΑΛΥΣΗ ΔΕΔΟΜΕΝΩΝ</dc:title>
  <dc:creator>e.gaki</dc:creator>
  <cp:lastModifiedBy>User</cp:lastModifiedBy>
  <cp:revision>281</cp:revision>
  <dcterms:created xsi:type="dcterms:W3CDTF">2009-09-29T10:20:01Z</dcterms:created>
  <dcterms:modified xsi:type="dcterms:W3CDTF">2013-12-01T19:43:24Z</dcterms:modified>
</cp:coreProperties>
</file>