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12"/>
  </p:notesMasterIdLst>
  <p:handoutMasterIdLst>
    <p:handoutMasterId r:id="rId13"/>
  </p:handoutMasterIdLst>
  <p:sldIdLst>
    <p:sldId id="256" r:id="rId2"/>
    <p:sldId id="259" r:id="rId3"/>
    <p:sldId id="266" r:id="rId4"/>
    <p:sldId id="260" r:id="rId5"/>
    <p:sldId id="261" r:id="rId6"/>
    <p:sldId id="262" r:id="rId7"/>
    <p:sldId id="263" r:id="rId8"/>
    <p:sldId id="264" r:id="rId9"/>
    <p:sldId id="265" r:id="rId10"/>
    <p:sldId id="267" r:id="rId11"/>
  </p:sldIdLst>
  <p:sldSz cx="9144000" cy="6858000" type="screen4x3"/>
  <p:notesSz cx="6781800" cy="9926638"/>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00"/>
    <a:srgbClr val="808000"/>
    <a:srgbClr val="CCCCFF"/>
    <a:srgbClr val="CC99FF"/>
    <a:srgbClr val="99FF33"/>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0"/>
  </p:normalViewPr>
  <p:slideViewPr>
    <p:cSldViewPr>
      <p:cViewPr>
        <p:scale>
          <a:sx n="60" d="100"/>
          <a:sy n="60" d="100"/>
        </p:scale>
        <p:origin x="-1686"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5482">
              <a:defRPr sz="1200" b="0">
                <a:latin typeface="Arial" charset="0"/>
              </a:defRPr>
            </a:lvl1pPr>
          </a:lstStyle>
          <a:p>
            <a:pPr>
              <a:defRPr/>
            </a:pPr>
            <a:endParaRPr lang="el-GR"/>
          </a:p>
        </p:txBody>
      </p:sp>
      <p:sp>
        <p:nvSpPr>
          <p:cNvPr id="94211" name="Rectangle 3"/>
          <p:cNvSpPr>
            <a:spLocks noGrp="1" noChangeArrowheads="1"/>
          </p:cNvSpPr>
          <p:nvPr>
            <p:ph type="dt" sz="quarter" idx="1"/>
          </p:nvPr>
        </p:nvSpPr>
        <p:spPr bwMode="auto">
          <a:xfrm>
            <a:off x="3843338"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5482">
              <a:defRPr sz="1200" b="0">
                <a:latin typeface="Arial" charset="0"/>
              </a:defRPr>
            </a:lvl1pPr>
          </a:lstStyle>
          <a:p>
            <a:pPr>
              <a:defRPr/>
            </a:pPr>
            <a:endParaRPr lang="el-GR"/>
          </a:p>
        </p:txBody>
      </p:sp>
      <p:sp>
        <p:nvSpPr>
          <p:cNvPr id="94212" name="Rectangle 4"/>
          <p:cNvSpPr>
            <a:spLocks noGrp="1" noChangeArrowheads="1"/>
          </p:cNvSpPr>
          <p:nvPr>
            <p:ph type="ftr" sz="quarter" idx="2"/>
          </p:nvPr>
        </p:nvSpPr>
        <p:spPr bwMode="auto">
          <a:xfrm>
            <a:off x="0"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5482">
              <a:defRPr sz="1200" b="0">
                <a:latin typeface="Arial" charset="0"/>
              </a:defRPr>
            </a:lvl1pPr>
          </a:lstStyle>
          <a:p>
            <a:pPr>
              <a:defRPr/>
            </a:pPr>
            <a:endParaRPr lang="el-GR"/>
          </a:p>
        </p:txBody>
      </p:sp>
      <p:sp>
        <p:nvSpPr>
          <p:cNvPr id="94213" name="Rectangle 5"/>
          <p:cNvSpPr>
            <a:spLocks noGrp="1" noChangeArrowheads="1"/>
          </p:cNvSpPr>
          <p:nvPr>
            <p:ph type="sldNum" sz="quarter" idx="3"/>
          </p:nvPr>
        </p:nvSpPr>
        <p:spPr bwMode="auto">
          <a:xfrm>
            <a:off x="3843338"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5482">
              <a:defRPr sz="1200" b="0">
                <a:latin typeface="Arial" charset="0"/>
              </a:defRPr>
            </a:lvl1pPr>
          </a:lstStyle>
          <a:p>
            <a:pPr>
              <a:defRPr/>
            </a:pPr>
            <a:fld id="{EBDFDF09-660A-4159-A86C-78B17F71E4A4}" type="slidenum">
              <a:rPr lang="el-GR"/>
              <a:pPr>
                <a:defRPr/>
              </a:pPr>
              <a:t>‹#›</a:t>
            </a:fld>
            <a:endParaRPr lang="el-GR"/>
          </a:p>
        </p:txBody>
      </p:sp>
    </p:spTree>
    <p:extLst>
      <p:ext uri="{BB962C8B-B14F-4D97-AF65-F5344CB8AC3E}">
        <p14:creationId xmlns:p14="http://schemas.microsoft.com/office/powerpoint/2010/main" val="118868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5482">
              <a:defRPr sz="1200" b="0">
                <a:latin typeface="Arial" charset="0"/>
              </a:defRPr>
            </a:lvl1pPr>
          </a:lstStyle>
          <a:p>
            <a:pPr>
              <a:defRPr/>
            </a:pPr>
            <a:endParaRPr lang="el-GR"/>
          </a:p>
        </p:txBody>
      </p:sp>
      <p:sp>
        <p:nvSpPr>
          <p:cNvPr id="73731" name="Rectangle 3"/>
          <p:cNvSpPr>
            <a:spLocks noGrp="1" noChangeArrowheads="1"/>
          </p:cNvSpPr>
          <p:nvPr>
            <p:ph type="dt" idx="1"/>
          </p:nvPr>
        </p:nvSpPr>
        <p:spPr bwMode="auto">
          <a:xfrm>
            <a:off x="3843338"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5482">
              <a:defRPr sz="1200" b="0">
                <a:latin typeface="Arial"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77863" y="4716463"/>
            <a:ext cx="5426075" cy="4465637"/>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73734" name="Rectangle 6"/>
          <p:cNvSpPr>
            <a:spLocks noGrp="1" noChangeArrowheads="1"/>
          </p:cNvSpPr>
          <p:nvPr>
            <p:ph type="ftr" sz="quarter" idx="4"/>
          </p:nvPr>
        </p:nvSpPr>
        <p:spPr bwMode="auto">
          <a:xfrm>
            <a:off x="0"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5482">
              <a:defRPr sz="1200" b="0">
                <a:latin typeface="Arial" charset="0"/>
              </a:defRPr>
            </a:lvl1pPr>
          </a:lstStyle>
          <a:p>
            <a:pPr>
              <a:defRPr/>
            </a:pPr>
            <a:endParaRPr lang="el-GR"/>
          </a:p>
        </p:txBody>
      </p:sp>
      <p:sp>
        <p:nvSpPr>
          <p:cNvPr id="73735" name="Rectangle 7"/>
          <p:cNvSpPr>
            <a:spLocks noGrp="1" noChangeArrowheads="1"/>
          </p:cNvSpPr>
          <p:nvPr>
            <p:ph type="sldNum" sz="quarter" idx="5"/>
          </p:nvPr>
        </p:nvSpPr>
        <p:spPr bwMode="auto">
          <a:xfrm>
            <a:off x="3843338"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5482">
              <a:defRPr sz="1200" b="0">
                <a:latin typeface="Arial" charset="0"/>
              </a:defRPr>
            </a:lvl1pPr>
          </a:lstStyle>
          <a:p>
            <a:pPr>
              <a:defRPr/>
            </a:pPr>
            <a:fld id="{108165CA-0190-4EA4-9268-85BF0D637E40}" type="slidenum">
              <a:rPr lang="el-GR"/>
              <a:pPr>
                <a:defRPr/>
              </a:pPr>
              <a:t>‹#›</a:t>
            </a:fld>
            <a:endParaRPr lang="el-GR"/>
          </a:p>
        </p:txBody>
      </p:sp>
    </p:spTree>
    <p:extLst>
      <p:ext uri="{BB962C8B-B14F-4D97-AF65-F5344CB8AC3E}">
        <p14:creationId xmlns:p14="http://schemas.microsoft.com/office/powerpoint/2010/main" val="2176424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noTextEdit="1"/>
          </p:cNvSpPr>
          <p:nvPr>
            <p:ph type="sldImg"/>
          </p:nvPr>
        </p:nvSpPr>
        <p:spPr>
          <a:ln/>
        </p:spPr>
      </p:sp>
      <p:sp>
        <p:nvSpPr>
          <p:cNvPr id="17410" name="2 - Θέση σημειώσεων"/>
          <p:cNvSpPr>
            <a:spLocks noGrp="1"/>
          </p:cNvSpPr>
          <p:nvPr>
            <p:ph type="body" idx="1"/>
          </p:nvPr>
        </p:nvSpPr>
        <p:spPr>
          <a:noFill/>
          <a:ln/>
        </p:spPr>
        <p:txBody>
          <a:bodyPr/>
          <a:lstStyle/>
          <a:p>
            <a:pPr eaLnBrk="1" hangingPunct="1"/>
            <a:endParaRPr lang="el-GR" smtClean="0"/>
          </a:p>
        </p:txBody>
      </p:sp>
      <p:sp>
        <p:nvSpPr>
          <p:cNvPr id="17411" name="3 - Θέση αριθμού διαφάνειας"/>
          <p:cNvSpPr>
            <a:spLocks noGrp="1"/>
          </p:cNvSpPr>
          <p:nvPr>
            <p:ph type="sldNum" sz="quarter" idx="5"/>
          </p:nvPr>
        </p:nvSpPr>
        <p:spPr>
          <a:noFill/>
        </p:spPr>
        <p:txBody>
          <a:bodyPr/>
          <a:lstStyle/>
          <a:p>
            <a:pPr defTabSz="912813"/>
            <a:fld id="{FD15EABB-01B4-461D-B02F-64BAFFAD8C83}" type="slidenum">
              <a:rPr lang="el-GR" smtClean="0"/>
              <a:pPr defTabSz="912813"/>
              <a:t>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2</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xfrm>
            <a:off x="9096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4614" indent="-286391" eaLnBrk="0" hangingPunct="0">
              <a:defRPr>
                <a:solidFill>
                  <a:schemeClr val="tx1"/>
                </a:solidFill>
                <a:latin typeface="Verdana" pitchFamily="34" charset="0"/>
              </a:defRPr>
            </a:lvl2pPr>
            <a:lvl3pPr marL="1145560" indent="-229112" eaLnBrk="0" hangingPunct="0">
              <a:defRPr>
                <a:solidFill>
                  <a:schemeClr val="tx1"/>
                </a:solidFill>
                <a:latin typeface="Verdana" pitchFamily="34" charset="0"/>
              </a:defRPr>
            </a:lvl3pPr>
            <a:lvl4pPr marL="1603785" indent="-229112" eaLnBrk="0" hangingPunct="0">
              <a:defRPr>
                <a:solidFill>
                  <a:schemeClr val="tx1"/>
                </a:solidFill>
                <a:latin typeface="Verdana" pitchFamily="34" charset="0"/>
              </a:defRPr>
            </a:lvl4pPr>
            <a:lvl5pPr marL="2062010" indent="-229112" eaLnBrk="0" hangingPunct="0">
              <a:defRPr>
                <a:solidFill>
                  <a:schemeClr val="tx1"/>
                </a:solidFill>
                <a:latin typeface="Verdana" pitchFamily="34" charset="0"/>
              </a:defRPr>
            </a:lvl5pPr>
            <a:lvl6pPr marL="2520233" indent="-229112" eaLnBrk="0" fontAlgn="base" hangingPunct="0">
              <a:spcBef>
                <a:spcPct val="0"/>
              </a:spcBef>
              <a:spcAft>
                <a:spcPct val="0"/>
              </a:spcAft>
              <a:defRPr>
                <a:solidFill>
                  <a:schemeClr val="tx1"/>
                </a:solidFill>
                <a:latin typeface="Verdana" pitchFamily="34" charset="0"/>
              </a:defRPr>
            </a:lvl6pPr>
            <a:lvl7pPr marL="2978458" indent="-229112" eaLnBrk="0" fontAlgn="base" hangingPunct="0">
              <a:spcBef>
                <a:spcPct val="0"/>
              </a:spcBef>
              <a:spcAft>
                <a:spcPct val="0"/>
              </a:spcAft>
              <a:defRPr>
                <a:solidFill>
                  <a:schemeClr val="tx1"/>
                </a:solidFill>
                <a:latin typeface="Verdana" pitchFamily="34" charset="0"/>
              </a:defRPr>
            </a:lvl7pPr>
            <a:lvl8pPr marL="3436682" indent="-229112" eaLnBrk="0" fontAlgn="base" hangingPunct="0">
              <a:spcBef>
                <a:spcPct val="0"/>
              </a:spcBef>
              <a:spcAft>
                <a:spcPct val="0"/>
              </a:spcAft>
              <a:defRPr>
                <a:solidFill>
                  <a:schemeClr val="tx1"/>
                </a:solidFill>
                <a:latin typeface="Verdana" pitchFamily="34" charset="0"/>
              </a:defRPr>
            </a:lvl8pPr>
            <a:lvl9pPr marL="3894907" indent="-229112" eaLnBrk="0" fontAlgn="base" hangingPunct="0">
              <a:spcBef>
                <a:spcPct val="0"/>
              </a:spcBef>
              <a:spcAft>
                <a:spcPct val="0"/>
              </a:spcAft>
              <a:defRPr>
                <a:solidFill>
                  <a:schemeClr val="tx1"/>
                </a:solidFill>
                <a:latin typeface="Verdana" pitchFamily="34" charset="0"/>
              </a:defRPr>
            </a:lvl9pPr>
          </a:lstStyle>
          <a:p>
            <a:pPr eaLnBrk="1" hangingPunct="1"/>
            <a:fld id="{EAAF4336-2CD6-4FBB-8EAA-33BC230D857B}" type="slidenum">
              <a:rPr lang="en-GB" smtClean="0"/>
              <a:pPr eaLnBrk="1" hangingPunct="1"/>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l-GR"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l-GR"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7" name="Rectangle 7"/>
          <p:cNvSpPr>
            <a:spLocks noGrp="1" noChangeArrowheads="1"/>
          </p:cNvSpPr>
          <p:nvPr>
            <p:ph type="dt" sz="half" idx="10"/>
          </p:nvPr>
        </p:nvSpPr>
        <p:spPr/>
        <p:txBody>
          <a:bodyPr/>
          <a:lstStyle>
            <a:lvl1pPr>
              <a:defRPr/>
            </a:lvl1pPr>
          </a:lstStyle>
          <a:p>
            <a:pPr>
              <a:defRPr/>
            </a:pPr>
            <a:endParaRPr lang="el-G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r>
              <a:rPr lang="el-GR" smtClean="0"/>
              <a:t>Τμήμα Διοίκησης Επιχειρήσεων</a:t>
            </a:r>
            <a:endParaRPr lang="el-G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747A5C10-5CB1-48BD-9F2C-A8B248267BC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F36F848-E1B9-41CC-BBF2-683D511BC76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0DEF195-2946-4121-99D9-B13113C7EC7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380442E-37A4-4FFA-AD97-F1CCA2660F6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5414D96-5197-4AAB-AF13-193CDE5C9C3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6099E23-EF05-481A-9C5E-33496B66FBF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74B8559-B0D2-4CA0-820D-5AF8C8E9503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13D89E85-01EA-48CF-8F5A-16B6239F100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A5B9DB5-78BC-4071-A7F1-241523D44E4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B4DF823-CB44-42AF-AA7F-08234F5B3B8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36C1B13-6613-4948-8E71-C8356C2E71C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r>
              <a:rPr lang="el-GR" smtClean="0"/>
              <a:t>Τμήμα Διοίκησης Επιχειρήσεων</a:t>
            </a:r>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fld id="{CD217DEE-F51D-4C4E-B111-9B85317456BE}" type="slidenum">
              <a:rPr lang="el-GR"/>
              <a:pPr>
                <a:defRP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pPr>
              <a:defRPr/>
            </a:pPr>
            <a:endParaRPr lang="el-GR" b="1"/>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mbria" pitchFamily="18" charset="0"/>
        </a:defRPr>
      </a:lvl2pPr>
      <a:lvl3pPr algn="l" rtl="0" eaLnBrk="0" fontAlgn="base" hangingPunct="0">
        <a:spcBef>
          <a:spcPct val="0"/>
        </a:spcBef>
        <a:spcAft>
          <a:spcPct val="0"/>
        </a:spcAft>
        <a:defRPr sz="2800">
          <a:solidFill>
            <a:schemeClr val="tx2"/>
          </a:solidFill>
          <a:latin typeface="Cambria" pitchFamily="18" charset="0"/>
        </a:defRPr>
      </a:lvl3pPr>
      <a:lvl4pPr algn="l" rtl="0" eaLnBrk="0" fontAlgn="base" hangingPunct="0">
        <a:spcBef>
          <a:spcPct val="0"/>
        </a:spcBef>
        <a:spcAft>
          <a:spcPct val="0"/>
        </a:spcAft>
        <a:defRPr sz="2800">
          <a:solidFill>
            <a:schemeClr val="tx2"/>
          </a:solidFill>
          <a:latin typeface="Cambria" pitchFamily="18" charset="0"/>
        </a:defRPr>
      </a:lvl4pPr>
      <a:lvl5pPr algn="l" rtl="0" eaLnBrk="0" fontAlgn="base" hangingPunct="0">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papatheodorou@aegean.g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794892" y="3645024"/>
            <a:ext cx="5410200" cy="1832992"/>
          </a:xfrm>
        </p:spPr>
        <p:txBody>
          <a:bodyPr>
            <a:normAutofit fontScale="70000" lnSpcReduction="20000"/>
          </a:bodyPr>
          <a:lstStyle/>
          <a:p>
            <a:pPr eaLnBrk="1" hangingPunct="1">
              <a:lnSpc>
                <a:spcPct val="120000"/>
              </a:lnSpc>
            </a:pPr>
            <a:r>
              <a:rPr lang="el-GR" sz="3200" b="1" dirty="0" smtClean="0">
                <a:solidFill>
                  <a:srgbClr val="800000"/>
                </a:solidFill>
                <a:effectLst>
                  <a:outerShdw blurRad="38100" dist="38100" dir="2700000" algn="tl">
                    <a:srgbClr val="000000">
                      <a:alpha val="43137"/>
                    </a:srgbClr>
                  </a:outerShdw>
                </a:effectLst>
              </a:rPr>
              <a:t>Παρουσίαση Εργαστηρίου Τουριστικών Ερευνών και Μελετών (ΕΤΕΜ)</a:t>
            </a:r>
            <a:endParaRPr lang="el-GR" sz="3200" b="1" dirty="0" smtClean="0">
              <a:solidFill>
                <a:srgbClr val="800000"/>
              </a:solidFill>
              <a:effectLst>
                <a:outerShdw blurRad="38100" dist="38100" dir="2700000" algn="tl">
                  <a:srgbClr val="000000">
                    <a:alpha val="43137"/>
                  </a:srgbClr>
                </a:outerShdw>
              </a:effectLst>
            </a:endParaRPr>
          </a:p>
          <a:p>
            <a:pPr eaLnBrk="1" hangingPunct="1">
              <a:lnSpc>
                <a:spcPct val="80000"/>
              </a:lnSpc>
            </a:pPr>
            <a:endParaRPr lang="el-GR" sz="2400" dirty="0" smtClean="0"/>
          </a:p>
          <a:p>
            <a:pPr eaLnBrk="1" hangingPunct="1">
              <a:lnSpc>
                <a:spcPct val="80000"/>
              </a:lnSpc>
            </a:pPr>
            <a:r>
              <a:rPr lang="el-GR" sz="2400" dirty="0" smtClean="0"/>
              <a:t>Δρ Ανδρέας Παπαθεοδώρου</a:t>
            </a:r>
          </a:p>
          <a:p>
            <a:pPr eaLnBrk="1" hangingPunct="1">
              <a:lnSpc>
                <a:spcPct val="80000"/>
              </a:lnSpc>
            </a:pPr>
            <a:r>
              <a:rPr lang="el-GR" sz="2400" i="1" dirty="0" smtClean="0"/>
              <a:t>Διευθυντής ΕΤΕΜ</a:t>
            </a:r>
            <a:endParaRPr lang="el-GR" sz="2400" i="1" dirty="0" smtClean="0"/>
          </a:p>
          <a:p>
            <a:pPr eaLnBrk="1" hangingPunct="1">
              <a:lnSpc>
                <a:spcPct val="80000"/>
              </a:lnSpc>
            </a:pPr>
            <a:endParaRPr lang="el-GR" sz="2000" dirty="0" smtClean="0"/>
          </a:p>
          <a:p>
            <a:pPr eaLnBrk="1" hangingPunct="1">
              <a:lnSpc>
                <a:spcPct val="80000"/>
              </a:lnSpc>
            </a:pPr>
            <a:r>
              <a:rPr lang="el-GR" sz="2000" dirty="0" smtClean="0"/>
              <a:t>Χίος</a:t>
            </a:r>
            <a:r>
              <a:rPr lang="el-GR" sz="2000" dirty="0"/>
              <a:t>, Δεκέμβριος 2013</a:t>
            </a:r>
          </a:p>
          <a:p>
            <a:pPr eaLnBrk="1" hangingPunct="1">
              <a:lnSpc>
                <a:spcPct val="80000"/>
              </a:lnSpc>
            </a:pPr>
            <a:endParaRPr lang="el-GR" sz="3200" dirty="0" smtClean="0"/>
          </a:p>
        </p:txBody>
      </p:sp>
      <p:pic>
        <p:nvPicPr>
          <p:cNvPr id="4" name="Εικόνα 13" descr="Περιγραφή: aegeansign_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02220"/>
            <a:ext cx="1152128" cy="104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ctrTitle"/>
          </p:nvPr>
        </p:nvSpPr>
        <p:spPr>
          <a:xfrm>
            <a:off x="838200" y="1412776"/>
            <a:ext cx="7772400" cy="1443428"/>
          </a:xfrm>
        </p:spPr>
        <p:txBody>
          <a:bodyPr/>
          <a:lstStyle/>
          <a:p>
            <a:r>
              <a:rPr lang="el-GR" sz="2400" dirty="0">
                <a:latin typeface="Palatino Linotype" panose="02040502050505030304" pitchFamily="18" charset="0"/>
              </a:rPr>
              <a:t>ΠΑΝΕΠΙΣΤΗΜΙΟ ΑΙΓΑΙΟΥ</a:t>
            </a:r>
            <a:br>
              <a:rPr lang="el-GR" sz="2400" dirty="0">
                <a:latin typeface="Palatino Linotype" panose="02040502050505030304" pitchFamily="18" charset="0"/>
              </a:rPr>
            </a:br>
            <a:r>
              <a:rPr lang="el-GR" sz="2400" dirty="0">
                <a:latin typeface="Palatino Linotype" panose="02040502050505030304" pitchFamily="18" charset="0"/>
              </a:rPr>
              <a:t>ΣΧΟΛΗ ΕΠΙΣΤΗΜΩΝ ΤΗΣ ΔΙΟΙΚΗΣΗΣ</a:t>
            </a:r>
            <a:br>
              <a:rPr lang="el-GR" sz="2400" dirty="0">
                <a:latin typeface="Palatino Linotype" panose="02040502050505030304" pitchFamily="18" charset="0"/>
              </a:rPr>
            </a:br>
            <a:r>
              <a:rPr lang="el-GR" sz="2400" b="1" dirty="0">
                <a:latin typeface="Palatino Linotype" panose="02040502050505030304" pitchFamily="18" charset="0"/>
              </a:rPr>
              <a:t>ΤΜΗΜΑ ΔΙΟΙΚΗΣΗΣ </a:t>
            </a:r>
            <a:r>
              <a:rPr lang="el-GR" sz="2400" b="1" dirty="0" smtClean="0">
                <a:latin typeface="Palatino Linotype" panose="02040502050505030304" pitchFamily="18" charset="0"/>
              </a:rPr>
              <a:t>ΕΠΙΧΕΙΡΗΣΕΩΝ</a:t>
            </a:r>
            <a:endParaRPr lang="el-GR" sz="2400" dirty="0">
              <a:latin typeface="Palatino Linotype" panose="02040502050505030304" pitchFamily="18" charset="0"/>
            </a:endParaRPr>
          </a:p>
        </p:txBody>
      </p:sp>
      <p:sp>
        <p:nvSpPr>
          <p:cNvPr id="7" name="Υπότιτλος 2"/>
          <p:cNvSpPr txBox="1">
            <a:spLocks/>
          </p:cNvSpPr>
          <p:nvPr/>
        </p:nvSpPr>
        <p:spPr>
          <a:xfrm>
            <a:off x="1524000" y="5301208"/>
            <a:ext cx="640080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7369" y="2492896"/>
            <a:ext cx="882015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GB" sz="5000" dirty="0">
              <a:solidFill>
                <a:srgbClr val="000066"/>
              </a:solidFill>
            </a:endParaRPr>
          </a:p>
          <a:p>
            <a:pPr algn="ctr" eaLnBrk="1" hangingPunct="1"/>
            <a:endParaRPr lang="en-US" sz="2000" b="1" dirty="0" smtClean="0">
              <a:solidFill>
                <a:srgbClr val="777777"/>
              </a:solidFill>
              <a:latin typeface="Baskerville Old Face" pitchFamily="18" charset="0"/>
            </a:endParaRPr>
          </a:p>
          <a:p>
            <a:pPr algn="ctr" eaLnBrk="1" hangingPunct="1"/>
            <a:r>
              <a:rPr lang="el-GR" sz="2600" b="1" dirty="0" smtClean="0">
                <a:solidFill>
                  <a:srgbClr val="777777"/>
                </a:solidFill>
                <a:latin typeface="Baskerville Old Face" pitchFamily="18" charset="0"/>
              </a:rPr>
              <a:t>Δρ Ανδρέας Παπαθεοδώρου</a:t>
            </a:r>
          </a:p>
          <a:p>
            <a:pPr algn="ctr" eaLnBrk="1" hangingPunct="1"/>
            <a:r>
              <a:rPr lang="el-GR" sz="2600" b="1" dirty="0" smtClean="0">
                <a:solidFill>
                  <a:srgbClr val="777777"/>
                </a:solidFill>
                <a:latin typeface="Baskerville Old Face" pitchFamily="18" charset="0"/>
              </a:rPr>
              <a:t>Αν. Καθηγητής, Διευθυντής ΕΤΕΜ</a:t>
            </a:r>
            <a:endParaRPr lang="en-US" sz="2600" b="1" dirty="0">
              <a:solidFill>
                <a:srgbClr val="777777"/>
              </a:solidFill>
              <a:latin typeface="Baskerville Old Face" pitchFamily="18" charset="0"/>
            </a:endParaRPr>
          </a:p>
          <a:p>
            <a:pPr algn="ctr" eaLnBrk="1" hangingPunct="1"/>
            <a:endParaRPr lang="el-GR" sz="2000" b="1" dirty="0">
              <a:solidFill>
                <a:srgbClr val="777777"/>
              </a:solidFill>
              <a:latin typeface="Baskerville Old Face" pitchFamily="18" charset="0"/>
            </a:endParaRPr>
          </a:p>
          <a:p>
            <a:pPr algn="ctr" eaLnBrk="1" hangingPunct="1"/>
            <a:endParaRPr lang="en-US" sz="2000" dirty="0">
              <a:solidFill>
                <a:srgbClr val="777777"/>
              </a:solidFill>
              <a:latin typeface="Baskerville Old Face" pitchFamily="18" charset="0"/>
              <a:hlinkClick r:id=""/>
            </a:endParaRPr>
          </a:p>
          <a:p>
            <a:pPr algn="ctr" eaLnBrk="1" hangingPunct="1"/>
            <a:r>
              <a:rPr lang="en-US" sz="2000" dirty="0">
                <a:solidFill>
                  <a:srgbClr val="777777"/>
                </a:solidFill>
                <a:latin typeface="Baskerville Old Face" pitchFamily="18" charset="0"/>
                <a:hlinkClick r:id=""/>
              </a:rPr>
              <a:t>a.papatheodorou@aegean.gr</a:t>
            </a:r>
            <a:endParaRPr lang="en-US" sz="2000" dirty="0">
              <a:solidFill>
                <a:srgbClr val="777777"/>
              </a:solidFill>
              <a:latin typeface="Baskerville Old Face" pitchFamily="18" charset="0"/>
            </a:endParaRPr>
          </a:p>
          <a:p>
            <a:pPr algn="ctr" eaLnBrk="1" hangingPunct="1"/>
            <a:r>
              <a:rPr lang="en-GB" sz="2000" dirty="0" smtClean="0">
                <a:solidFill>
                  <a:srgbClr val="777777"/>
                </a:solidFill>
                <a:latin typeface="Baskerville Old Face" pitchFamily="18" charset="0"/>
                <a:hlinkClick r:id="rId3"/>
              </a:rPr>
              <a:t>http</a:t>
            </a:r>
            <a:r>
              <a:rPr lang="en-GB" sz="2000" dirty="0">
                <a:solidFill>
                  <a:srgbClr val="777777"/>
                </a:solidFill>
                <a:latin typeface="Baskerville Old Face" pitchFamily="18" charset="0"/>
                <a:hlinkClick r:id="rId3"/>
              </a:rPr>
              <a:t>://etem.aegean.gr/</a:t>
            </a:r>
          </a:p>
          <a:p>
            <a:pPr algn="ctr" eaLnBrk="1" hangingPunct="1"/>
            <a:endParaRPr lang="en-GB" dirty="0">
              <a:solidFill>
                <a:srgbClr val="000066"/>
              </a:solidFill>
            </a:endParaRPr>
          </a:p>
        </p:txBody>
      </p:sp>
      <p:pic>
        <p:nvPicPr>
          <p:cNvPr id="10" name="Εικόνα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45" y="1484784"/>
            <a:ext cx="9001000" cy="1656332"/>
          </a:xfrm>
          <a:prstGeom prst="rect">
            <a:avLst/>
          </a:prstGeom>
          <a:noFill/>
          <a:ln>
            <a:noFill/>
          </a:ln>
        </p:spPr>
      </p:pic>
      <p:sp>
        <p:nvSpPr>
          <p:cNvPr id="2" name="Τίτλος 1"/>
          <p:cNvSpPr>
            <a:spLocks noGrp="1"/>
          </p:cNvSpPr>
          <p:nvPr>
            <p:ph type="title"/>
          </p:nvPr>
        </p:nvSpPr>
        <p:spPr/>
        <p:txBody>
          <a:bodyPr/>
          <a:lstStyle/>
          <a:p>
            <a:r>
              <a:rPr lang="el-GR" dirty="0" smtClean="0"/>
              <a:t>Σας Ευχαριστούμε για την Προσοχή Σας!</a:t>
            </a:r>
            <a:endParaRPr lang="el-GR" dirty="0"/>
          </a:p>
        </p:txBody>
      </p:sp>
    </p:spTree>
    <p:extLst>
      <p:ext uri="{BB962C8B-B14F-4D97-AF65-F5344CB8AC3E}">
        <p14:creationId xmlns:p14="http://schemas.microsoft.com/office/powerpoint/2010/main" val="11138875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Δομή της Παρουσίαση</a:t>
            </a:r>
            <a:r>
              <a:rPr lang="el-GR" dirty="0" smtClean="0"/>
              <a:t>ς</a:t>
            </a:r>
            <a:endParaRPr lang="el-GR" dirty="0" smtClean="0"/>
          </a:p>
        </p:txBody>
      </p:sp>
      <p:sp>
        <p:nvSpPr>
          <p:cNvPr id="7171" name="Rectangle 3"/>
          <p:cNvSpPr>
            <a:spLocks noGrp="1" noChangeArrowheads="1"/>
          </p:cNvSpPr>
          <p:nvPr>
            <p:ph type="body" idx="1"/>
          </p:nvPr>
        </p:nvSpPr>
        <p:spPr>
          <a:xfrm>
            <a:off x="755650" y="1628800"/>
            <a:ext cx="7696200" cy="4464025"/>
          </a:xfrm>
        </p:spPr>
        <p:txBody>
          <a:bodyPr>
            <a:normAutofit fontScale="92500" lnSpcReduction="20000"/>
          </a:bodyPr>
          <a:lstStyle/>
          <a:p>
            <a:pPr lvl="0"/>
            <a:r>
              <a:rPr lang="el-GR" sz="2400" dirty="0" smtClean="0"/>
              <a:t>Εισαγωγή</a:t>
            </a:r>
          </a:p>
          <a:p>
            <a:pPr lvl="0"/>
            <a:endParaRPr lang="el-GR" sz="2400" dirty="0" smtClean="0"/>
          </a:p>
          <a:p>
            <a:pPr lvl="0"/>
            <a:r>
              <a:rPr lang="el-GR" sz="2400" dirty="0" smtClean="0"/>
              <a:t>Σκοπός - Στόχοι</a:t>
            </a:r>
            <a:endParaRPr lang="el-GR" sz="2400" dirty="0"/>
          </a:p>
          <a:p>
            <a:pPr lvl="0"/>
            <a:endParaRPr lang="el-GR" sz="2400" dirty="0" smtClean="0"/>
          </a:p>
          <a:p>
            <a:pPr lvl="0"/>
            <a:r>
              <a:rPr lang="el-GR" sz="2400" dirty="0" smtClean="0"/>
              <a:t>Τομείς Δραστηριοποίησης</a:t>
            </a:r>
            <a:endParaRPr lang="el-GR" sz="2400" dirty="0"/>
          </a:p>
          <a:p>
            <a:pPr lvl="0"/>
            <a:endParaRPr lang="el-GR" sz="2400" dirty="0" smtClean="0"/>
          </a:p>
          <a:p>
            <a:pPr lvl="0"/>
            <a:r>
              <a:rPr lang="el-GR" sz="2400" dirty="0" smtClean="0"/>
              <a:t>Ερευνητικά Έργα - Μελέτες</a:t>
            </a:r>
            <a:endParaRPr lang="el-GR" sz="2400" dirty="0"/>
          </a:p>
          <a:p>
            <a:pPr lvl="0"/>
            <a:endParaRPr lang="el-GR" sz="2400" dirty="0" smtClean="0"/>
          </a:p>
          <a:p>
            <a:pPr lvl="0"/>
            <a:r>
              <a:rPr lang="el-GR" sz="2400" dirty="0" smtClean="0"/>
              <a:t>Διοργάνωση Συνεδρίων</a:t>
            </a:r>
            <a:endParaRPr lang="el-GR" sz="2400" dirty="0"/>
          </a:p>
          <a:p>
            <a:pPr lvl="0"/>
            <a:endParaRPr lang="el-GR" sz="2400" dirty="0" smtClean="0"/>
          </a:p>
          <a:p>
            <a:pPr lvl="0"/>
            <a:r>
              <a:rPr lang="el-GR" sz="2400" dirty="0" smtClean="0"/>
              <a:t>Άλλες Δραστηριότητες</a:t>
            </a:r>
            <a:endParaRPr lang="el-GR" sz="2400" dirty="0"/>
          </a:p>
          <a:p>
            <a:pPr lvl="0"/>
            <a:endParaRPr lang="el-GR" sz="2400" dirty="0" smtClean="0"/>
          </a:p>
          <a:p>
            <a:pPr lvl="0"/>
            <a:r>
              <a:rPr lang="el-GR" sz="2400" dirty="0" smtClean="0"/>
              <a:t>Μέσα </a:t>
            </a:r>
            <a:r>
              <a:rPr lang="el-GR" sz="2400" dirty="0"/>
              <a:t>– Εξοπλισμός</a:t>
            </a:r>
          </a:p>
          <a:p>
            <a:pPr marL="0" indent="0">
              <a:lnSpc>
                <a:spcPct val="150000"/>
              </a:lnSpc>
              <a:spcBef>
                <a:spcPct val="0"/>
              </a:spcBef>
              <a:buClr>
                <a:schemeClr val="tx1"/>
              </a:buClr>
              <a:buNone/>
              <a:defRPr/>
            </a:pPr>
            <a:endParaRPr lang="el-GR" sz="2100" dirty="0" smtClean="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2</a:t>
            </a:fld>
            <a:endParaRPr lang="el-GR" sz="1200" i="1"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3" name="Θέση περιεχομένου 2"/>
          <p:cNvSpPr>
            <a:spLocks noGrp="1"/>
          </p:cNvSpPr>
          <p:nvPr>
            <p:ph idx="1"/>
          </p:nvPr>
        </p:nvSpPr>
        <p:spPr>
          <a:xfrm>
            <a:off x="755576" y="1484784"/>
            <a:ext cx="7848872" cy="4752528"/>
          </a:xfrm>
        </p:spPr>
        <p:txBody>
          <a:bodyPr>
            <a:normAutofit fontScale="62500" lnSpcReduction="20000"/>
          </a:bodyPr>
          <a:lstStyle/>
          <a:p>
            <a:r>
              <a:rPr lang="el-GR" dirty="0"/>
              <a:t>Το Εργαστήριο Τουριστικών Ερευνών και Μελετών (ETEM), ιδρύθηκε το 2000, ανήκει στο </a:t>
            </a:r>
            <a:r>
              <a:rPr lang="el-GR" dirty="0" smtClean="0"/>
              <a:t>Τμήμα </a:t>
            </a:r>
            <a:r>
              <a:rPr lang="el-GR" dirty="0"/>
              <a:t>Διοίκησης Επιχειρήσεων </a:t>
            </a:r>
            <a:r>
              <a:rPr lang="el-GR" dirty="0" smtClean="0"/>
              <a:t>(ΤΔΕ) του </a:t>
            </a:r>
            <a:r>
              <a:rPr lang="el-GR" dirty="0"/>
              <a:t>Πανεπιστημίου Αιγαίου και εδρεύει στην πόλη της </a:t>
            </a:r>
            <a:r>
              <a:rPr lang="el-GR" dirty="0" smtClean="0"/>
              <a:t>Χίου.</a:t>
            </a:r>
          </a:p>
          <a:p>
            <a:endParaRPr lang="el-GR" dirty="0"/>
          </a:p>
          <a:p>
            <a:r>
              <a:rPr lang="el-GR" dirty="0" smtClean="0"/>
              <a:t>Οι </a:t>
            </a:r>
            <a:r>
              <a:rPr lang="el-GR" dirty="0"/>
              <a:t>δραστηριότητες του </a:t>
            </a:r>
            <a:r>
              <a:rPr lang="el-GR" dirty="0" smtClean="0"/>
              <a:t>ΕΤΕΜ </a:t>
            </a:r>
            <a:r>
              <a:rPr lang="el-GR" dirty="0"/>
              <a:t>περιλαμβάνουν τη διεύρυνση της εκπαίδευσης και της ερευνητικής δραστηριότητας πάνω σε ζητήματα που αφορούν </a:t>
            </a:r>
            <a:r>
              <a:rPr lang="el-GR" dirty="0" smtClean="0"/>
              <a:t>στις επιστήμες </a:t>
            </a:r>
            <a:r>
              <a:rPr lang="el-GR" dirty="0"/>
              <a:t>του τουρισμού, </a:t>
            </a:r>
            <a:r>
              <a:rPr lang="el-GR" dirty="0" smtClean="0"/>
              <a:t>οι οποίες διδάσκονται </a:t>
            </a:r>
            <a:r>
              <a:rPr lang="el-GR" dirty="0"/>
              <a:t>στο </a:t>
            </a:r>
            <a:r>
              <a:rPr lang="el-GR" dirty="0" smtClean="0"/>
              <a:t>ΤΔΕ και </a:t>
            </a:r>
            <a:r>
              <a:rPr lang="el-GR" dirty="0"/>
              <a:t>στο </a:t>
            </a:r>
            <a:r>
              <a:rPr lang="el-GR" dirty="0" smtClean="0"/>
              <a:t>Διατμηματικό Μεταπτυχιακό Πρόγραμμα </a:t>
            </a:r>
            <a:r>
              <a:rPr lang="el-GR" dirty="0"/>
              <a:t>Σπουδών </a:t>
            </a:r>
            <a:r>
              <a:rPr lang="el-GR" dirty="0" smtClean="0"/>
              <a:t>(ΔΠΜΣ) «Σχεδιασμός</a:t>
            </a:r>
            <a:r>
              <a:rPr lang="el-GR" dirty="0"/>
              <a:t>, Διοίκηση και Πολιτική του Τουρισμού» του </a:t>
            </a:r>
            <a:r>
              <a:rPr lang="el-GR" dirty="0" smtClean="0"/>
              <a:t>Πανεπιστημίου Αιγαίου.</a:t>
            </a:r>
          </a:p>
          <a:p>
            <a:endParaRPr lang="el-GR" dirty="0"/>
          </a:p>
          <a:p>
            <a:r>
              <a:rPr lang="el-GR" dirty="0"/>
              <a:t>Το </a:t>
            </a:r>
            <a:r>
              <a:rPr lang="en-GB" dirty="0"/>
              <a:t>ETEM</a:t>
            </a:r>
            <a:r>
              <a:rPr lang="el-GR" dirty="0"/>
              <a:t> συνεργάζεται με πλέον των είκοσι (20) Καθηγητών Πανεπιστημίων, Υποψηφίων Διδακτόρων και Εξωτερικών Συνεργατών καθώς και με διάφορους φορείς δημοσίου και ιδιωτικού τομέα σε </a:t>
            </a:r>
            <a:r>
              <a:rPr lang="el-GR" dirty="0" smtClean="0"/>
              <a:t>διεθνές, εθνικό </a:t>
            </a:r>
            <a:r>
              <a:rPr lang="el-GR" dirty="0"/>
              <a:t>και τοπικό </a:t>
            </a:r>
            <a:r>
              <a:rPr lang="el-GR" dirty="0" smtClean="0"/>
              <a:t>επίπεδο.</a:t>
            </a:r>
            <a:endParaRPr lang="el-GR" dirty="0"/>
          </a:p>
          <a:p>
            <a:endParaRPr lang="el-GR" dirty="0"/>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a:t>
            </a:fld>
            <a:endParaRPr lang="el-GR"/>
          </a:p>
        </p:txBody>
      </p:sp>
    </p:spTree>
    <p:extLst>
      <p:ext uri="{BB962C8B-B14F-4D97-AF65-F5344CB8AC3E}">
        <p14:creationId xmlns:p14="http://schemas.microsoft.com/office/powerpoint/2010/main" val="3881972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 Στόχοι</a:t>
            </a:r>
            <a:endParaRPr lang="el-GR" dirty="0"/>
          </a:p>
        </p:txBody>
      </p:sp>
      <p:sp>
        <p:nvSpPr>
          <p:cNvPr id="3" name="Θέση περιεχομένου 2"/>
          <p:cNvSpPr>
            <a:spLocks noGrp="1"/>
          </p:cNvSpPr>
          <p:nvPr>
            <p:ph idx="1"/>
          </p:nvPr>
        </p:nvSpPr>
        <p:spPr>
          <a:xfrm>
            <a:off x="395536" y="1421720"/>
            <a:ext cx="8424936" cy="4896544"/>
          </a:xfrm>
        </p:spPr>
        <p:txBody>
          <a:bodyPr>
            <a:normAutofit fontScale="55000" lnSpcReduction="20000"/>
          </a:bodyPr>
          <a:lstStyle/>
          <a:p>
            <a:r>
              <a:rPr lang="el-GR" dirty="0" smtClean="0"/>
              <a:t>Η </a:t>
            </a:r>
            <a:r>
              <a:rPr lang="el-GR" dirty="0"/>
              <a:t>συνεργασία με </a:t>
            </a:r>
            <a:r>
              <a:rPr lang="el-GR" dirty="0" smtClean="0"/>
              <a:t>ελληνικούς </a:t>
            </a:r>
            <a:r>
              <a:rPr lang="el-GR" dirty="0"/>
              <a:t>και διεθνείς ακαδημαϊκούς οργανισμούς και ερευνητικά κέντρα με κοινά ενδιαφέροντα και δραστηριότητες.</a:t>
            </a:r>
          </a:p>
          <a:p>
            <a:endParaRPr lang="el-GR" dirty="0"/>
          </a:p>
          <a:p>
            <a:r>
              <a:rPr lang="el-GR" dirty="0" smtClean="0"/>
              <a:t>Η </a:t>
            </a:r>
            <a:r>
              <a:rPr lang="el-GR" dirty="0"/>
              <a:t>επαφή και η συνεργασία με επιστημονικό προσωπικό (ακαδημαϊκούς, ερευνητές, ειδικούς συμβούλους του τουρισμού κ.α.) εξειδικευμένο σε θέματα τουρισμού.</a:t>
            </a:r>
          </a:p>
          <a:p>
            <a:endParaRPr lang="el-GR" dirty="0"/>
          </a:p>
          <a:p>
            <a:r>
              <a:rPr lang="el-GR" dirty="0" smtClean="0"/>
              <a:t>Η </a:t>
            </a:r>
            <a:r>
              <a:rPr lang="el-GR" dirty="0"/>
              <a:t>διοργάνωση διεπιστημονικών διαλέξεων, σεμιναρίων, συνεδρίων, ημερίδων και επιστημονικών εκδηλώσεων που σχετίζονται με τον τουρισμό.</a:t>
            </a:r>
          </a:p>
          <a:p>
            <a:endParaRPr lang="el-GR" dirty="0"/>
          </a:p>
          <a:p>
            <a:r>
              <a:rPr lang="el-GR" dirty="0" smtClean="0"/>
              <a:t>Η </a:t>
            </a:r>
            <a:r>
              <a:rPr lang="el-GR" dirty="0"/>
              <a:t>συνεχής ενημέρωση και δημοσίευση των στόχων και των σκοπών του </a:t>
            </a:r>
            <a:r>
              <a:rPr lang="el-GR" dirty="0" smtClean="0"/>
              <a:t>ΕΤΕΜ.</a:t>
            </a:r>
            <a:endParaRPr lang="el-GR" dirty="0"/>
          </a:p>
          <a:p>
            <a:endParaRPr lang="el-GR" dirty="0"/>
          </a:p>
          <a:p>
            <a:r>
              <a:rPr lang="el-GR" dirty="0" smtClean="0"/>
              <a:t>Οι </a:t>
            </a:r>
            <a:r>
              <a:rPr lang="el-GR" dirty="0"/>
              <a:t>τακτικές προσκλήσεις και επισκέψεις διακεκριμένων Ελλήνων και ξένων επιστημόνων στο πλαίσιο των ερευνητικών και εκπαιδευτικών ενδιαφερόντων και αναγκών του ΕΤΕΜ.</a:t>
            </a:r>
          </a:p>
          <a:p>
            <a:endParaRPr lang="el-GR" dirty="0"/>
          </a:p>
          <a:p>
            <a:r>
              <a:rPr lang="el-GR" dirty="0" smtClean="0"/>
              <a:t>Η </a:t>
            </a:r>
            <a:r>
              <a:rPr lang="el-GR" dirty="0"/>
              <a:t>παροχή υπηρεσιών σε ιδιωτικούς φορείς, ιδρύματα και πάσης φύσεως οργανισμούς που καλύπτονται από το πεδίο δράσης του ΕΤΕΜ.</a:t>
            </a:r>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a:t>
            </a:fld>
            <a:endParaRPr lang="el-GR"/>
          </a:p>
        </p:txBody>
      </p:sp>
    </p:spTree>
    <p:extLst>
      <p:ext uri="{BB962C8B-B14F-4D97-AF65-F5344CB8AC3E}">
        <p14:creationId xmlns:p14="http://schemas.microsoft.com/office/powerpoint/2010/main" val="209374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Τομείς Δραστηριοποίησης</a:t>
            </a:r>
            <a:endParaRPr lang="el-GR" dirty="0"/>
          </a:p>
        </p:txBody>
      </p:sp>
      <p:sp>
        <p:nvSpPr>
          <p:cNvPr id="3" name="Θέση περιεχομένου 2"/>
          <p:cNvSpPr>
            <a:spLocks noGrp="1"/>
          </p:cNvSpPr>
          <p:nvPr>
            <p:ph idx="1"/>
          </p:nvPr>
        </p:nvSpPr>
        <p:spPr>
          <a:xfrm>
            <a:off x="683568" y="1451130"/>
            <a:ext cx="7768282" cy="4896544"/>
          </a:xfrm>
        </p:spPr>
        <p:txBody>
          <a:bodyPr>
            <a:normAutofit fontScale="55000" lnSpcReduction="20000"/>
          </a:bodyPr>
          <a:lstStyle/>
          <a:p>
            <a:r>
              <a:rPr lang="el-GR" dirty="0" smtClean="0"/>
              <a:t>Διοίκηση Τουρισμού </a:t>
            </a:r>
            <a:r>
              <a:rPr lang="el-GR" dirty="0"/>
              <a:t>και Τουριστικών Προορισμών</a:t>
            </a:r>
          </a:p>
          <a:p>
            <a:endParaRPr lang="el-GR" dirty="0" smtClean="0"/>
          </a:p>
          <a:p>
            <a:r>
              <a:rPr lang="el-GR" dirty="0" smtClean="0"/>
              <a:t>Μάνατζμεντ </a:t>
            </a:r>
            <a:r>
              <a:rPr lang="el-GR" dirty="0"/>
              <a:t>Τουριστικών </a:t>
            </a:r>
            <a:r>
              <a:rPr lang="el-GR" dirty="0" smtClean="0"/>
              <a:t>Επιχειρήσεων και Φιλοξενίας</a:t>
            </a:r>
            <a:endParaRPr lang="el-GR" dirty="0"/>
          </a:p>
          <a:p>
            <a:endParaRPr lang="el-GR" dirty="0" smtClean="0"/>
          </a:p>
          <a:p>
            <a:r>
              <a:rPr lang="el-GR" dirty="0" smtClean="0"/>
              <a:t>Τουριστική Οικονομία, Ανάπτυξη </a:t>
            </a:r>
            <a:r>
              <a:rPr lang="el-GR" dirty="0"/>
              <a:t>και Σχεδιασμός</a:t>
            </a:r>
          </a:p>
          <a:p>
            <a:endParaRPr lang="el-GR" dirty="0" smtClean="0"/>
          </a:p>
          <a:p>
            <a:r>
              <a:rPr lang="el-GR" dirty="0"/>
              <a:t>Τουρισμός και Μεταφορές</a:t>
            </a:r>
          </a:p>
          <a:p>
            <a:endParaRPr lang="el-GR" dirty="0" smtClean="0"/>
          </a:p>
          <a:p>
            <a:r>
              <a:rPr lang="el-GR" dirty="0" smtClean="0"/>
              <a:t>Περιβάλλον </a:t>
            </a:r>
            <a:r>
              <a:rPr lang="el-GR" dirty="0"/>
              <a:t>και Τουρισμός</a:t>
            </a:r>
          </a:p>
          <a:p>
            <a:endParaRPr lang="el-GR" dirty="0" smtClean="0"/>
          </a:p>
          <a:p>
            <a:r>
              <a:rPr lang="el-GR" dirty="0" smtClean="0"/>
              <a:t>Κοινωνιολογία </a:t>
            </a:r>
            <a:r>
              <a:rPr lang="el-GR" dirty="0"/>
              <a:t>του Τουρισμού</a:t>
            </a:r>
          </a:p>
          <a:p>
            <a:endParaRPr lang="el-GR" dirty="0" smtClean="0"/>
          </a:p>
          <a:p>
            <a:r>
              <a:rPr lang="el-GR" dirty="0" smtClean="0"/>
              <a:t>Πληροφορική</a:t>
            </a:r>
            <a:r>
              <a:rPr lang="el-GR" dirty="0"/>
              <a:t>, Ηλεκτρονικό Επιχειρείν και Τουρισμός</a:t>
            </a:r>
          </a:p>
          <a:p>
            <a:endParaRPr lang="el-GR" dirty="0" smtClean="0"/>
          </a:p>
          <a:p>
            <a:r>
              <a:rPr lang="el-GR" dirty="0" smtClean="0"/>
              <a:t>Τουριστικό </a:t>
            </a:r>
            <a:r>
              <a:rPr lang="el-GR" dirty="0"/>
              <a:t>Μάρκετινγκ</a:t>
            </a:r>
          </a:p>
          <a:p>
            <a:endParaRPr lang="el-GR" dirty="0" smtClean="0"/>
          </a:p>
          <a:p>
            <a:r>
              <a:rPr lang="el-GR" dirty="0" smtClean="0"/>
              <a:t>Τουριστική </a:t>
            </a:r>
            <a:r>
              <a:rPr lang="el-GR" dirty="0"/>
              <a:t>Εκπαίδευση</a:t>
            </a:r>
          </a:p>
          <a:p>
            <a:endParaRPr lang="el-GR" dirty="0" smtClean="0"/>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5</a:t>
            </a:fld>
            <a:endParaRPr lang="el-GR"/>
          </a:p>
        </p:txBody>
      </p:sp>
    </p:spTree>
    <p:extLst>
      <p:ext uri="{BB962C8B-B14F-4D97-AF65-F5344CB8AC3E}">
        <p14:creationId xmlns:p14="http://schemas.microsoft.com/office/powerpoint/2010/main" val="4090490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Ερευνητικά Έργα - Μελέτες</a:t>
            </a:r>
            <a:endParaRPr lang="el-GR" dirty="0"/>
          </a:p>
        </p:txBody>
      </p:sp>
      <p:sp>
        <p:nvSpPr>
          <p:cNvPr id="3" name="Θέση περιεχομένου 2"/>
          <p:cNvSpPr>
            <a:spLocks noGrp="1"/>
          </p:cNvSpPr>
          <p:nvPr>
            <p:ph idx="1"/>
          </p:nvPr>
        </p:nvSpPr>
        <p:spPr>
          <a:xfrm>
            <a:off x="611560" y="1628800"/>
            <a:ext cx="8064896" cy="4464025"/>
          </a:xfrm>
        </p:spPr>
        <p:txBody>
          <a:bodyPr>
            <a:normAutofit fontScale="70000" lnSpcReduction="20000"/>
          </a:bodyPr>
          <a:lstStyle/>
          <a:p>
            <a:r>
              <a:rPr lang="el-GR" dirty="0"/>
              <a:t>Κατά τη διάρκεια των ετών λειτουργίας του το ΕΤΕΜ έχει ολοκληρώσει ή εποπτεύσει πολλά ερευνητικά έργα και Ευρωπαϊκά προγράμματα (πάνω από 120</a:t>
            </a:r>
            <a:r>
              <a:rPr lang="el-GR" dirty="0" smtClean="0"/>
              <a:t>).</a:t>
            </a:r>
          </a:p>
          <a:p>
            <a:endParaRPr lang="el-GR" dirty="0" smtClean="0"/>
          </a:p>
          <a:p>
            <a:r>
              <a:rPr lang="el-GR" dirty="0" smtClean="0"/>
              <a:t>Πιο συγκεκριμένα, τα </a:t>
            </a:r>
            <a:r>
              <a:rPr lang="el-GR" dirty="0"/>
              <a:t>μέλη του ΕΤΕΜ </a:t>
            </a:r>
            <a:r>
              <a:rPr lang="el-GR" dirty="0" smtClean="0"/>
              <a:t>έχουν </a:t>
            </a:r>
            <a:r>
              <a:rPr lang="el-GR" dirty="0"/>
              <a:t>συμμετάσχει σε έργα τουρισμού που χρηματοδοτούνται </a:t>
            </a:r>
            <a:r>
              <a:rPr lang="el-GR" dirty="0" smtClean="0"/>
              <a:t>σε ανταγωνιστική βάση από </a:t>
            </a:r>
            <a:r>
              <a:rPr lang="el-GR" dirty="0"/>
              <a:t>την Ευρωπαϊκή Ένωση </a:t>
            </a:r>
            <a:r>
              <a:rPr lang="el-GR" dirty="0" smtClean="0"/>
              <a:t>(π.χ. προγράμματα </a:t>
            </a:r>
            <a:r>
              <a:rPr lang="en-US" dirty="0" err="1" smtClean="0"/>
              <a:t>Interreg</a:t>
            </a:r>
            <a:r>
              <a:rPr lang="en-US" dirty="0"/>
              <a:t>, South East Europe Transnational Collaboration </a:t>
            </a:r>
            <a:r>
              <a:rPr lang="en-US" dirty="0" err="1" smtClean="0"/>
              <a:t>Programme</a:t>
            </a:r>
            <a:r>
              <a:rPr lang="en-US" dirty="0" smtClean="0"/>
              <a:t>, EKT, </a:t>
            </a:r>
            <a:r>
              <a:rPr lang="en-US" dirty="0" err="1" smtClean="0"/>
              <a:t>Euromed</a:t>
            </a:r>
            <a:r>
              <a:rPr lang="en-US" dirty="0" smtClean="0"/>
              <a:t> Heritage) </a:t>
            </a:r>
            <a:r>
              <a:rPr lang="el-GR" dirty="0" smtClean="0"/>
              <a:t>και </a:t>
            </a:r>
            <a:r>
              <a:rPr lang="el-GR" dirty="0"/>
              <a:t>άλλους </a:t>
            </a:r>
            <a:r>
              <a:rPr lang="el-GR" dirty="0" smtClean="0"/>
              <a:t>φορείς (π.χ. Παγκόσμιος Οργανισμός Τουρισμού). </a:t>
            </a:r>
          </a:p>
          <a:p>
            <a:endParaRPr lang="el-GR" dirty="0"/>
          </a:p>
          <a:p>
            <a:r>
              <a:rPr lang="el-GR" dirty="0" smtClean="0"/>
              <a:t>Επιπλέον, υπάρχει στενή συνεργασία του ΕΤΕΜ με φορείς της τοπικής αυτοδιοίκησης (π.χ. Περιφέρεια Βορείου Αιγαίου, Περιφέρεια Νοτίου Αιγαίου, Δήμος Αθηναίων)</a:t>
            </a:r>
            <a:endParaRPr lang="el-GR" dirty="0"/>
          </a:p>
        </p:txBody>
      </p:sp>
      <p:sp>
        <p:nvSpPr>
          <p:cNvPr id="4" name="Θέση υποσέλιδου 3"/>
          <p:cNvSpPr>
            <a:spLocks noGrp="1"/>
          </p:cNvSpPr>
          <p:nvPr>
            <p:ph type="ftr" sz="quarter" idx="11"/>
          </p:nvPr>
        </p:nvSpPr>
        <p:spPr/>
        <p:txBody>
          <a:bodyPr/>
          <a:lstStyle/>
          <a:p>
            <a:pPr>
              <a:defRPr/>
            </a:pPr>
            <a:r>
              <a:rPr lang="el-GR" dirty="0" smtClean="0"/>
              <a:t>Τμήμα Διοίκησης Επιχειρήσεων</a:t>
            </a:r>
            <a:endParaRPr lang="el-GR" dirty="0"/>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6</a:t>
            </a:fld>
            <a:endParaRPr lang="el-GR" dirty="0"/>
          </a:p>
        </p:txBody>
      </p:sp>
    </p:spTree>
    <p:extLst>
      <p:ext uri="{BB962C8B-B14F-4D97-AF65-F5344CB8AC3E}">
        <p14:creationId xmlns:p14="http://schemas.microsoft.com/office/powerpoint/2010/main" val="168888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Διοργάνωση Συνεδρίων</a:t>
            </a:r>
            <a:endParaRPr lang="el-GR" dirty="0"/>
          </a:p>
        </p:txBody>
      </p:sp>
      <p:sp>
        <p:nvSpPr>
          <p:cNvPr id="3" name="Θέση περιεχομένου 2"/>
          <p:cNvSpPr>
            <a:spLocks noGrp="1"/>
          </p:cNvSpPr>
          <p:nvPr>
            <p:ph idx="1"/>
          </p:nvPr>
        </p:nvSpPr>
        <p:spPr>
          <a:xfrm>
            <a:off x="683568" y="1556792"/>
            <a:ext cx="7920880" cy="4752527"/>
          </a:xfrm>
        </p:spPr>
        <p:txBody>
          <a:bodyPr>
            <a:normAutofit fontScale="70000" lnSpcReduction="20000"/>
          </a:bodyPr>
          <a:lstStyle/>
          <a:p>
            <a:r>
              <a:rPr lang="el-GR" dirty="0" smtClean="0"/>
              <a:t>Σε </a:t>
            </a:r>
            <a:r>
              <a:rPr lang="el-GR" dirty="0"/>
              <a:t>συνεργασία με το </a:t>
            </a:r>
            <a:r>
              <a:rPr lang="el-GR" dirty="0" smtClean="0"/>
              <a:t>ΤΔΕ, το ΕΤΕΜ έχει διοργανώσει πέντε (5) διεθνή συνέδρια από το 2000 έως σήμερα – το τελευταίο έλαβε χώρα το Μάιο του 2013 στη Ρόδο.</a:t>
            </a:r>
          </a:p>
          <a:p>
            <a:endParaRPr lang="el-GR" dirty="0" smtClean="0"/>
          </a:p>
          <a:p>
            <a:r>
              <a:rPr lang="en-US" dirty="0" smtClean="0"/>
              <a:t>T</a:t>
            </a:r>
            <a:r>
              <a:rPr lang="el-GR" dirty="0" smtClean="0"/>
              <a:t>ον Ιούλιο του 2008 το ΕΤΕΜ συνδιοργάνωσε με την Ελληνική Αεροπορική Ένωση το ετήσιο παγκόσμιο συνέδριο της  </a:t>
            </a:r>
            <a:r>
              <a:rPr lang="en-US" dirty="0" smtClean="0"/>
              <a:t>Air Transport Research Society</a:t>
            </a:r>
            <a:r>
              <a:rPr lang="el-GR" dirty="0" smtClean="0"/>
              <a:t>.</a:t>
            </a:r>
          </a:p>
          <a:p>
            <a:endParaRPr lang="el-GR" dirty="0" smtClean="0"/>
          </a:p>
          <a:p>
            <a:r>
              <a:rPr lang="el-GR" dirty="0" smtClean="0"/>
              <a:t>Το Μάρτιο του 2013 το ΕΤΕΜ διοργάνωσε την 48</a:t>
            </a:r>
            <a:r>
              <a:rPr lang="el-GR" baseline="30000" dirty="0" smtClean="0"/>
              <a:t>η</a:t>
            </a:r>
            <a:r>
              <a:rPr lang="el-GR" dirty="0" smtClean="0"/>
              <a:t> συνάντηση του </a:t>
            </a:r>
            <a:r>
              <a:rPr lang="en-US" dirty="0" smtClean="0"/>
              <a:t>Tourist Research Center </a:t>
            </a:r>
            <a:r>
              <a:rPr lang="el-GR" dirty="0" smtClean="0"/>
              <a:t>που λειτουργεί στο πλαίσιο της </a:t>
            </a:r>
            <a:r>
              <a:rPr lang="en-US" dirty="0" smtClean="0"/>
              <a:t>AIEST</a:t>
            </a:r>
            <a:r>
              <a:rPr lang="el-GR" dirty="0" smtClean="0"/>
              <a:t>.</a:t>
            </a:r>
            <a:endParaRPr lang="en-US" dirty="0" smtClean="0"/>
          </a:p>
          <a:p>
            <a:endParaRPr lang="el-GR" dirty="0" smtClean="0"/>
          </a:p>
          <a:p>
            <a:r>
              <a:rPr lang="el-GR" dirty="0" smtClean="0"/>
              <a:t>Τέλος, το ΕΤΕΜ έχει αναλάβει τη διοργάνωση του συνεδρίου της </a:t>
            </a:r>
            <a:r>
              <a:rPr lang="en-US" dirty="0" smtClean="0"/>
              <a:t>International Academy for the Study of Tourism </a:t>
            </a:r>
            <a:r>
              <a:rPr lang="el-GR" dirty="0" smtClean="0"/>
              <a:t>για το καλοκαίρι του 2015.</a:t>
            </a:r>
            <a:endParaRPr lang="en-US" dirty="0" smtClean="0"/>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7</a:t>
            </a:fld>
            <a:endParaRPr lang="el-GR"/>
          </a:p>
        </p:txBody>
      </p:sp>
    </p:spTree>
    <p:extLst>
      <p:ext uri="{BB962C8B-B14F-4D97-AF65-F5344CB8AC3E}">
        <p14:creationId xmlns:p14="http://schemas.microsoft.com/office/powerpoint/2010/main" val="3509809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Δραστηριότητες</a:t>
            </a:r>
            <a:endParaRPr lang="el-GR" dirty="0"/>
          </a:p>
        </p:txBody>
      </p:sp>
      <p:sp>
        <p:nvSpPr>
          <p:cNvPr id="3" name="Θέση περιεχομένου 2"/>
          <p:cNvSpPr>
            <a:spLocks noGrp="1"/>
          </p:cNvSpPr>
          <p:nvPr>
            <p:ph idx="1"/>
          </p:nvPr>
        </p:nvSpPr>
        <p:spPr>
          <a:xfrm>
            <a:off x="683568" y="1405954"/>
            <a:ext cx="7992888" cy="4968552"/>
          </a:xfrm>
        </p:spPr>
        <p:txBody>
          <a:bodyPr>
            <a:normAutofit fontScale="55000" lnSpcReduction="20000"/>
          </a:bodyPr>
          <a:lstStyle/>
          <a:p>
            <a:r>
              <a:rPr lang="el-GR" dirty="0" smtClean="0"/>
              <a:t>Το ΔΠΜΣ του Τουρισμού σε συνεργασία με το ΕΤΕΜ δημοσιεύει δύο φορές </a:t>
            </a:r>
            <a:r>
              <a:rPr lang="en-GB" dirty="0" err="1" smtClean="0"/>
              <a:t>το</a:t>
            </a:r>
            <a:r>
              <a:rPr lang="en-GB" dirty="0" smtClean="0"/>
              <a:t> </a:t>
            </a:r>
            <a:r>
              <a:rPr lang="en-GB" dirty="0"/>
              <a:t>χρόνο το “TOURISMOS” – Ένα Διεθνές, Πολυεπιστημονικό Περιοδικό Τουρισμού </a:t>
            </a:r>
            <a:r>
              <a:rPr lang="el-GR" dirty="0" smtClean="0"/>
              <a:t>ανοικτής πρόσβασης (</a:t>
            </a:r>
            <a:r>
              <a:rPr lang="en-US" dirty="0" smtClean="0"/>
              <a:t>open access) </a:t>
            </a:r>
            <a:r>
              <a:rPr lang="en-GB" dirty="0" err="1" smtClean="0"/>
              <a:t>στο</a:t>
            </a:r>
            <a:r>
              <a:rPr lang="en-GB" dirty="0" smtClean="0"/>
              <a:t> </a:t>
            </a:r>
            <a:r>
              <a:rPr lang="en-GB" dirty="0"/>
              <a:t>οποίο δημοσιεύονται άρθρα κατόπιν </a:t>
            </a:r>
            <a:r>
              <a:rPr lang="en-GB" dirty="0" smtClean="0"/>
              <a:t>κρίσης.</a:t>
            </a:r>
            <a:endParaRPr lang="el-GR" dirty="0" smtClean="0"/>
          </a:p>
          <a:p>
            <a:endParaRPr lang="el-GR" u="sng" dirty="0"/>
          </a:p>
          <a:p>
            <a:r>
              <a:rPr lang="el-GR" dirty="0" smtClean="0"/>
              <a:t>Το ΕΤΕΜ προσφέρει επίσης </a:t>
            </a:r>
            <a:r>
              <a:rPr lang="en-GB" dirty="0" smtClean="0"/>
              <a:t> </a:t>
            </a:r>
            <a:r>
              <a:rPr lang="el-GR" dirty="0" smtClean="0"/>
              <a:t>σε συνεργασία με το ΔΠΜΣ του Τουρισμού</a:t>
            </a:r>
            <a:r>
              <a:rPr lang="el-GR" dirty="0"/>
              <a:t> </a:t>
            </a:r>
            <a:r>
              <a:rPr lang="el-GR" dirty="0" smtClean="0"/>
              <a:t>σειρά εκπαιδευτικών σεμιναρίων κατάρτισης στον τουρισμό βασιζόμενα στη μέθοδο της εξ αποστάσεως σύγχρονης και ασύγχρονης εκπαίδευσης.</a:t>
            </a:r>
          </a:p>
          <a:p>
            <a:endParaRPr lang="el-GR" dirty="0"/>
          </a:p>
          <a:p>
            <a:r>
              <a:rPr lang="el-GR" dirty="0" smtClean="0"/>
              <a:t>Στο πλαίσιο της επέκτασης των δραστηριοτήτων του, το ΕΤΕΜ προχωρά σε συνεργασίες με άλλους επιστημονικούς φορείς όπως το ΙΤΕΠ του ΞΕΕ (μέσα από τη δημιουργία του Κέντρου Τεκμηρίωσης), τον Παγκόσμιο Οργανισμό Τουρισμό και το </a:t>
            </a:r>
            <a:r>
              <a:rPr lang="en-US" dirty="0" smtClean="0"/>
              <a:t>Center for Aviation Competence </a:t>
            </a:r>
            <a:r>
              <a:rPr lang="el-GR" dirty="0" smtClean="0"/>
              <a:t>του Πανεπιστημίου του </a:t>
            </a:r>
            <a:r>
              <a:rPr lang="en-US" dirty="0" smtClean="0"/>
              <a:t>St Gallen </a:t>
            </a:r>
            <a:r>
              <a:rPr lang="el-GR" dirty="0" smtClean="0"/>
              <a:t>της Ελβετίας.</a:t>
            </a:r>
          </a:p>
          <a:p>
            <a:endParaRPr lang="el-GR" dirty="0"/>
          </a:p>
          <a:p>
            <a:r>
              <a:rPr lang="el-GR" dirty="0" smtClean="0"/>
              <a:t>Το ΕΤΕΜ ακολουθεί επίσης μια εξωστρεφή πολιτική διαδικτυακής παρουσίας μέσα από τον </a:t>
            </a:r>
            <a:r>
              <a:rPr lang="el-GR" dirty="0" err="1" smtClean="0"/>
              <a:t>ιστότοπό</a:t>
            </a:r>
            <a:r>
              <a:rPr lang="el-GR" dirty="0" smtClean="0"/>
              <a:t> του (</a:t>
            </a:r>
            <a:r>
              <a:rPr lang="en-GB" dirty="0" smtClean="0"/>
              <a:t>etem.aegean.gr</a:t>
            </a:r>
            <a:r>
              <a:rPr lang="el-GR" dirty="0" smtClean="0"/>
              <a:t>), και τη δημιουργία προφίλ στα διάφορα μέσα κοινωνικής δικτύωσης (</a:t>
            </a:r>
            <a:r>
              <a:rPr lang="en-US" dirty="0" smtClean="0"/>
              <a:t>Facebook, LinkedIn, Twitter).  </a:t>
            </a:r>
            <a:r>
              <a:rPr lang="el-GR" dirty="0" smtClean="0"/>
              <a:t>Πρόσφατα, το ΕΤΕΜ απέκτησε και δικό του κανάλι στο </a:t>
            </a:r>
            <a:r>
              <a:rPr lang="en-US" dirty="0" smtClean="0"/>
              <a:t>YouTube.</a:t>
            </a:r>
            <a:endParaRPr lang="el-GR" dirty="0"/>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8</a:t>
            </a:fld>
            <a:endParaRPr lang="el-GR"/>
          </a:p>
        </p:txBody>
      </p:sp>
    </p:spTree>
    <p:extLst>
      <p:ext uri="{BB962C8B-B14F-4D97-AF65-F5344CB8AC3E}">
        <p14:creationId xmlns:p14="http://schemas.microsoft.com/office/powerpoint/2010/main" val="263941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Μέσα - Εξοπλισμός</a:t>
            </a:r>
            <a:endParaRPr lang="el-GR" dirty="0"/>
          </a:p>
        </p:txBody>
      </p:sp>
      <p:sp>
        <p:nvSpPr>
          <p:cNvPr id="3" name="Θέση περιεχομένου 2"/>
          <p:cNvSpPr>
            <a:spLocks noGrp="1"/>
          </p:cNvSpPr>
          <p:nvPr>
            <p:ph idx="1"/>
          </p:nvPr>
        </p:nvSpPr>
        <p:spPr>
          <a:xfrm>
            <a:off x="683568" y="1556792"/>
            <a:ext cx="7920880" cy="4536033"/>
          </a:xfrm>
        </p:spPr>
        <p:txBody>
          <a:bodyPr>
            <a:normAutofit fontScale="77500" lnSpcReduction="20000"/>
          </a:bodyPr>
          <a:lstStyle/>
          <a:p>
            <a:r>
              <a:rPr lang="el-GR" dirty="0" smtClean="0"/>
              <a:t>Το ΕΤΕΜ στεγάζεται σε ιδιόκτητο κτήριο του Πανεπιστημίου Αιγαίου στην οδό Μιχαήλ </a:t>
            </a:r>
            <a:r>
              <a:rPr lang="el-GR" dirty="0" err="1" smtClean="0"/>
              <a:t>Λιβανού</a:t>
            </a:r>
            <a:r>
              <a:rPr lang="el-GR" dirty="0" smtClean="0"/>
              <a:t> 54 στη Χίο.  </a:t>
            </a:r>
          </a:p>
          <a:p>
            <a:endParaRPr lang="el-GR" dirty="0" smtClean="0"/>
          </a:p>
          <a:p>
            <a:r>
              <a:rPr lang="el-GR" dirty="0" smtClean="0"/>
              <a:t>Οι εξωτερικοί συνεργάτες του ΕΤΕΜ έχουν πρόσβαση σε σύγχρονους ηλεκτρονικούς υπολογιστές και εξοπλισμό γραφείου κατά το διάστημα που βρίσκονται στη Χίο.</a:t>
            </a:r>
          </a:p>
          <a:p>
            <a:endParaRPr lang="el-GR" dirty="0" smtClean="0"/>
          </a:p>
          <a:p>
            <a:r>
              <a:rPr lang="el-GR" dirty="0" smtClean="0"/>
              <a:t>Μέσα από διαβαθμισμένη ηλεκτρονική διαδικτυακή σύνδεση </a:t>
            </a:r>
            <a:r>
              <a:rPr lang="en-US" dirty="0" smtClean="0"/>
              <a:t>VPN, </a:t>
            </a:r>
            <a:r>
              <a:rPr lang="el-GR" dirty="0" smtClean="0"/>
              <a:t>οι συνεργάτες του ΕΤΕΜ αποκτούν πρόσβαση στη βάση δεδομένων του Εργαστηρίου</a:t>
            </a:r>
            <a:r>
              <a:rPr lang="en-US" dirty="0" smtClean="0"/>
              <a:t> </a:t>
            </a:r>
            <a:r>
              <a:rPr lang="el-GR" dirty="0" smtClean="0"/>
              <a:t>από όπου και αν βρίσκονται.</a:t>
            </a:r>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9</a:t>
            </a:fld>
            <a:endParaRPr lang="el-GR"/>
          </a:p>
        </p:txBody>
      </p:sp>
    </p:spTree>
    <p:extLst>
      <p:ext uri="{BB962C8B-B14F-4D97-AF65-F5344CB8AC3E}">
        <p14:creationId xmlns:p14="http://schemas.microsoft.com/office/powerpoint/2010/main" val="2024904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Προσαρμοσμένο 1">
      <a:dk1>
        <a:sysClr val="windowText" lastClr="000000"/>
      </a:dk1>
      <a:lt1>
        <a:sysClr val="window" lastClr="FFFFFF"/>
      </a:lt1>
      <a:dk2>
        <a:srgbClr val="646B86"/>
      </a:dk2>
      <a:lt2>
        <a:srgbClr val="C5D1D7"/>
      </a:lt2>
      <a:accent1>
        <a:srgbClr val="0070C0"/>
      </a:accent1>
      <a:accent2>
        <a:srgbClr val="003760"/>
      </a:accent2>
      <a:accent3>
        <a:srgbClr val="8CADAE"/>
      </a:accent3>
      <a:accent4>
        <a:srgbClr val="8C7B70"/>
      </a:accent4>
      <a:accent5>
        <a:srgbClr val="8FB08C"/>
      </a:accent5>
      <a:accent6>
        <a:srgbClr val="0070C0"/>
      </a:accent6>
      <a:hlink>
        <a:srgbClr val="00A3D6"/>
      </a:hlink>
      <a:folHlink>
        <a:srgbClr val="646B8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lnDef>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3553</TotalTime>
  <Words>804</Words>
  <Application>Microsoft Office PowerPoint</Application>
  <PresentationFormat>Προβολή στην οθόνη (4:3)</PresentationFormat>
  <Paragraphs>113</Paragraphs>
  <Slides>10</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Στούντιο</vt:lpstr>
      <vt:lpstr>ΠΑΝΕΠΙΣΤΗΜΙΟ ΑΙΓΑΙΟΥ ΣΧΟΛΗ ΕΠΙΣΤΗΜΩΝ ΤΗΣ ΔΙΟΙΚΗΣΗΣ ΤΜΗΜΑ ΔΙΟΙΚΗΣΗΣ ΕΠΙΧΕΙΡΗΣΕΩΝ</vt:lpstr>
      <vt:lpstr>Δομή της Παρουσίασης</vt:lpstr>
      <vt:lpstr>Εισαγωγή</vt:lpstr>
      <vt:lpstr>Σκοπός - Στόχοι</vt:lpstr>
      <vt:lpstr>Τομείς Δραστηριοποίησης</vt:lpstr>
      <vt:lpstr>Ερευνητικά Έργα - Μελέτες</vt:lpstr>
      <vt:lpstr>Διοργάνωση Συνεδρίων</vt:lpstr>
      <vt:lpstr>Άλλες Δραστηριότητες</vt:lpstr>
      <vt:lpstr>Μέσα - Εξοπλισμός</vt:lpstr>
      <vt:lpstr>Σας Ευχαριστούμε για την Προσοχή Σας!</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Dr Andreas Papatheodorou</cp:lastModifiedBy>
  <cp:revision>286</cp:revision>
  <dcterms:created xsi:type="dcterms:W3CDTF">2009-09-29T10:20:01Z</dcterms:created>
  <dcterms:modified xsi:type="dcterms:W3CDTF">2013-11-18T22:56:35Z</dcterms:modified>
</cp:coreProperties>
</file>