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22"/>
  </p:notesMasterIdLst>
  <p:handoutMasterIdLst>
    <p:handoutMasterId r:id="rId23"/>
  </p:handoutMasterIdLst>
  <p:sldIdLst>
    <p:sldId id="256" r:id="rId2"/>
    <p:sldId id="270" r:id="rId3"/>
    <p:sldId id="271" r:id="rId4"/>
    <p:sldId id="262" r:id="rId5"/>
    <p:sldId id="273" r:id="rId6"/>
    <p:sldId id="274" r:id="rId7"/>
    <p:sldId id="275" r:id="rId8"/>
    <p:sldId id="276" r:id="rId9"/>
    <p:sldId id="277" r:id="rId10"/>
    <p:sldId id="278" r:id="rId11"/>
    <p:sldId id="279" r:id="rId12"/>
    <p:sldId id="280" r:id="rId13"/>
    <p:sldId id="263" r:id="rId14"/>
    <p:sldId id="264" r:id="rId15"/>
    <p:sldId id="267" r:id="rId16"/>
    <p:sldId id="265" r:id="rId17"/>
    <p:sldId id="266" r:id="rId18"/>
    <p:sldId id="286" r:id="rId19"/>
    <p:sldId id="283" r:id="rId20"/>
    <p:sldId id="284" r:id="rId21"/>
  </p:sldIdLst>
  <p:sldSz cx="9144000" cy="6858000" type="screen4x3"/>
  <p:notesSz cx="6781800" cy="9926638"/>
  <p:defaultTextStyle>
    <a:defPPr>
      <a:defRPr lang="el-GR"/>
    </a:defPPr>
    <a:lvl1pPr algn="l" rtl="0" fontAlgn="base">
      <a:spcBef>
        <a:spcPct val="0"/>
      </a:spcBef>
      <a:spcAft>
        <a:spcPct val="0"/>
      </a:spcAft>
      <a:defRPr kern="1200">
        <a:solidFill>
          <a:schemeClr val="tx1"/>
        </a:solidFill>
        <a:latin typeface="Cambria" pitchFamily="18" charset="0"/>
        <a:ea typeface="+mn-ea"/>
        <a:cs typeface="+mn-cs"/>
      </a:defRPr>
    </a:lvl1pPr>
    <a:lvl2pPr marL="457200" algn="l" rtl="0" fontAlgn="base">
      <a:spcBef>
        <a:spcPct val="0"/>
      </a:spcBef>
      <a:spcAft>
        <a:spcPct val="0"/>
      </a:spcAft>
      <a:defRPr kern="1200">
        <a:solidFill>
          <a:schemeClr val="tx1"/>
        </a:solidFill>
        <a:latin typeface="Cambria" pitchFamily="18" charset="0"/>
        <a:ea typeface="+mn-ea"/>
        <a:cs typeface="+mn-cs"/>
      </a:defRPr>
    </a:lvl2pPr>
    <a:lvl3pPr marL="914400" algn="l" rtl="0" fontAlgn="base">
      <a:spcBef>
        <a:spcPct val="0"/>
      </a:spcBef>
      <a:spcAft>
        <a:spcPct val="0"/>
      </a:spcAft>
      <a:defRPr kern="1200">
        <a:solidFill>
          <a:schemeClr val="tx1"/>
        </a:solidFill>
        <a:latin typeface="Cambria" pitchFamily="18" charset="0"/>
        <a:ea typeface="+mn-ea"/>
        <a:cs typeface="+mn-cs"/>
      </a:defRPr>
    </a:lvl3pPr>
    <a:lvl4pPr marL="1371600" algn="l" rtl="0" fontAlgn="base">
      <a:spcBef>
        <a:spcPct val="0"/>
      </a:spcBef>
      <a:spcAft>
        <a:spcPct val="0"/>
      </a:spcAft>
      <a:defRPr kern="1200">
        <a:solidFill>
          <a:schemeClr val="tx1"/>
        </a:solidFill>
        <a:latin typeface="Cambria" pitchFamily="18" charset="0"/>
        <a:ea typeface="+mn-ea"/>
        <a:cs typeface="+mn-cs"/>
      </a:defRPr>
    </a:lvl4pPr>
    <a:lvl5pPr marL="1828800" algn="l" rtl="0" fontAlgn="base">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0000"/>
    <a:srgbClr val="808000"/>
    <a:srgbClr val="CCCCFF"/>
    <a:srgbClr val="CC99FF"/>
    <a:srgbClr val="99FF33"/>
    <a:srgbClr val="00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60"/>
  </p:normalViewPr>
  <p:slideViewPr>
    <p:cSldViewPr>
      <p:cViewPr varScale="1">
        <p:scale>
          <a:sx n="70" d="100"/>
          <a:sy n="70" d="100"/>
        </p:scale>
        <p:origin x="5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Eggrafa\Xios\TDE\Diafora\TDE_Axiologisi\&#916;&#921;&#916;&#913;&#922;&#932;&#927;&#929;&#921;&#922;&#913;-%20&#960;&#953;&#957;&#945;&#954;&#945;&#963;%20&#945;&#960;&#959;&#966;&#959;&#943;&#964;&#969;&#957;%20xls%201.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Eggrafa\Xios\TDE\Diafora\TDE_Axiologisi\&#916;&#921;&#916;&#913;&#922;&#932;&#927;&#929;&#921;&#922;&#913;-%20&#960;&#953;&#957;&#945;&#954;&#945;&#963;%20&#945;&#960;&#959;&#966;&#959;&#943;&#964;&#969;&#957;%20xls%20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Eggrafa\Xios\TDE\Diafora\TDE_Axiologisi\&#931;&#964;&#959;&#953;&#967;&#949;&#943;&#945;%20%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a:t>Κατανομή</a:t>
            </a:r>
            <a:r>
              <a:rPr lang="el-GR" baseline="0"/>
              <a:t> διδακτορικών</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Pt>
            <c:idx val="4"/>
            <c:bubble3D val="0"/>
            <c:spPr>
              <a:solidFill>
                <a:schemeClr val="accent5"/>
              </a:solidFill>
              <a:ln w="25400">
                <a:solidFill>
                  <a:schemeClr val="lt1"/>
                </a:solidFill>
              </a:ln>
              <a:effectLst/>
              <a:sp3d contourW="25400">
                <a:contourClr>
                  <a:schemeClr val="lt1"/>
                </a:contourClr>
              </a:sp3d>
            </c:spPr>
          </c:dPt>
          <c:dPt>
            <c:idx val="5"/>
            <c:bubble3D val="0"/>
            <c:spPr>
              <a:solidFill>
                <a:schemeClr val="accent6"/>
              </a:solidFill>
              <a:ln w="25400">
                <a:solidFill>
                  <a:schemeClr val="lt1"/>
                </a:solidFill>
              </a:ln>
              <a:effectLst/>
              <a:sp3d contourW="25400">
                <a:contourClr>
                  <a:schemeClr val="lt1"/>
                </a:contourClr>
              </a:sp3d>
            </c:spPr>
          </c:dPt>
          <c:dPt>
            <c:idx val="6"/>
            <c:bubble3D val="0"/>
            <c:spPr>
              <a:solidFill>
                <a:schemeClr val="accent1">
                  <a:lumMod val="60000"/>
                </a:schemeClr>
              </a:solidFill>
              <a:ln w="25400">
                <a:solidFill>
                  <a:schemeClr val="lt1"/>
                </a:solidFill>
              </a:ln>
              <a:effectLst/>
              <a:sp3d contourW="25400">
                <a:contourClr>
                  <a:schemeClr val="lt1"/>
                </a:contourClr>
              </a:sp3d>
            </c:spPr>
          </c:dPt>
          <c:dPt>
            <c:idx val="7"/>
            <c:bubble3D val="0"/>
            <c:spPr>
              <a:solidFill>
                <a:schemeClr val="accent2">
                  <a:lumMod val="60000"/>
                </a:schemeClr>
              </a:solidFill>
              <a:ln w="25400">
                <a:solidFill>
                  <a:schemeClr val="lt1"/>
                </a:solidFill>
              </a:ln>
              <a:effectLst/>
              <a:sp3d contourW="25400">
                <a:contourClr>
                  <a:schemeClr val="lt1"/>
                </a:contourClr>
              </a:sp3d>
            </c:spPr>
          </c:dPt>
          <c:dPt>
            <c:idx val="8"/>
            <c:bubble3D val="0"/>
            <c:spPr>
              <a:solidFill>
                <a:schemeClr val="accent3">
                  <a:lumMod val="60000"/>
                </a:schemeClr>
              </a:solidFill>
              <a:ln w="25400">
                <a:solidFill>
                  <a:schemeClr val="lt1"/>
                </a:solidFill>
              </a:ln>
              <a:effectLst/>
              <a:sp3d contourW="25400">
                <a:contourClr>
                  <a:schemeClr val="lt1"/>
                </a:contourClr>
              </a:sp3d>
            </c:spPr>
          </c:dPt>
          <c:dPt>
            <c:idx val="9"/>
            <c:bubble3D val="0"/>
            <c:spPr>
              <a:solidFill>
                <a:schemeClr val="accent4">
                  <a:lumMod val="60000"/>
                </a:schemeClr>
              </a:solidFill>
              <a:ln w="25400">
                <a:solidFill>
                  <a:schemeClr val="lt1"/>
                </a:solidFill>
              </a:ln>
              <a:effectLst/>
              <a:sp3d contourW="25400">
                <a:contourClr>
                  <a:schemeClr val="lt1"/>
                </a:contourClr>
              </a:sp3d>
            </c:spPr>
          </c:dPt>
          <c:dPt>
            <c:idx val="10"/>
            <c:bubble3D val="0"/>
            <c:spPr>
              <a:solidFill>
                <a:schemeClr val="accent5">
                  <a:lumMod val="60000"/>
                </a:schemeClr>
              </a:solidFill>
              <a:ln w="25400">
                <a:solidFill>
                  <a:schemeClr val="lt1"/>
                </a:solidFill>
              </a:ln>
              <a:effectLst/>
              <a:sp3d contourW="25400">
                <a:contourClr>
                  <a:schemeClr val="lt1"/>
                </a:contourClr>
              </a:sp3d>
            </c:spPr>
          </c:dPt>
          <c:dPt>
            <c:idx val="11"/>
            <c:bubble3D val="0"/>
            <c:spPr>
              <a:solidFill>
                <a:schemeClr val="accent6">
                  <a:lumMod val="60000"/>
                </a:schemeClr>
              </a:solidFill>
              <a:ln w="25400">
                <a:solidFill>
                  <a:schemeClr val="lt1"/>
                </a:solidFill>
              </a:ln>
              <a:effectLst/>
              <a:sp3d contourW="25400">
                <a:contourClr>
                  <a:schemeClr val="lt1"/>
                </a:contourClr>
              </a:sp3d>
            </c:spPr>
          </c:dPt>
          <c:cat>
            <c:strRef>
              <c:f>Φύλλο3!$B$3:$C$14</c:f>
              <c:strCache>
                <c:ptCount val="12"/>
                <c:pt idx="0">
                  <c:v>ΤΟΥΡΙΣΜΟΣ </c:v>
                </c:pt>
                <c:pt idx="1">
                  <c:v>ΑΝΘΡΩΠΙΝΟ ΔΥΝΑΜΙΚΟ</c:v>
                </c:pt>
                <c:pt idx="2">
                  <c:v>ΕΠΙΧΕΙΡΗΣΙΑΚΕΣ ΔΙΑΔΙΚΑΣΙΕΣ</c:v>
                </c:pt>
                <c:pt idx="3">
                  <c:v>ΚΟΙΝΩΝΙΟΛΟΓΙΑ</c:v>
                </c:pt>
                <c:pt idx="4">
                  <c:v>ΛΗΨΗ ΑΠΟΦΑΣΕΩΝ</c:v>
                </c:pt>
                <c:pt idx="5">
                  <c:v>ΛΟΓΙΣΤΙΚΗ</c:v>
                </c:pt>
                <c:pt idx="6">
                  <c:v>ΜΑΡΚΕΤΙΝΓΚ</c:v>
                </c:pt>
                <c:pt idx="7">
                  <c:v>ΟΙΚΟΝΟΜΙΚΑ</c:v>
                </c:pt>
                <c:pt idx="8">
                  <c:v>ΠΛΗΡΟΦΟΡΙΚΗ</c:v>
                </c:pt>
                <c:pt idx="9">
                  <c:v>ΣΤΡΑΤΗΓΙΚΗ</c:v>
                </c:pt>
                <c:pt idx="10">
                  <c:v>ΧΡΗΜΑΤΟΟΙΚΟΝΟΜΙΚΑ</c:v>
                </c:pt>
                <c:pt idx="11">
                  <c:v>ΧΩΡΙΚΗ ΑΝΑΛΥΣΗ</c:v>
                </c:pt>
              </c:strCache>
            </c:strRef>
          </c:cat>
          <c:val>
            <c:numRef>
              <c:f>Φύλλο3!$E$3:$E$14</c:f>
              <c:numCache>
                <c:formatCode>0%</c:formatCode>
                <c:ptCount val="12"/>
                <c:pt idx="0">
                  <c:v>0.14285714285714285</c:v>
                </c:pt>
                <c:pt idx="1">
                  <c:v>8.9285714285714288E-2</c:v>
                </c:pt>
                <c:pt idx="2">
                  <c:v>3.5714285714285712E-2</c:v>
                </c:pt>
                <c:pt idx="3">
                  <c:v>5.3571428571428568E-2</c:v>
                </c:pt>
                <c:pt idx="4">
                  <c:v>5.3571428571428568E-2</c:v>
                </c:pt>
                <c:pt idx="5">
                  <c:v>8.9285714285714288E-2</c:v>
                </c:pt>
                <c:pt idx="6">
                  <c:v>0.16071428571428573</c:v>
                </c:pt>
                <c:pt idx="7">
                  <c:v>8.9285714285714288E-2</c:v>
                </c:pt>
                <c:pt idx="8">
                  <c:v>7.1428571428571425E-2</c:v>
                </c:pt>
                <c:pt idx="9">
                  <c:v>0.10714285714285714</c:v>
                </c:pt>
                <c:pt idx="10">
                  <c:v>1.7857142857142856E-2</c:v>
                </c:pt>
                <c:pt idx="11">
                  <c:v>8.9285714285714288E-2</c:v>
                </c:pt>
              </c:numCache>
            </c:numRef>
          </c:val>
        </c:ser>
        <c:ser>
          <c:idx val="1"/>
          <c:order val="1"/>
          <c:tx>
            <c:strRef>
              <c:f>Φύλλο3!$E$3</c:f>
              <c:strCache>
                <c:ptCount val="1"/>
                <c:pt idx="0">
                  <c:v>14%</c:v>
                </c:pt>
              </c:strCache>
            </c:strRef>
          </c:tx>
          <c:dPt>
            <c:idx val="0"/>
            <c:bubble3D val="0"/>
            <c:spPr>
              <a:solidFill>
                <a:schemeClr val="accent1"/>
              </a:solidFill>
              <a:ln w="25400">
                <a:solidFill>
                  <a:schemeClr val="lt1"/>
                </a:solidFill>
              </a:ln>
              <a:effectLst/>
              <a:sp3d contourW="25400">
                <a:contourClr>
                  <a:schemeClr val="lt1"/>
                </a:contourClr>
              </a:sp3d>
            </c:spPr>
          </c:dPt>
          <c:val>
            <c:numLit>
              <c:formatCode>General</c:formatCode>
              <c:ptCount val="1"/>
              <c:pt idx="0">
                <c:v>1</c:v>
              </c:pt>
            </c:numLit>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l-GR"/>
        </a:p>
      </c:txPr>
    </c:legend>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cat>
            <c:strRef>
              <c:f>Φύλλο3!$B$3:$C$14</c:f>
              <c:strCache>
                <c:ptCount val="12"/>
                <c:pt idx="0">
                  <c:v>ΤΟΥΡΙΣΜΟΣ </c:v>
                </c:pt>
                <c:pt idx="1">
                  <c:v>ΑΝΘΡΩΠΙΝΟ ΔΥΝΑΜΙΚΟ</c:v>
                </c:pt>
                <c:pt idx="2">
                  <c:v>ΕΠΙΧΕΙΡΗΣΙΑΚΕΣ ΔΙΑΔΙΚΑΣΙΕΣ</c:v>
                </c:pt>
                <c:pt idx="3">
                  <c:v>ΚΟΙΝΩΝΙΟΛΟΓΙΑ</c:v>
                </c:pt>
                <c:pt idx="4">
                  <c:v>ΛΗΨΗ ΑΠΟΦΑΣΕΩΝ</c:v>
                </c:pt>
                <c:pt idx="5">
                  <c:v>ΛΟΓΙΣΤΙΚΗ</c:v>
                </c:pt>
                <c:pt idx="6">
                  <c:v>ΜΑΡΚΕΤΙΝΓΚ</c:v>
                </c:pt>
                <c:pt idx="7">
                  <c:v>ΟΙΚΟΝΟΜΙΚΑ</c:v>
                </c:pt>
                <c:pt idx="8">
                  <c:v>ΠΛΗΡΟΦΟΡΙΚΗ</c:v>
                </c:pt>
                <c:pt idx="9">
                  <c:v>ΣΤΡΑΤΗΓΙΚΗ</c:v>
                </c:pt>
                <c:pt idx="10">
                  <c:v>ΧΡΗΜΑΤΟΟΙΚΟΝΟΜΙΚΑ</c:v>
                </c:pt>
                <c:pt idx="11">
                  <c:v>ΧΩΡΙΚΗ ΑΝΑΛΥΣΗ</c:v>
                </c:pt>
              </c:strCache>
            </c:strRef>
          </c:cat>
          <c:val>
            <c:numRef>
              <c:f>Φύλλο3!$E$3:$E$14</c:f>
              <c:numCache>
                <c:formatCode>0%</c:formatCode>
                <c:ptCount val="12"/>
                <c:pt idx="0">
                  <c:v>0.14285714285714285</c:v>
                </c:pt>
                <c:pt idx="1">
                  <c:v>8.9285714285714288E-2</c:v>
                </c:pt>
                <c:pt idx="2">
                  <c:v>3.5714285714285712E-2</c:v>
                </c:pt>
                <c:pt idx="3">
                  <c:v>5.3571428571428568E-2</c:v>
                </c:pt>
                <c:pt idx="4">
                  <c:v>5.3571428571428568E-2</c:v>
                </c:pt>
                <c:pt idx="5">
                  <c:v>8.9285714285714288E-2</c:v>
                </c:pt>
                <c:pt idx="6">
                  <c:v>0.16071428571428573</c:v>
                </c:pt>
                <c:pt idx="7">
                  <c:v>8.9285714285714288E-2</c:v>
                </c:pt>
                <c:pt idx="8">
                  <c:v>7.1428571428571425E-2</c:v>
                </c:pt>
                <c:pt idx="9">
                  <c:v>0.10714285714285714</c:v>
                </c:pt>
                <c:pt idx="10">
                  <c:v>1.7857142857142856E-2</c:v>
                </c:pt>
                <c:pt idx="11">
                  <c:v>8.9285714285714288E-2</c:v>
                </c:pt>
              </c:numCache>
            </c:numRef>
          </c:val>
        </c:ser>
        <c:dLbls>
          <c:showLegendKey val="0"/>
          <c:showVal val="0"/>
          <c:showCatName val="0"/>
          <c:showSerName val="0"/>
          <c:showPercent val="0"/>
          <c:showBubbleSize val="0"/>
        </c:dLbls>
        <c:gapWidth val="150"/>
        <c:shape val="box"/>
        <c:axId val="-634251312"/>
        <c:axId val="-634246960"/>
        <c:axId val="0"/>
      </c:bar3DChart>
      <c:catAx>
        <c:axId val="-6342513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634246960"/>
        <c:crosses val="autoZero"/>
        <c:auto val="1"/>
        <c:lblAlgn val="ctr"/>
        <c:lblOffset val="100"/>
        <c:noMultiLvlLbl val="0"/>
      </c:catAx>
      <c:valAx>
        <c:axId val="-63424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63425131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a:t>ΚΑΤΑΝΟΜΗ ΔΙΔΑΚΤΟΡΙΚΩΝ ΣΕ ΕΞΕΛΙΞΗ</a:t>
            </a:r>
          </a:p>
        </c:rich>
      </c:tx>
      <c:layout/>
      <c:overlay val="0"/>
      <c:spPr>
        <a:noFill/>
        <a:ln w="25400">
          <a:noFill/>
        </a:ln>
      </c:spPr>
    </c:title>
    <c:autoTitleDeleted val="0"/>
    <c:plotArea>
      <c:layout/>
      <c:barChart>
        <c:barDir val="col"/>
        <c:grouping val="stacked"/>
        <c:varyColors val="0"/>
        <c:ser>
          <c:idx val="0"/>
          <c:order val="0"/>
          <c:spPr>
            <a:solidFill>
              <a:srgbClr val="4F81BD"/>
            </a:solidFill>
            <a:ln w="25400">
              <a:noFill/>
            </a:ln>
          </c:spPr>
          <c:invertIfNegative val="0"/>
          <c:cat>
            <c:strRef>
              <c:f>SYNOPSI_13!$B$4:$B$31</c:f>
              <c:strCache>
                <c:ptCount val="28"/>
                <c:pt idx="0">
                  <c:v>LOGISTICS</c:v>
                </c:pt>
                <c:pt idx="1">
                  <c:v>OUTSOURCING</c:v>
                </c:pt>
                <c:pt idx="2">
                  <c:v>PERFORMANCE EVALUATION</c:v>
                </c:pt>
                <c:pt idx="3">
                  <c:v>SERVICE MANAGEMENT</c:v>
                </c:pt>
                <c:pt idx="4">
                  <c:v>ΑΝΘΡΩΠΙΝΟ ΔΥΝΑΜΙΚΟ</c:v>
                </c:pt>
                <c:pt idx="5">
                  <c:v>ΔΙΑΧΕΙΡΙΣΗ ΓΝΩΣΗΣ</c:v>
                </c:pt>
                <c:pt idx="6">
                  <c:v>ΔΙΑΧΕΙΡΙΣΗ ΚΡΙΣΗΣ</c:v>
                </c:pt>
                <c:pt idx="7">
                  <c:v>ΔΙΕΘΝΕΙΣ ΣΧΕΣΕΙΣ</c:v>
                </c:pt>
                <c:pt idx="8">
                  <c:v>ΕΛΕΓΚΤΙΚΗ</c:v>
                </c:pt>
                <c:pt idx="9">
                  <c:v>ΕΠΙΧΕΙΡΗΣΙΑΚΕΣ ΛΕΙΤΟΥΡΓΙΕΣ</c:v>
                </c:pt>
                <c:pt idx="10">
                  <c:v>ΕΤΑΙΡΙΚΗ ΕΥΘΥΝΗ</c:v>
                </c:pt>
                <c:pt idx="11">
                  <c:v>ΚΟΙΝΩΝΙΟΛΟΓΙΑ</c:v>
                </c:pt>
                <c:pt idx="12">
                  <c:v>ΛΟΓΙΣΤΙΚΗ</c:v>
                </c:pt>
                <c:pt idx="13">
                  <c:v>ΜΑΝΑΤΖΜΕΝΤ</c:v>
                </c:pt>
                <c:pt idx="14">
                  <c:v>ΜΑΡΚΕΤΙΝΓΚ</c:v>
                </c:pt>
                <c:pt idx="15">
                  <c:v>ΜΕΤΑΦΟΡΕΣ</c:v>
                </c:pt>
                <c:pt idx="16">
                  <c:v>ΝΟΜΙΚΑ</c:v>
                </c:pt>
                <c:pt idx="17">
                  <c:v>ΟΙΚΟΝΟΜΙΚΑ</c:v>
                </c:pt>
                <c:pt idx="18">
                  <c:v>ΟΙΚΟΝΟΜΙΚΟΣ ΤΟΥΡΙΣΜΟΣ</c:v>
                </c:pt>
                <c:pt idx="19">
                  <c:v>ΠΕΡΙΦΕΡΕΙΑΚΗ ΑΝΑΠΤΥΞΗ</c:v>
                </c:pt>
                <c:pt idx="20">
                  <c:v>ΠΛΗΡΟΦΟΡΙΑΚΑ ΣΥΣΤΗΜΑΤΑ</c:v>
                </c:pt>
                <c:pt idx="21">
                  <c:v>ΠΛΗΡΟΦΟΡΙΚΗ</c:v>
                </c:pt>
                <c:pt idx="22">
                  <c:v>ΠΟΣΟΤΙΚΑ ΜΟΝΤΕΛΑ</c:v>
                </c:pt>
                <c:pt idx="23">
                  <c:v>ΣΤΡΑΤΗΓΙΚΗ</c:v>
                </c:pt>
                <c:pt idx="24">
                  <c:v>ΣΥΓΧΩΝΕΥΣΕΙΣ</c:v>
                </c:pt>
                <c:pt idx="25">
                  <c:v>ΤΟΥΡΙΣΜΟΣ</c:v>
                </c:pt>
                <c:pt idx="26">
                  <c:v>ΧΡΗΜΑΤΟΟΙΚΟΝΟΜΙΚΑ</c:v>
                </c:pt>
                <c:pt idx="27">
                  <c:v>ΧΩΡΙΚΗ ΑΝΑΛΥΣΗ</c:v>
                </c:pt>
              </c:strCache>
            </c:strRef>
          </c:cat>
          <c:val>
            <c:numRef>
              <c:f>SYNOPSI_13!$C$4:$C$31</c:f>
              <c:numCache>
                <c:formatCode>General</c:formatCode>
                <c:ptCount val="28"/>
                <c:pt idx="0">
                  <c:v>2</c:v>
                </c:pt>
                <c:pt idx="1">
                  <c:v>1</c:v>
                </c:pt>
                <c:pt idx="2">
                  <c:v>2</c:v>
                </c:pt>
                <c:pt idx="3">
                  <c:v>1</c:v>
                </c:pt>
                <c:pt idx="4">
                  <c:v>4</c:v>
                </c:pt>
                <c:pt idx="5">
                  <c:v>1</c:v>
                </c:pt>
                <c:pt idx="6">
                  <c:v>1</c:v>
                </c:pt>
                <c:pt idx="7">
                  <c:v>1</c:v>
                </c:pt>
                <c:pt idx="8">
                  <c:v>4</c:v>
                </c:pt>
                <c:pt idx="9">
                  <c:v>2</c:v>
                </c:pt>
                <c:pt idx="10">
                  <c:v>1</c:v>
                </c:pt>
                <c:pt idx="11">
                  <c:v>4</c:v>
                </c:pt>
                <c:pt idx="12">
                  <c:v>4</c:v>
                </c:pt>
                <c:pt idx="13">
                  <c:v>3</c:v>
                </c:pt>
                <c:pt idx="14">
                  <c:v>3</c:v>
                </c:pt>
                <c:pt idx="15">
                  <c:v>1</c:v>
                </c:pt>
                <c:pt idx="16">
                  <c:v>3</c:v>
                </c:pt>
                <c:pt idx="17">
                  <c:v>1</c:v>
                </c:pt>
                <c:pt idx="18">
                  <c:v>1</c:v>
                </c:pt>
                <c:pt idx="19">
                  <c:v>3</c:v>
                </c:pt>
                <c:pt idx="20">
                  <c:v>5</c:v>
                </c:pt>
                <c:pt idx="21">
                  <c:v>1</c:v>
                </c:pt>
                <c:pt idx="22">
                  <c:v>1</c:v>
                </c:pt>
                <c:pt idx="23">
                  <c:v>3</c:v>
                </c:pt>
                <c:pt idx="24">
                  <c:v>1</c:v>
                </c:pt>
                <c:pt idx="25">
                  <c:v>5</c:v>
                </c:pt>
                <c:pt idx="26">
                  <c:v>5</c:v>
                </c:pt>
                <c:pt idx="27">
                  <c:v>1</c:v>
                </c:pt>
              </c:numCache>
            </c:numRef>
          </c:val>
        </c:ser>
        <c:dLbls>
          <c:showLegendKey val="0"/>
          <c:showVal val="0"/>
          <c:showCatName val="0"/>
          <c:showSerName val="0"/>
          <c:showPercent val="0"/>
          <c:showBubbleSize val="0"/>
        </c:dLbls>
        <c:gapWidth val="150"/>
        <c:overlap val="100"/>
        <c:axId val="-418696272"/>
        <c:axId val="-358074736"/>
      </c:barChart>
      <c:catAx>
        <c:axId val="-41869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358074736"/>
        <c:crosses val="autoZero"/>
        <c:auto val="1"/>
        <c:lblAlgn val="ctr"/>
        <c:lblOffset val="100"/>
        <c:noMultiLvlLbl val="0"/>
      </c:catAx>
      <c:valAx>
        <c:axId val="-35807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41869627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l-G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defTabSz="915482">
              <a:defRPr sz="1200" b="0">
                <a:latin typeface="Arial" charset="0"/>
              </a:defRPr>
            </a:lvl1pPr>
          </a:lstStyle>
          <a:p>
            <a:pPr>
              <a:defRPr/>
            </a:pPr>
            <a:endParaRPr lang="el-GR"/>
          </a:p>
        </p:txBody>
      </p:sp>
      <p:sp>
        <p:nvSpPr>
          <p:cNvPr id="94211" name="Rectangle 3"/>
          <p:cNvSpPr>
            <a:spLocks noGrp="1" noChangeArrowheads="1"/>
          </p:cNvSpPr>
          <p:nvPr>
            <p:ph type="dt" sz="quarter" idx="1"/>
          </p:nvPr>
        </p:nvSpPr>
        <p:spPr bwMode="auto">
          <a:xfrm>
            <a:off x="3843338"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defTabSz="915482">
              <a:defRPr sz="1200" b="0">
                <a:latin typeface="Arial" charset="0"/>
              </a:defRPr>
            </a:lvl1pPr>
          </a:lstStyle>
          <a:p>
            <a:pPr>
              <a:defRPr/>
            </a:pPr>
            <a:endParaRPr lang="el-GR"/>
          </a:p>
        </p:txBody>
      </p:sp>
      <p:sp>
        <p:nvSpPr>
          <p:cNvPr id="94212" name="Rectangle 4"/>
          <p:cNvSpPr>
            <a:spLocks noGrp="1" noChangeArrowheads="1"/>
          </p:cNvSpPr>
          <p:nvPr>
            <p:ph type="ftr" sz="quarter" idx="2"/>
          </p:nvPr>
        </p:nvSpPr>
        <p:spPr bwMode="auto">
          <a:xfrm>
            <a:off x="0"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defTabSz="915482">
              <a:defRPr sz="1200" b="0">
                <a:latin typeface="Arial" charset="0"/>
              </a:defRPr>
            </a:lvl1pPr>
          </a:lstStyle>
          <a:p>
            <a:pPr>
              <a:defRPr/>
            </a:pPr>
            <a:endParaRPr lang="el-GR"/>
          </a:p>
        </p:txBody>
      </p:sp>
      <p:sp>
        <p:nvSpPr>
          <p:cNvPr id="94213" name="Rectangle 5"/>
          <p:cNvSpPr>
            <a:spLocks noGrp="1" noChangeArrowheads="1"/>
          </p:cNvSpPr>
          <p:nvPr>
            <p:ph type="sldNum" sz="quarter" idx="3"/>
          </p:nvPr>
        </p:nvSpPr>
        <p:spPr bwMode="auto">
          <a:xfrm>
            <a:off x="3843338"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defTabSz="915482">
              <a:defRPr sz="1200" b="0">
                <a:latin typeface="Arial" charset="0"/>
              </a:defRPr>
            </a:lvl1pPr>
          </a:lstStyle>
          <a:p>
            <a:pPr>
              <a:defRPr/>
            </a:pPr>
            <a:fld id="{EBDFDF09-660A-4159-A86C-78B17F71E4A4}" type="slidenum">
              <a:rPr lang="el-GR"/>
              <a:pPr>
                <a:defRPr/>
              </a:pPr>
              <a:t>‹#›</a:t>
            </a:fld>
            <a:endParaRPr lang="el-GR"/>
          </a:p>
        </p:txBody>
      </p:sp>
    </p:spTree>
    <p:extLst>
      <p:ext uri="{BB962C8B-B14F-4D97-AF65-F5344CB8AC3E}">
        <p14:creationId xmlns:p14="http://schemas.microsoft.com/office/powerpoint/2010/main" val="1188683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defTabSz="915482">
              <a:defRPr sz="1200" b="0">
                <a:latin typeface="Arial" charset="0"/>
              </a:defRPr>
            </a:lvl1pPr>
          </a:lstStyle>
          <a:p>
            <a:pPr>
              <a:defRPr/>
            </a:pPr>
            <a:endParaRPr lang="el-GR"/>
          </a:p>
        </p:txBody>
      </p:sp>
      <p:sp>
        <p:nvSpPr>
          <p:cNvPr id="73731" name="Rectangle 3"/>
          <p:cNvSpPr>
            <a:spLocks noGrp="1" noChangeArrowheads="1"/>
          </p:cNvSpPr>
          <p:nvPr>
            <p:ph type="dt" idx="1"/>
          </p:nvPr>
        </p:nvSpPr>
        <p:spPr bwMode="auto">
          <a:xfrm>
            <a:off x="3843338" y="0"/>
            <a:ext cx="2936875" cy="495300"/>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defTabSz="915482">
              <a:defRPr sz="1200" b="0">
                <a:latin typeface="Arial" charset="0"/>
              </a:defRPr>
            </a:lvl1pPr>
          </a:lstStyle>
          <a:p>
            <a:pPr>
              <a:defRPr/>
            </a:pPr>
            <a:endParaRPr lang="el-GR"/>
          </a:p>
        </p:txBody>
      </p:sp>
      <p:sp>
        <p:nvSpPr>
          <p:cNvPr id="14340"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677863" y="4716463"/>
            <a:ext cx="5426075" cy="4465637"/>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73734" name="Rectangle 6"/>
          <p:cNvSpPr>
            <a:spLocks noGrp="1" noChangeArrowheads="1"/>
          </p:cNvSpPr>
          <p:nvPr>
            <p:ph type="ftr" sz="quarter" idx="4"/>
          </p:nvPr>
        </p:nvSpPr>
        <p:spPr bwMode="auto">
          <a:xfrm>
            <a:off x="0"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defTabSz="915482">
              <a:defRPr sz="1200" b="0">
                <a:latin typeface="Arial" charset="0"/>
              </a:defRPr>
            </a:lvl1pPr>
          </a:lstStyle>
          <a:p>
            <a:pPr>
              <a:defRPr/>
            </a:pPr>
            <a:endParaRPr lang="el-GR"/>
          </a:p>
        </p:txBody>
      </p:sp>
      <p:sp>
        <p:nvSpPr>
          <p:cNvPr id="73735" name="Rectangle 7"/>
          <p:cNvSpPr>
            <a:spLocks noGrp="1" noChangeArrowheads="1"/>
          </p:cNvSpPr>
          <p:nvPr>
            <p:ph type="sldNum" sz="quarter" idx="5"/>
          </p:nvPr>
        </p:nvSpPr>
        <p:spPr bwMode="auto">
          <a:xfrm>
            <a:off x="3843338" y="9429750"/>
            <a:ext cx="2936875" cy="495300"/>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defTabSz="915482">
              <a:defRPr sz="1200" b="0">
                <a:latin typeface="Arial" charset="0"/>
              </a:defRPr>
            </a:lvl1pPr>
          </a:lstStyle>
          <a:p>
            <a:pPr>
              <a:defRPr/>
            </a:pPr>
            <a:fld id="{108165CA-0190-4EA4-9268-85BF0D637E40}" type="slidenum">
              <a:rPr lang="el-GR"/>
              <a:pPr>
                <a:defRPr/>
              </a:pPr>
              <a:t>‹#›</a:t>
            </a:fld>
            <a:endParaRPr lang="el-GR"/>
          </a:p>
        </p:txBody>
      </p:sp>
    </p:spTree>
    <p:extLst>
      <p:ext uri="{BB962C8B-B14F-4D97-AF65-F5344CB8AC3E}">
        <p14:creationId xmlns:p14="http://schemas.microsoft.com/office/powerpoint/2010/main" val="2176424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Θέση εικόνας διαφάνειας"/>
          <p:cNvSpPr>
            <a:spLocks noGrp="1" noRot="1" noChangeAspect="1" noTextEdit="1"/>
          </p:cNvSpPr>
          <p:nvPr>
            <p:ph type="sldImg"/>
          </p:nvPr>
        </p:nvSpPr>
        <p:spPr>
          <a:ln/>
        </p:spPr>
      </p:sp>
      <p:sp>
        <p:nvSpPr>
          <p:cNvPr id="17410" name="2 - Θέση σημειώσεων"/>
          <p:cNvSpPr>
            <a:spLocks noGrp="1"/>
          </p:cNvSpPr>
          <p:nvPr>
            <p:ph type="body" idx="1"/>
          </p:nvPr>
        </p:nvSpPr>
        <p:spPr>
          <a:noFill/>
          <a:ln/>
        </p:spPr>
        <p:txBody>
          <a:bodyPr/>
          <a:lstStyle/>
          <a:p>
            <a:pPr eaLnBrk="1" hangingPunct="1"/>
            <a:endParaRPr lang="el-GR" smtClean="0"/>
          </a:p>
        </p:txBody>
      </p:sp>
      <p:sp>
        <p:nvSpPr>
          <p:cNvPr id="17411" name="3 - Θέση αριθμού διαφάνειας"/>
          <p:cNvSpPr>
            <a:spLocks noGrp="1"/>
          </p:cNvSpPr>
          <p:nvPr>
            <p:ph type="sldNum" sz="quarter" idx="5"/>
          </p:nvPr>
        </p:nvSpPr>
        <p:spPr>
          <a:noFill/>
        </p:spPr>
        <p:txBody>
          <a:bodyPr/>
          <a:lstStyle/>
          <a:p>
            <a:pPr defTabSz="912813"/>
            <a:fld id="{FD15EABB-01B4-461D-B02F-64BAFFAD8C83}" type="slidenum">
              <a:rPr lang="el-GR" smtClean="0"/>
              <a:pPr defTabSz="912813"/>
              <a:t>1</a:t>
            </a:fld>
            <a:endParaRPr lang="el-GR" smtClean="0"/>
          </a:p>
        </p:txBody>
      </p:sp>
    </p:spTree>
    <p:extLst>
      <p:ext uri="{BB962C8B-B14F-4D97-AF65-F5344CB8AC3E}">
        <p14:creationId xmlns:p14="http://schemas.microsoft.com/office/powerpoint/2010/main" val="984165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el-GR"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el-GR"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el-GR">
              <a:latin typeface="Arial" charset="0"/>
            </a:endParaRPr>
          </a:p>
        </p:txBody>
      </p:sp>
      <p:sp>
        <p:nvSpPr>
          <p:cNvPr id="66565" name="Rectangle 5"/>
          <p:cNvSpPr>
            <a:spLocks noGrp="1" noChangeArrowheads="1"/>
          </p:cNvSpPr>
          <p:nvPr>
            <p:ph type="ctrTitle"/>
          </p:nvPr>
        </p:nvSpPr>
        <p:spPr>
          <a:xfrm>
            <a:off x="685800" y="857250"/>
            <a:ext cx="7772400" cy="2266950"/>
          </a:xfrm>
        </p:spPr>
        <p:txBody>
          <a:bodyPr anchor="ctr" anchorCtr="1"/>
          <a:lstStyle>
            <a:lvl1pPr algn="ctr">
              <a:defRPr sz="3600" i="1"/>
            </a:lvl1pPr>
          </a:lstStyle>
          <a:p>
            <a:r>
              <a:rPr lang="el-GR"/>
              <a:t>Κάντε κλικ για επεξεργασία του τίτλου</a:t>
            </a:r>
          </a:p>
        </p:txBody>
      </p:sp>
      <p:sp>
        <p:nvSpPr>
          <p:cNvPr id="66566"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1900"/>
            </a:lvl1pPr>
          </a:lstStyle>
          <a:p>
            <a:r>
              <a:rPr lang="el-GR"/>
              <a:t>Κάντε κλικ για να επεξεργαστείτε τον υπότιτλο του υποδείγματος</a:t>
            </a:r>
          </a:p>
        </p:txBody>
      </p:sp>
      <p:sp>
        <p:nvSpPr>
          <p:cNvPr id="7" name="Rectangle 7"/>
          <p:cNvSpPr>
            <a:spLocks noGrp="1" noChangeArrowheads="1"/>
          </p:cNvSpPr>
          <p:nvPr>
            <p:ph type="dt" sz="half" idx="10"/>
          </p:nvPr>
        </p:nvSpPr>
        <p:spPr/>
        <p:txBody>
          <a:bodyPr/>
          <a:lstStyle>
            <a:lvl1pPr>
              <a:defRPr/>
            </a:lvl1pPr>
          </a:lstStyle>
          <a:p>
            <a:pPr>
              <a:defRPr/>
            </a:pPr>
            <a:endParaRPr lang="el-GR"/>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r>
              <a:rPr lang="el-GR" smtClean="0"/>
              <a:t>Εισηγητής: Μιχαήλ Βιδάλης</a:t>
            </a:r>
            <a:endParaRPr lang="el-G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747A5C10-5CB1-48BD-9F2C-A8B248267BCD}"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F36F848-E1B9-41CC-BBF2-683D511BC76A}"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27800" y="333375"/>
            <a:ext cx="1924050" cy="575945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55650" y="333375"/>
            <a:ext cx="5619750" cy="575945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0DEF195-2946-4121-99D9-B13113C7EC7D}"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380442E-37A4-4FFA-AD97-F1CCA2660F6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5414D96-5197-4AAB-AF13-193CDE5C9C30}"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7556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79950" y="1916113"/>
            <a:ext cx="3771900"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06099E23-EF05-481A-9C5E-33496B66FBF0}"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774B8559-B0D2-4CA0-820D-5AF8C8E9503E}"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13D89E85-01EA-48CF-8F5A-16B6239F100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9A5B9DB5-78BC-4071-A7F1-241523D44E4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6B4DF823-CB44-42AF-AA7F-08234F5B3B8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Εισηγητής: Μιχαήλ Βιδάλης</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B36C1B13-6613-4948-8E71-C8356C2E71CE}"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333375"/>
            <a:ext cx="7696200" cy="863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755650" y="1916113"/>
            <a:ext cx="7696200" cy="4176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5540"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l-GR"/>
          </a:p>
        </p:txBody>
      </p:sp>
      <p:sp>
        <p:nvSpPr>
          <p:cNvPr id="65541"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r>
              <a:rPr lang="el-GR" smtClean="0"/>
              <a:t>Εισηγητής: Μιχαήλ Βιδάλης</a:t>
            </a:r>
            <a:endParaRPr lang="el-GR"/>
          </a:p>
        </p:txBody>
      </p:sp>
      <p:sp>
        <p:nvSpPr>
          <p:cNvPr id="65542"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fld id="{CD217DEE-F51D-4C4E-B111-9B85317456BE}" type="slidenum">
              <a:rPr lang="el-GR"/>
              <a:pPr>
                <a:defRPr/>
              </a:pPr>
              <a:t>‹#›</a:t>
            </a:fld>
            <a:endParaRPr lang="el-GR"/>
          </a:p>
        </p:txBody>
      </p:sp>
      <p:sp>
        <p:nvSpPr>
          <p:cNvPr id="65544" name="AutoShape 8"/>
          <p:cNvSpPr>
            <a:spLocks noChangeArrowheads="1"/>
          </p:cNvSpPr>
          <p:nvPr userDrawn="1"/>
        </p:nvSpPr>
        <p:spPr bwMode="auto">
          <a:xfrm>
            <a:off x="179388" y="188913"/>
            <a:ext cx="8823325" cy="609600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el-GR" sz="2400">
              <a:latin typeface="Times New Roman" pitchFamily="18" charset="0"/>
            </a:endParaRPr>
          </a:p>
        </p:txBody>
      </p:sp>
      <p:sp>
        <p:nvSpPr>
          <p:cNvPr id="65545" name="Line 9"/>
          <p:cNvSpPr>
            <a:spLocks noChangeShapeType="1"/>
          </p:cNvSpPr>
          <p:nvPr userDrawn="1"/>
        </p:nvSpPr>
        <p:spPr bwMode="auto">
          <a:xfrm>
            <a:off x="755650" y="1341438"/>
            <a:ext cx="7696200" cy="0"/>
          </a:xfrm>
          <a:prstGeom prst="line">
            <a:avLst/>
          </a:prstGeom>
          <a:noFill/>
          <a:ln w="38100">
            <a:solidFill>
              <a:schemeClr val="folHlink"/>
            </a:solidFill>
            <a:round/>
            <a:headEnd/>
            <a:tailEnd/>
          </a:ln>
          <a:effectLst/>
        </p:spPr>
        <p:txBody>
          <a:bodyPr/>
          <a:lstStyle/>
          <a:p>
            <a:pPr>
              <a:defRPr/>
            </a:pPr>
            <a:endParaRPr lang="el-GR" b="1"/>
          </a:p>
        </p:txBody>
      </p:sp>
    </p:spTree>
  </p:cSld>
  <p:clrMap bg1="lt1" tx1="dk1" bg2="lt2" tx2="dk2" accent1="accent1" accent2="accent2" accent3="accent3" accent4="accent4" accent5="accent5" accent6="accent6" hlink="hlink" folHlink="folHlink"/>
  <p:sldLayoutIdLst>
    <p:sldLayoutId id="2147483714"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Lst>
  <p:hf hd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Cambria" pitchFamily="18" charset="0"/>
        </a:defRPr>
      </a:lvl2pPr>
      <a:lvl3pPr algn="l" rtl="0" eaLnBrk="0" fontAlgn="base" hangingPunct="0">
        <a:spcBef>
          <a:spcPct val="0"/>
        </a:spcBef>
        <a:spcAft>
          <a:spcPct val="0"/>
        </a:spcAft>
        <a:defRPr sz="2800">
          <a:solidFill>
            <a:schemeClr val="tx2"/>
          </a:solidFill>
          <a:latin typeface="Cambria" pitchFamily="18" charset="0"/>
        </a:defRPr>
      </a:lvl3pPr>
      <a:lvl4pPr algn="l" rtl="0" eaLnBrk="0" fontAlgn="base" hangingPunct="0">
        <a:spcBef>
          <a:spcPct val="0"/>
        </a:spcBef>
        <a:spcAft>
          <a:spcPct val="0"/>
        </a:spcAft>
        <a:defRPr sz="2800">
          <a:solidFill>
            <a:schemeClr val="tx2"/>
          </a:solidFill>
          <a:latin typeface="Cambria" pitchFamily="18" charset="0"/>
        </a:defRPr>
      </a:lvl4pPr>
      <a:lvl5pPr algn="l" rtl="0" eaLnBrk="0" fontAlgn="base" hangingPunct="0">
        <a:spcBef>
          <a:spcPct val="0"/>
        </a:spcBef>
        <a:spcAft>
          <a:spcPct val="0"/>
        </a:spcAft>
        <a:defRPr sz="2800">
          <a:solidFill>
            <a:schemeClr val="tx2"/>
          </a:solidFill>
          <a:latin typeface="Cambria" pitchFamily="18" charset="0"/>
        </a:defRPr>
      </a:lvl5pPr>
      <a:lvl6pPr marL="457200" algn="l" rtl="0" fontAlgn="base">
        <a:spcBef>
          <a:spcPct val="0"/>
        </a:spcBef>
        <a:spcAft>
          <a:spcPct val="0"/>
        </a:spcAft>
        <a:defRPr sz="2800">
          <a:solidFill>
            <a:schemeClr val="tx2"/>
          </a:solidFill>
          <a:latin typeface="Cambria" pitchFamily="18" charset="0"/>
        </a:defRPr>
      </a:lvl6pPr>
      <a:lvl7pPr marL="914400" algn="l" rtl="0" fontAlgn="base">
        <a:spcBef>
          <a:spcPct val="0"/>
        </a:spcBef>
        <a:spcAft>
          <a:spcPct val="0"/>
        </a:spcAft>
        <a:defRPr sz="2800">
          <a:solidFill>
            <a:schemeClr val="tx2"/>
          </a:solidFill>
          <a:latin typeface="Cambria" pitchFamily="18" charset="0"/>
        </a:defRPr>
      </a:lvl7pPr>
      <a:lvl8pPr marL="1371600" algn="l" rtl="0" fontAlgn="base">
        <a:spcBef>
          <a:spcPct val="0"/>
        </a:spcBef>
        <a:spcAft>
          <a:spcPct val="0"/>
        </a:spcAft>
        <a:defRPr sz="2800">
          <a:solidFill>
            <a:schemeClr val="tx2"/>
          </a:solidFill>
          <a:latin typeface="Cambria" pitchFamily="18" charset="0"/>
        </a:defRPr>
      </a:lvl8pPr>
      <a:lvl9pPr marL="1828800" algn="l" rtl="0" fontAlgn="base">
        <a:spcBef>
          <a:spcPct val="0"/>
        </a:spcBef>
        <a:spcAft>
          <a:spcPct val="0"/>
        </a:spcAft>
        <a:defRPr sz="2800">
          <a:solidFill>
            <a:schemeClr val="tx2"/>
          </a:solidFill>
          <a:latin typeface="Cambria" pitchFamily="18"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a:solidFill>
            <a:schemeClr val="tx1"/>
          </a:solidFill>
          <a:latin typeface="+mn-lt"/>
        </a:defRPr>
      </a:lvl6pPr>
      <a:lvl7pPr marL="2971800" indent="-228600" algn="l" rtl="0" fontAlgn="base">
        <a:spcBef>
          <a:spcPct val="20000"/>
        </a:spcBef>
        <a:spcAft>
          <a:spcPct val="0"/>
        </a:spcAft>
        <a:buClr>
          <a:schemeClr val="folHlink"/>
        </a:buClr>
        <a:buSzPct val="150000"/>
        <a:buChar char="•"/>
        <a:defRPr>
          <a:solidFill>
            <a:schemeClr val="tx1"/>
          </a:solidFill>
          <a:latin typeface="+mn-lt"/>
        </a:defRPr>
      </a:lvl7pPr>
      <a:lvl8pPr marL="3429000" indent="-228600" algn="l" rtl="0" fontAlgn="base">
        <a:spcBef>
          <a:spcPct val="20000"/>
        </a:spcBef>
        <a:spcAft>
          <a:spcPct val="0"/>
        </a:spcAft>
        <a:buClr>
          <a:schemeClr val="folHlink"/>
        </a:buClr>
        <a:buSzPct val="150000"/>
        <a:buChar char="•"/>
        <a:defRPr>
          <a:solidFill>
            <a:schemeClr val="tx1"/>
          </a:solidFill>
          <a:latin typeface="+mn-lt"/>
        </a:defRPr>
      </a:lvl8pPr>
      <a:lvl9pPr marL="3886200" indent="-228600" algn="l" rtl="0" fontAlgn="base">
        <a:spcBef>
          <a:spcPct val="20000"/>
        </a:spcBef>
        <a:spcAft>
          <a:spcPct val="0"/>
        </a:spcAft>
        <a:buClr>
          <a:schemeClr val="folHlink"/>
        </a:buClr>
        <a:buSzPct val="15000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subTitle" idx="1"/>
          </p:nvPr>
        </p:nvSpPr>
        <p:spPr>
          <a:xfrm>
            <a:off x="1835696" y="3645024"/>
            <a:ext cx="5410200" cy="1905000"/>
          </a:xfrm>
        </p:spPr>
        <p:txBody>
          <a:bodyPr/>
          <a:lstStyle/>
          <a:p>
            <a:pPr eaLnBrk="1" hangingPunct="1">
              <a:lnSpc>
                <a:spcPct val="80000"/>
              </a:lnSpc>
            </a:pPr>
            <a:r>
              <a:rPr lang="el-GR" sz="3200" b="1" dirty="0" smtClean="0">
                <a:solidFill>
                  <a:srgbClr val="800000"/>
                </a:solidFill>
                <a:effectLst>
                  <a:outerShdw blurRad="38100" dist="38100" dir="2700000" algn="tl">
                    <a:srgbClr val="000000">
                      <a:alpha val="43137"/>
                    </a:srgbClr>
                  </a:outerShdw>
                </a:effectLst>
              </a:rPr>
              <a:t>«</a:t>
            </a:r>
            <a:r>
              <a:rPr lang="el-GR" sz="2800" b="1" dirty="0">
                <a:solidFill>
                  <a:srgbClr val="FF0000"/>
                </a:solidFill>
              </a:rPr>
              <a:t>Παρουσίαση Προγράμματος Διδακτορικών Σπουδών </a:t>
            </a:r>
            <a:r>
              <a:rPr lang="el-GR" sz="3200" b="1" dirty="0" smtClean="0">
                <a:solidFill>
                  <a:srgbClr val="800000"/>
                </a:solidFill>
                <a:effectLst>
                  <a:outerShdw blurRad="38100" dist="38100" dir="2700000" algn="tl">
                    <a:srgbClr val="000000">
                      <a:alpha val="43137"/>
                    </a:srgbClr>
                  </a:outerShdw>
                </a:effectLst>
              </a:rPr>
              <a:t>»</a:t>
            </a:r>
          </a:p>
          <a:p>
            <a:pPr eaLnBrk="1" hangingPunct="1">
              <a:lnSpc>
                <a:spcPct val="80000"/>
              </a:lnSpc>
            </a:pPr>
            <a:endParaRPr lang="el-GR" sz="3200" dirty="0" smtClean="0"/>
          </a:p>
          <a:p>
            <a:pPr eaLnBrk="1" hangingPunct="1">
              <a:lnSpc>
                <a:spcPct val="80000"/>
              </a:lnSpc>
            </a:pPr>
            <a:r>
              <a:rPr lang="el-GR" sz="2000" dirty="0" smtClean="0"/>
              <a:t>Χίος</a:t>
            </a:r>
            <a:r>
              <a:rPr lang="el-GR" sz="2000" dirty="0"/>
              <a:t>, Δεκέμβριος 2013</a:t>
            </a:r>
          </a:p>
          <a:p>
            <a:pPr eaLnBrk="1" hangingPunct="1">
              <a:lnSpc>
                <a:spcPct val="80000"/>
              </a:lnSpc>
            </a:pPr>
            <a:endParaRPr lang="el-GR" sz="3200" dirty="0" smtClean="0"/>
          </a:p>
        </p:txBody>
      </p:sp>
      <p:pic>
        <p:nvPicPr>
          <p:cNvPr id="4" name="Εικόνα 13" descr="Περιγραφή: aegeansign_m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502220"/>
            <a:ext cx="1152128" cy="1043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ctrTitle"/>
          </p:nvPr>
        </p:nvSpPr>
        <p:spPr>
          <a:xfrm>
            <a:off x="838200" y="1412776"/>
            <a:ext cx="7772400" cy="1443428"/>
          </a:xfrm>
        </p:spPr>
        <p:txBody>
          <a:bodyPr/>
          <a:lstStyle/>
          <a:p>
            <a:r>
              <a:rPr lang="el-GR" sz="2400" dirty="0">
                <a:latin typeface="Palatino Linotype" panose="02040502050505030304" pitchFamily="18" charset="0"/>
              </a:rPr>
              <a:t>ΠΑΝΕΠΙΣΤΗΜΙΟ ΑΙΓΑΙΟΥ</a:t>
            </a:r>
            <a:br>
              <a:rPr lang="el-GR" sz="2400" dirty="0">
                <a:latin typeface="Palatino Linotype" panose="02040502050505030304" pitchFamily="18" charset="0"/>
              </a:rPr>
            </a:br>
            <a:r>
              <a:rPr lang="el-GR" sz="2400" dirty="0">
                <a:latin typeface="Palatino Linotype" panose="02040502050505030304" pitchFamily="18" charset="0"/>
              </a:rPr>
              <a:t>ΣΧΟΛΗ ΕΠΙΣΤΗΜΩΝ ΤΗΣ ΔΙΟΙΚΗΣΗΣ</a:t>
            </a:r>
            <a:br>
              <a:rPr lang="el-GR" sz="2400" dirty="0">
                <a:latin typeface="Palatino Linotype" panose="02040502050505030304" pitchFamily="18" charset="0"/>
              </a:rPr>
            </a:br>
            <a:r>
              <a:rPr lang="el-GR" sz="2400" b="1" dirty="0">
                <a:latin typeface="Palatino Linotype" panose="02040502050505030304" pitchFamily="18" charset="0"/>
              </a:rPr>
              <a:t>ΤΜΗΜΑ ΔΙΟΙΚΗΣΗΣ </a:t>
            </a:r>
            <a:r>
              <a:rPr lang="el-GR" sz="2400" b="1" dirty="0" smtClean="0">
                <a:latin typeface="Palatino Linotype" panose="02040502050505030304" pitchFamily="18" charset="0"/>
              </a:rPr>
              <a:t>ΕΠΙΧΕΙΡΗΣΕΩΝ</a:t>
            </a:r>
            <a:endParaRPr lang="el-GR" sz="2400" dirty="0">
              <a:latin typeface="Palatino Linotype" panose="02040502050505030304" pitchFamily="18" charset="0"/>
            </a:endParaRPr>
          </a:p>
        </p:txBody>
      </p:sp>
      <p:sp>
        <p:nvSpPr>
          <p:cNvPr id="7" name="Υπότιτλος 2"/>
          <p:cNvSpPr txBox="1">
            <a:spLocks/>
          </p:cNvSpPr>
          <p:nvPr/>
        </p:nvSpPr>
        <p:spPr>
          <a:xfrm>
            <a:off x="1524000" y="5301208"/>
            <a:ext cx="6400800" cy="10081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Τελική Εξέταση-Υποστήριξη</a:t>
            </a:r>
          </a:p>
        </p:txBody>
      </p:sp>
      <p:sp>
        <p:nvSpPr>
          <p:cNvPr id="3" name="Content Placeholder 2"/>
          <p:cNvSpPr>
            <a:spLocks noGrp="1"/>
          </p:cNvSpPr>
          <p:nvPr>
            <p:ph idx="1"/>
          </p:nvPr>
        </p:nvSpPr>
        <p:spPr>
          <a:xfrm>
            <a:off x="755650" y="2276871"/>
            <a:ext cx="7696200" cy="3815953"/>
          </a:xfrm>
        </p:spPr>
        <p:txBody>
          <a:bodyPr/>
          <a:lstStyle/>
          <a:p>
            <a:r>
              <a:rPr lang="el-GR" sz="2400" dirty="0"/>
              <a:t>Ο Πρόεδρος του Τμήματος συγκαλεί με ειδική πρόσκληση την εξεταστική επιτροπή σε καθορισμένο τόπο και χρόνο, ενώπιον της οποίας ο υποψήφιος διδάκτορας αναπτύσσει δημόσια τη διατριβή</a:t>
            </a:r>
          </a:p>
          <a:p>
            <a:r>
              <a:rPr lang="el-GR" sz="2400" dirty="0"/>
              <a:t>Μετά την ολοκλήρωση της παρουσίασης από τον υποψήφιο, υποβάλλονται σχετικές με το θέμα ερωτήσεις από τα μέλη της εξεταστικής επιτροπής, στις οποίες απαντά ο υποψήφιος.</a:t>
            </a:r>
          </a:p>
          <a:p>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10</a:t>
            </a:fld>
            <a:endParaRPr lang="el-GR"/>
          </a:p>
        </p:txBody>
      </p:sp>
    </p:spTree>
    <p:extLst>
      <p:ext uri="{BB962C8B-B14F-4D97-AF65-F5344CB8AC3E}">
        <p14:creationId xmlns:p14="http://schemas.microsoft.com/office/powerpoint/2010/main" val="4031045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Τελική Εξέταση-Υποστήριξη</a:t>
            </a:r>
          </a:p>
        </p:txBody>
      </p:sp>
      <p:sp>
        <p:nvSpPr>
          <p:cNvPr id="3" name="Content Placeholder 2"/>
          <p:cNvSpPr>
            <a:spLocks noGrp="1"/>
          </p:cNvSpPr>
          <p:nvPr>
            <p:ph idx="1"/>
          </p:nvPr>
        </p:nvSpPr>
        <p:spPr>
          <a:xfrm>
            <a:off x="611560" y="1556792"/>
            <a:ext cx="7840290" cy="4536033"/>
          </a:xfrm>
        </p:spPr>
        <p:txBody>
          <a:bodyPr/>
          <a:lstStyle/>
          <a:p>
            <a:r>
              <a:rPr lang="el-GR" sz="2400" dirty="0"/>
              <a:t>Εφ' όσον υπέρ της έγκρισης της διδακτορικής διατριβής ψηφίσουν τα πέντε (5) τουλάχιστον μέλη της Εξεταστικής Επιτροπής, η διατριβή θεωρείται ότι έχει εγκριθεί. Μετά την έγκριση της διδακτορικής διατριβής γίνεται, με ψηφοφορία, η αξιολόγηση της συνολικής επίδοσης του υποψηφίου με έναν από τους εξής χαρακτηρισμούς : «Άριστα», «Λίαν Καλώς», «Καλώς</a:t>
            </a:r>
            <a:r>
              <a:rPr lang="el-GR" sz="2400" dirty="0" smtClean="0"/>
              <a:t>».</a:t>
            </a:r>
          </a:p>
          <a:p>
            <a:r>
              <a:rPr lang="el-GR" sz="2400" dirty="0" smtClean="0"/>
              <a:t> </a:t>
            </a:r>
            <a:r>
              <a:rPr lang="el-GR" sz="2400" dirty="0"/>
              <a:t>Στο τέλος της διαδικασίας εξέτασης συντάσσεται σχετικό πρακτικό το οποίο υπογράφεται απ' όλα τα παρόντα μέλη της Εξεταστικής Επιτροπής και υποβάλλεται στη Γ.Σ.Ε.Σ.  προκειμένου να γίνει η αναγόρευση του υποψηφίου σε Διδάκτορα. </a:t>
            </a:r>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11</a:t>
            </a:fld>
            <a:endParaRPr lang="el-GR"/>
          </a:p>
        </p:txBody>
      </p:sp>
    </p:spTree>
    <p:extLst>
      <p:ext uri="{BB962C8B-B14F-4D97-AF65-F5344CB8AC3E}">
        <p14:creationId xmlns:p14="http://schemas.microsoft.com/office/powerpoint/2010/main" val="4198706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l-GR" dirty="0"/>
              <a:t>Ερευνητικά </a:t>
            </a:r>
            <a:r>
              <a:rPr lang="el-GR" dirty="0" smtClean="0"/>
              <a:t>πεδία</a:t>
            </a:r>
            <a:endParaRPr lang="el-GR" dirty="0"/>
          </a:p>
        </p:txBody>
      </p:sp>
      <p:sp>
        <p:nvSpPr>
          <p:cNvPr id="3" name="Content Placeholder 2"/>
          <p:cNvSpPr>
            <a:spLocks noGrp="1"/>
          </p:cNvSpPr>
          <p:nvPr>
            <p:ph idx="1"/>
          </p:nvPr>
        </p:nvSpPr>
        <p:spPr/>
        <p:txBody>
          <a:bodyPr/>
          <a:lstStyle/>
          <a:p>
            <a:r>
              <a:rPr lang="el-GR" sz="2400" dirty="0" smtClean="0"/>
              <a:t>Η εκπόνηση των </a:t>
            </a:r>
            <a:r>
              <a:rPr lang="el-GR" sz="2400" dirty="0"/>
              <a:t>διδακτορικών διατριβών μέσω προγράμματος Σπουδών και Έρευνας </a:t>
            </a:r>
            <a:r>
              <a:rPr lang="el-GR" sz="2400" dirty="0" smtClean="0"/>
              <a:t>κατευθύνεται στα </a:t>
            </a:r>
            <a:r>
              <a:rPr lang="el-GR" sz="2400" dirty="0"/>
              <a:t>πεδία της στρατηγικής</a:t>
            </a:r>
            <a:r>
              <a:rPr lang="el-GR" sz="2400" dirty="0" smtClean="0"/>
              <a:t>,, </a:t>
            </a:r>
            <a:r>
              <a:rPr lang="el-GR" sz="2400" dirty="0"/>
              <a:t>της διοίκησης νέων τεχνολογιών, της Διοίκησης </a:t>
            </a:r>
            <a:r>
              <a:rPr lang="el-GR" sz="2400" dirty="0" smtClean="0"/>
              <a:t>Επιχειρησιακών Λειτουργιών, </a:t>
            </a:r>
            <a:r>
              <a:rPr lang="el-GR" sz="2400" dirty="0"/>
              <a:t>του Μάρκετινγκ, της </a:t>
            </a:r>
            <a:r>
              <a:rPr lang="el-GR" sz="2400" dirty="0" err="1" smtClean="0"/>
              <a:t>Χρηματο</a:t>
            </a:r>
            <a:r>
              <a:rPr lang="el-GR" sz="2400" dirty="0" smtClean="0"/>
              <a:t>-οικονομικής</a:t>
            </a:r>
            <a:r>
              <a:rPr lang="el-GR" sz="2400" dirty="0"/>
              <a:t>, της Λογιστικής, της Διοίκησης των ανθρώπινων </a:t>
            </a:r>
            <a:r>
              <a:rPr lang="el-GR" sz="2400" dirty="0" smtClean="0"/>
              <a:t>πόρων, του Τουρισμού και </a:t>
            </a:r>
            <a:r>
              <a:rPr lang="el-GR" sz="2400" dirty="0"/>
              <a:t>της εν γένει διοίκησης και οικονομικής διαχείρισης των επιχειρήσεων και οργανισμών </a:t>
            </a:r>
            <a:r>
              <a:rPr lang="el-GR" sz="2400" dirty="0" smtClean="0"/>
              <a:t>.</a:t>
            </a:r>
            <a:endParaRPr lang="el-GR" sz="2400"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12</a:t>
            </a:fld>
            <a:endParaRPr lang="el-GR"/>
          </a:p>
        </p:txBody>
      </p:sp>
    </p:spTree>
    <p:extLst>
      <p:ext uri="{BB962C8B-B14F-4D97-AF65-F5344CB8AC3E}">
        <p14:creationId xmlns:p14="http://schemas.microsoft.com/office/powerpoint/2010/main" val="1057400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ΠΑΡΑΧΘΕΝ ΕΡΓΟ: ΔΙΔΑΚΤΟΡΕΣ ΤΟΥ ΤΔΕ</a:t>
            </a:r>
            <a:endParaRPr lang="el-GR" dirty="0"/>
          </a:p>
        </p:txBody>
      </p:sp>
      <p:sp>
        <p:nvSpPr>
          <p:cNvPr id="3" name="Content Placeholder 2"/>
          <p:cNvSpPr>
            <a:spLocks noGrp="1"/>
          </p:cNvSpPr>
          <p:nvPr>
            <p:ph idx="1"/>
          </p:nvPr>
        </p:nvSpPr>
        <p:spPr/>
        <p:txBody>
          <a:bodyPr/>
          <a:lstStyle/>
          <a:p>
            <a:r>
              <a:rPr lang="el-GR" sz="2800" dirty="0" smtClean="0"/>
              <a:t>ΤΟΥΡΙΣΜΟΣ : 8</a:t>
            </a:r>
          </a:p>
          <a:p>
            <a:r>
              <a:rPr lang="el-GR" sz="2800" dirty="0" smtClean="0"/>
              <a:t>ΑΝΘΡΩΠΙΝΟ ΔΥΝΑΜΙΚΟ: 5</a:t>
            </a:r>
          </a:p>
          <a:p>
            <a:r>
              <a:rPr lang="el-GR" sz="2800" dirty="0" smtClean="0"/>
              <a:t>ΕΠΙΧΕΙΡΗΣΙΑΚΕΣ ΔΙΑΔΙΚΑΣΙΕΣ: 2</a:t>
            </a:r>
          </a:p>
          <a:p>
            <a:r>
              <a:rPr lang="el-GR" sz="2800" dirty="0" smtClean="0"/>
              <a:t>ΚΟΙΝΩΝΙΟΛΟΓΙΑ: 3</a:t>
            </a:r>
          </a:p>
          <a:p>
            <a:r>
              <a:rPr lang="el-GR" sz="2800" dirty="0" smtClean="0"/>
              <a:t>ΛΗΨΗ ΑΠΟΦΑΣΕΩΝ: 3</a:t>
            </a:r>
          </a:p>
          <a:p>
            <a:r>
              <a:rPr lang="el-GR" sz="2800" dirty="0" smtClean="0"/>
              <a:t>ΛΟΓΙΣΤΙΚΗ: 5</a:t>
            </a:r>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13</a:t>
            </a:fld>
            <a:endParaRPr lang="el-GR"/>
          </a:p>
        </p:txBody>
      </p:sp>
    </p:spTree>
    <p:extLst>
      <p:ext uri="{BB962C8B-B14F-4D97-AF65-F5344CB8AC3E}">
        <p14:creationId xmlns:p14="http://schemas.microsoft.com/office/powerpoint/2010/main" val="1203307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ΠΑΡΑΧΘΕΝ ΕΡΓΟ: ΔΙΔΑΚΤΟΡΕΣ ΤΟΥ ΤΔΕ</a:t>
            </a:r>
          </a:p>
        </p:txBody>
      </p:sp>
      <p:sp>
        <p:nvSpPr>
          <p:cNvPr id="3" name="Content Placeholder 2"/>
          <p:cNvSpPr>
            <a:spLocks noGrp="1"/>
          </p:cNvSpPr>
          <p:nvPr>
            <p:ph idx="1"/>
          </p:nvPr>
        </p:nvSpPr>
        <p:spPr/>
        <p:txBody>
          <a:bodyPr/>
          <a:lstStyle/>
          <a:p>
            <a:r>
              <a:rPr lang="el-GR" sz="2800" dirty="0"/>
              <a:t>ΜΑΡΚΕΤΙΝΓΚ: </a:t>
            </a:r>
            <a:r>
              <a:rPr lang="el-GR" sz="2800" dirty="0" smtClean="0"/>
              <a:t>9</a:t>
            </a:r>
            <a:endParaRPr lang="el-GR" sz="2800" dirty="0"/>
          </a:p>
          <a:p>
            <a:r>
              <a:rPr lang="el-GR" sz="2800" dirty="0"/>
              <a:t>ΟΙΚΟΝΟΜΙΚΑ: </a:t>
            </a:r>
            <a:r>
              <a:rPr lang="el-GR" sz="2800" dirty="0" smtClean="0"/>
              <a:t>5</a:t>
            </a:r>
            <a:endParaRPr lang="el-GR" sz="2800" dirty="0"/>
          </a:p>
          <a:p>
            <a:r>
              <a:rPr lang="el-GR" sz="2800" dirty="0" smtClean="0"/>
              <a:t>ΠΛΗΡΟΦΟΡΙΚΗ: 4</a:t>
            </a:r>
            <a:endParaRPr lang="el-GR" sz="2800" dirty="0"/>
          </a:p>
          <a:p>
            <a:r>
              <a:rPr lang="el-GR" sz="2800" dirty="0" smtClean="0"/>
              <a:t>ΣΤΡΑΤΗΓΙΚΗ: 6</a:t>
            </a:r>
          </a:p>
          <a:p>
            <a:r>
              <a:rPr lang="el-GR" sz="2800" dirty="0" smtClean="0"/>
              <a:t>ΧΡΗΜΑΤΟΟΙΚΟΝΟΜΙΚΑ: 1</a:t>
            </a:r>
          </a:p>
          <a:p>
            <a:r>
              <a:rPr lang="el-GR" sz="2800" dirty="0" smtClean="0"/>
              <a:t>ΧΩΡΙΚΗ ΑΝΑΛΥΣΗ: 5</a:t>
            </a:r>
            <a:endParaRPr lang="el-GR" sz="2800"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14</a:t>
            </a:fld>
            <a:endParaRPr lang="el-GR"/>
          </a:p>
        </p:txBody>
      </p:sp>
    </p:spTree>
    <p:extLst>
      <p:ext uri="{BB962C8B-B14F-4D97-AF65-F5344CB8AC3E}">
        <p14:creationId xmlns:p14="http://schemas.microsoft.com/office/powerpoint/2010/main" val="3220630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ΣΥΝΟΨΗ</a:t>
            </a:r>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15</a:t>
            </a:fld>
            <a:endParaRPr lang="el-G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606346625"/>
              </p:ext>
            </p:extLst>
          </p:nvPr>
        </p:nvGraphicFramePr>
        <p:xfrm>
          <a:off x="971601" y="1556791"/>
          <a:ext cx="7344816" cy="4330905"/>
        </p:xfrm>
        <a:graphic>
          <a:graphicData uri="http://schemas.openxmlformats.org/drawingml/2006/table">
            <a:tbl>
              <a:tblPr>
                <a:tableStyleId>{5C22544A-7EE6-4342-B048-85BDC9FD1C3A}</a:tableStyleId>
              </a:tblPr>
              <a:tblGrid>
                <a:gridCol w="3987186"/>
                <a:gridCol w="1678815"/>
                <a:gridCol w="1678815"/>
              </a:tblGrid>
              <a:tr h="303476">
                <a:tc>
                  <a:txBody>
                    <a:bodyPr/>
                    <a:lstStyle/>
                    <a:p>
                      <a:pPr algn="ctr" fontAlgn="b"/>
                      <a:r>
                        <a:rPr lang="el-GR" sz="1800" u="none" strike="noStrike" dirty="0">
                          <a:effectLst/>
                        </a:rPr>
                        <a:t>ΣΥΝΟΨΗ</a:t>
                      </a:r>
                      <a:endParaRPr lang="el-GR"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003">
                <a:tc>
                  <a:txBody>
                    <a:bodyPr/>
                    <a:lstStyle/>
                    <a:p>
                      <a:pPr algn="ctr" fontAlgn="ctr"/>
                      <a:r>
                        <a:rPr lang="el-GR" sz="1800" u="none" strike="noStrike" dirty="0">
                          <a:effectLst/>
                        </a:rPr>
                        <a:t>ΤΟΥΡΙΣΜΟΣ </a:t>
                      </a:r>
                      <a:endParaRPr lang="el-G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8</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14%</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ctr"/>
                      <a:r>
                        <a:rPr lang="el-GR" sz="1800" u="none" strike="noStrike" dirty="0">
                          <a:effectLst/>
                        </a:rPr>
                        <a:t>ΑΝΘΡΩΠΙΝΟ ΔΥΝΑΜΙΚΟ</a:t>
                      </a:r>
                      <a:endParaRPr lang="el-G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5</a:t>
                      </a:r>
                      <a:endParaRPr lang="el-GR" sz="1800" b="0" i="0" u="none" strike="noStrike">
                        <a:effectLst/>
                        <a:latin typeface="Antique Olive" panose="020B0603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9%</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190">
                <a:tc>
                  <a:txBody>
                    <a:bodyPr/>
                    <a:lstStyle/>
                    <a:p>
                      <a:pPr algn="ctr" fontAlgn="ctr"/>
                      <a:r>
                        <a:rPr lang="el-GR" sz="1800" u="none" strike="noStrike" dirty="0">
                          <a:effectLst/>
                        </a:rPr>
                        <a:t>ΕΠΙΧΕΙΡΗΣΙΑΚΕΣ ΔΙΑΔΙΚΑΣΙΕΣ</a:t>
                      </a:r>
                      <a:endParaRPr lang="el-G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dirty="0">
                          <a:effectLst/>
                        </a:rPr>
                        <a:t>2</a:t>
                      </a:r>
                      <a:endParaRPr lang="el-GR" sz="1800" b="0" i="0" u="none" strike="noStrike" dirty="0">
                        <a:effectLst/>
                        <a:latin typeface="Antique Olive" panose="020B0603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4%</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ctr"/>
                      <a:r>
                        <a:rPr lang="el-GR" sz="1800" u="none" strike="noStrike" dirty="0">
                          <a:effectLst/>
                        </a:rPr>
                        <a:t>ΚΟΙΝΩΝΙΟΛΟΓΙΑ</a:t>
                      </a:r>
                      <a:endParaRPr lang="el-G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3</a:t>
                      </a:r>
                      <a:endParaRPr lang="el-GR" sz="1800" b="0" i="0" u="none" strike="noStrike">
                        <a:effectLst/>
                        <a:latin typeface="Antique Olive" panose="020B0603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5%</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ctr"/>
                      <a:r>
                        <a:rPr lang="el-GR" sz="1800" u="none" strike="noStrike" dirty="0">
                          <a:effectLst/>
                        </a:rPr>
                        <a:t>ΛΗΨΗ ΑΠΟΦΑΣΕΩΝ</a:t>
                      </a:r>
                      <a:endParaRPr lang="el-G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3</a:t>
                      </a:r>
                      <a:endParaRPr lang="el-GR" sz="1800" b="0" i="0" u="none" strike="noStrike">
                        <a:effectLst/>
                        <a:latin typeface="Antique Olive" panose="020B0603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5%</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ctr"/>
                      <a:r>
                        <a:rPr lang="el-GR" sz="1800" u="none" strike="noStrike" dirty="0">
                          <a:effectLst/>
                        </a:rPr>
                        <a:t>ΛΟΓΙΣΤΙΚΗ</a:t>
                      </a:r>
                      <a:endParaRPr lang="el-G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5</a:t>
                      </a:r>
                      <a:endParaRPr lang="el-GR" sz="1800" b="0" i="0" u="none" strike="noStrike">
                        <a:effectLst/>
                        <a:latin typeface="Antique Olive" panose="020B0603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9%</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b"/>
                      <a:r>
                        <a:rPr lang="el-GR" sz="1800" u="none" strike="noStrike" dirty="0">
                          <a:effectLst/>
                        </a:rPr>
                        <a:t>ΜΑΡΚΕΤΙΝΓΚ</a:t>
                      </a:r>
                      <a:endParaRPr lang="el-G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9</a:t>
                      </a:r>
                      <a:endParaRPr lang="el-GR" sz="1800" b="0" i="0" u="none" strike="noStrike">
                        <a:effectLst/>
                        <a:latin typeface="Antique Olive" panose="020B0603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16%</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b"/>
                      <a:r>
                        <a:rPr lang="el-GR" sz="1800" u="none" strike="noStrike" dirty="0">
                          <a:effectLst/>
                        </a:rPr>
                        <a:t>ΟΙΚΟΝΟΜΙΚΑ</a:t>
                      </a:r>
                      <a:endParaRPr lang="el-G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5</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9%</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b"/>
                      <a:r>
                        <a:rPr lang="el-GR" sz="1800" u="none" strike="noStrike" dirty="0">
                          <a:effectLst/>
                        </a:rPr>
                        <a:t>ΠΛΗΡΟΦΟΡΙΚΗ</a:t>
                      </a:r>
                      <a:endParaRPr lang="el-GR" sz="1800" b="0" i="0" u="none" strike="noStrike" dirty="0">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4</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7%</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b"/>
                      <a:r>
                        <a:rPr lang="el-GR" sz="1800" u="none" strike="noStrike" dirty="0">
                          <a:effectLst/>
                        </a:rPr>
                        <a:t>ΣΤΡΑΤΗΓΙΚΗ</a:t>
                      </a:r>
                      <a:endParaRPr lang="el-GR" sz="1800" b="0" i="0" u="none" strike="noStrike" dirty="0">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6</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11%</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b"/>
                      <a:r>
                        <a:rPr lang="el-GR" sz="1800" u="none" strike="noStrike" dirty="0">
                          <a:effectLst/>
                        </a:rPr>
                        <a:t>ΧΡΗΜΑΤΟΟΙΚΟΝΟΜΙΚΑ</a:t>
                      </a:r>
                      <a:endParaRPr lang="el-GR" sz="1800" b="0" i="0" u="none" strike="noStrike" dirty="0">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1</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a:effectLst/>
                        </a:rPr>
                        <a:t>2%</a:t>
                      </a:r>
                      <a:endParaRPr lang="el-GR" sz="1800" b="0" i="0" u="none" strike="noStrike">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b"/>
                      <a:r>
                        <a:rPr lang="el-GR" sz="1800" u="none" strike="noStrike" dirty="0">
                          <a:effectLst/>
                        </a:rPr>
                        <a:t>ΧΩΡΙΚΗ ΑΝΑΛΥΣΗ</a:t>
                      </a:r>
                      <a:endParaRPr lang="el-GR" sz="1800" b="0" i="0" u="none" strike="noStrike" dirty="0">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dirty="0">
                          <a:effectLst/>
                        </a:rPr>
                        <a:t>5</a:t>
                      </a:r>
                      <a:endParaRPr lang="el-GR"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dirty="0">
                          <a:effectLst/>
                        </a:rPr>
                        <a:t>9%</a:t>
                      </a:r>
                      <a:endParaRPr lang="el-GR"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476">
                <a:tc>
                  <a:txBody>
                    <a:bodyPr/>
                    <a:lstStyle/>
                    <a:p>
                      <a:pPr algn="ctr" fontAlgn="b"/>
                      <a:r>
                        <a:rPr lang="el-GR" sz="1800" u="none" strike="noStrike" dirty="0">
                          <a:effectLst/>
                        </a:rPr>
                        <a:t> </a:t>
                      </a:r>
                      <a:endParaRPr lang="el-GR"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dirty="0">
                          <a:effectLst/>
                        </a:rPr>
                        <a:t>56</a:t>
                      </a:r>
                      <a:endParaRPr lang="el-GR"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800" u="none" strike="noStrike" dirty="0">
                          <a:effectLst/>
                        </a:rPr>
                        <a:t>100%</a:t>
                      </a:r>
                      <a:endParaRPr lang="el-GR" sz="1800" b="0" i="0" u="none" strike="noStrike" dirty="0">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0655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Κατανομή </a:t>
            </a:r>
            <a:r>
              <a:rPr lang="el-GR" dirty="0" err="1"/>
              <a:t>ολοκληρωθέντων</a:t>
            </a:r>
            <a:r>
              <a:rPr lang="el-GR" dirty="0"/>
              <a:t> διδακτορικών</a:t>
            </a:r>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16</a:t>
            </a:fld>
            <a:endParaRPr lang="el-G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57282651"/>
              </p:ext>
            </p:extLst>
          </p:nvPr>
        </p:nvGraphicFramePr>
        <p:xfrm>
          <a:off x="755650" y="1916113"/>
          <a:ext cx="7696200" cy="41767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881554099"/>
              </p:ext>
            </p:extLst>
          </p:nvPr>
        </p:nvGraphicFramePr>
        <p:xfrm>
          <a:off x="755650" y="1700808"/>
          <a:ext cx="7848798"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2139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Κατανομή </a:t>
            </a:r>
            <a:r>
              <a:rPr lang="el-GR" dirty="0" err="1" smtClean="0"/>
              <a:t>ολοκληρωθέντων</a:t>
            </a:r>
            <a:r>
              <a:rPr lang="el-GR" dirty="0" smtClean="0"/>
              <a:t> </a:t>
            </a:r>
            <a:r>
              <a:rPr lang="el-GR" dirty="0" smtClean="0"/>
              <a:t>διδακτορικών</a:t>
            </a:r>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17</a:t>
            </a:fld>
            <a:endParaRPr lang="el-GR"/>
          </a:p>
        </p:txBody>
      </p:sp>
      <p:sp>
        <p:nvSpPr>
          <p:cNvPr id="3" name="Content Placeholder 2"/>
          <p:cNvSpPr>
            <a:spLocks noGrp="1"/>
          </p:cNvSpPr>
          <p:nvPr>
            <p:ph idx="1"/>
          </p:nvPr>
        </p:nvSpPr>
        <p:spPr/>
        <p:txBody>
          <a:bodyPr/>
          <a:lstStyle/>
          <a:p>
            <a:endParaRPr lang="el-GR"/>
          </a:p>
        </p:txBody>
      </p:sp>
      <p:graphicFrame>
        <p:nvGraphicFramePr>
          <p:cNvPr id="7" name="Chart 6"/>
          <p:cNvGraphicFramePr>
            <a:graphicFrameLocks/>
          </p:cNvGraphicFramePr>
          <p:nvPr>
            <p:extLst>
              <p:ext uri="{D42A27DB-BD31-4B8C-83A1-F6EECF244321}">
                <p14:modId xmlns:p14="http://schemas.microsoft.com/office/powerpoint/2010/main" val="602044844"/>
              </p:ext>
            </p:extLst>
          </p:nvPr>
        </p:nvGraphicFramePr>
        <p:xfrm>
          <a:off x="539552" y="1556792"/>
          <a:ext cx="7912298" cy="45360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5204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ΣΥΝΟΨΗ ΔΙΔΑΚΤΟΡΙΚΩΝ ΣΕ ΕΞΕΛΙΞΗ</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9687980"/>
              </p:ext>
            </p:extLst>
          </p:nvPr>
        </p:nvGraphicFramePr>
        <p:xfrm>
          <a:off x="755650" y="1527843"/>
          <a:ext cx="7696199" cy="4500804"/>
        </p:xfrm>
        <a:graphic>
          <a:graphicData uri="http://schemas.openxmlformats.org/drawingml/2006/table">
            <a:tbl>
              <a:tblPr>
                <a:tableStyleId>{5C22544A-7EE6-4342-B048-85BDC9FD1C3A}</a:tableStyleId>
              </a:tblPr>
              <a:tblGrid>
                <a:gridCol w="2939395"/>
                <a:gridCol w="506703"/>
                <a:gridCol w="785907"/>
                <a:gridCol w="2471470"/>
                <a:gridCol w="496362"/>
                <a:gridCol w="496362"/>
              </a:tblGrid>
              <a:tr h="240506">
                <a:tc>
                  <a:txBody>
                    <a:bodyPr/>
                    <a:lstStyle/>
                    <a:p>
                      <a:pPr algn="l" fontAlgn="b"/>
                      <a:r>
                        <a:rPr lang="el-GR" sz="1500" u="none" strike="noStrike" dirty="0">
                          <a:effectLst/>
                        </a:rPr>
                        <a:t>ΣΥΝΟΨΗ</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ΣΥΝΟΨΗ</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n-US" sz="1500" u="none" strike="noStrike" dirty="0">
                          <a:effectLst/>
                        </a:rPr>
                        <a:t>LOGISTICS</a:t>
                      </a:r>
                      <a:endParaRPr lang="en-US"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2</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3,0%</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ΜΑΡΚΕΤΙΝΓΚ</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3</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n-US" sz="1500" u="none" strike="noStrike" dirty="0">
                          <a:effectLst/>
                        </a:rPr>
                        <a:t>OUTSOURCING</a:t>
                      </a:r>
                      <a:endParaRPr lang="en-US"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ΜΕΤΑΦΟΡΕΣ</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n-US" sz="1500" u="none" strike="noStrike" dirty="0">
                          <a:effectLst/>
                        </a:rPr>
                        <a:t>PERFORMANCE EVALUATION</a:t>
                      </a:r>
                      <a:endParaRPr lang="en-US"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2</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3,0%</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ΝΟΜΙΚΑ</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3</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n-US" sz="1500" u="none" strike="noStrike" dirty="0">
                          <a:effectLst/>
                        </a:rPr>
                        <a:t>SERVICE MANAGEMENT</a:t>
                      </a:r>
                      <a:endParaRPr lang="en-US"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ΟΙΚΟΝΟΜΙΚΑ</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34">
                <a:tc>
                  <a:txBody>
                    <a:bodyPr/>
                    <a:lstStyle/>
                    <a:p>
                      <a:pPr algn="l" fontAlgn="b"/>
                      <a:r>
                        <a:rPr lang="el-GR" sz="1500" u="none" strike="noStrike" dirty="0">
                          <a:effectLst/>
                        </a:rPr>
                        <a:t>ΑΝΘΡΩΠΙΝΟ ΔΥΝΑΜΙΚΟ</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6,0%</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ΟΙΚΟΝΟΜΙΚΟΣ ΤΟΥΡΙΣΜΟΣ</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34">
                <a:tc>
                  <a:txBody>
                    <a:bodyPr/>
                    <a:lstStyle/>
                    <a:p>
                      <a:pPr algn="l" fontAlgn="b"/>
                      <a:r>
                        <a:rPr lang="el-GR" sz="1500" u="none" strike="noStrike" dirty="0">
                          <a:effectLst/>
                        </a:rPr>
                        <a:t>ΔΙΑΧΕΙΡΙΣΗ ΓΝΩΣΗΣ</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ΠΕΡΙΦΕΡΕΙΑΚΗ ΑΝΑΠΤΥΞΗ</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3</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634">
                <a:tc>
                  <a:txBody>
                    <a:bodyPr/>
                    <a:lstStyle/>
                    <a:p>
                      <a:pPr algn="l" fontAlgn="b"/>
                      <a:r>
                        <a:rPr lang="el-GR" sz="1500" u="none" strike="noStrike" dirty="0">
                          <a:effectLst/>
                        </a:rPr>
                        <a:t>ΔΙΑΧΕΙΡΙΣΗ ΚΡΙΣΗΣ</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ΠΛΗΡΟΦΟΡΙΑΚΑ ΣΥΣΤΗΜΑΤΑ</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7,5%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ΔΙΕΘΝΕΙΣ ΣΧΕΣΕΙΣ</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ΠΛΗΡΟΦΟΡΙΚΗ</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ΕΛΕΓΚΤΙΚΗ</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6,0%</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ΠΟΣΟΤΙΚΑ ΜΟΝΤΕΛΑ</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ΕΠΙΧΕΙΡΗΣΙΑΚΕΣ ΛΕΙΤΟΥΡΓΙΕΣ</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2</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3,0%</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ΣΤΡΑΤΗΓΙΚΗ</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3</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ΕΤΑΙΡΙΚΗ ΕΥΘΥΝΗ</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ΣΥΓΧΩΝΕΥΣΕΙΣ</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ΚΟΙΝΩΝΙΟΛΟΓΙΑ</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6,0%</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ΤΟΥΡΙΣΜΟΣ</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7,5%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ΛΟΓΙΣΤΙΚΗ</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4</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6,0%</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ΧΡΗΜΑΤΟΟΙΚΟΝΟΜΙΚΑ</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7,5%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ΜΑΝΑΤΖΜΕΝΤ</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dirty="0">
                          <a:effectLst/>
                        </a:rPr>
                        <a:t>3</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dirty="0">
                          <a:effectLst/>
                        </a:rPr>
                        <a:t>4,5%</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a:effectLst/>
                        </a:rPr>
                        <a:t>ΧΩΡΙΚΗ ΑΝΑΛΥΣΗ</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a:effectLst/>
                        </a:rPr>
                        <a:t>1,5%</a:t>
                      </a:r>
                      <a:endParaRPr lang="el-GR" sz="1500" b="1" i="0" u="none" strike="noStrike">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506">
                <a:tc>
                  <a:txBody>
                    <a:bodyPr/>
                    <a:lstStyle/>
                    <a:p>
                      <a:pPr algn="l" fontAlgn="b"/>
                      <a:r>
                        <a:rPr lang="el-GR" sz="1500" u="none" strike="noStrike" dirty="0">
                          <a:effectLst/>
                        </a:rPr>
                        <a:t>ΜΑΡΚΕΤΙΝΓΚ</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dirty="0">
                          <a:effectLst/>
                        </a:rPr>
                        <a:t>3</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dirty="0">
                          <a:effectLst/>
                        </a:rPr>
                        <a:t>4,5%</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l-GR" sz="1500" u="none" strike="noStrike" dirty="0">
                          <a:effectLst/>
                        </a:rPr>
                        <a:t>ΑΛΛΑ</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dirty="0">
                          <a:effectLst/>
                        </a:rPr>
                        <a:t>2</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l-GR" sz="1500" u="none" strike="noStrike" dirty="0">
                          <a:effectLst/>
                        </a:rPr>
                        <a:t>3,0%</a:t>
                      </a:r>
                      <a:endParaRPr lang="el-GR" sz="1500" b="1" i="0" u="none" strike="noStrike" dirty="0">
                        <a:effectLst/>
                        <a:latin typeface="Arial Greek" panose="020B0604020202020204" pitchFamily="34" charset="0"/>
                      </a:endParaRPr>
                    </a:p>
                  </a:txBody>
                  <a:tcPr marL="7758" marR="7758" marT="77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18</a:t>
            </a:fld>
            <a:endParaRPr lang="el-GR"/>
          </a:p>
        </p:txBody>
      </p:sp>
    </p:spTree>
    <p:extLst>
      <p:ext uri="{BB962C8B-B14F-4D97-AF65-F5344CB8AC3E}">
        <p14:creationId xmlns:p14="http://schemas.microsoft.com/office/powerpoint/2010/main" val="4749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smtClean="0"/>
              <a:t>ΚΑΤΑΝΟΜΗ ΔΙΔΑΚΤΟΡΙΚΩΝ </a:t>
            </a:r>
            <a:r>
              <a:rPr lang="el-GR" sz="2400" dirty="0"/>
              <a:t>ΣΕ ΕΞΕΛΙΞΗ</a:t>
            </a:r>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19</a:t>
            </a:fld>
            <a:endParaRPr lang="el-GR"/>
          </a:p>
        </p:txBody>
      </p:sp>
      <p:graphicFrame>
        <p:nvGraphicFramePr>
          <p:cNvPr id="7" name="Chart 6"/>
          <p:cNvGraphicFramePr>
            <a:graphicFrameLocks/>
          </p:cNvGraphicFramePr>
          <p:nvPr>
            <p:extLst>
              <p:ext uri="{D42A27DB-BD31-4B8C-83A1-F6EECF244321}">
                <p14:modId xmlns:p14="http://schemas.microsoft.com/office/powerpoint/2010/main" val="1514458151"/>
              </p:ext>
            </p:extLst>
          </p:nvPr>
        </p:nvGraphicFramePr>
        <p:xfrm>
          <a:off x="661602" y="1436266"/>
          <a:ext cx="7790248" cy="4656559"/>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idx="1"/>
          </p:nvPr>
        </p:nvSpPr>
        <p:spPr>
          <a:xfrm>
            <a:off x="611560" y="1484784"/>
            <a:ext cx="7840290" cy="4608041"/>
          </a:xfrm>
        </p:spPr>
        <p:txBody>
          <a:bodyPr/>
          <a:lstStyle/>
          <a:p>
            <a:endParaRPr lang="el-GR"/>
          </a:p>
        </p:txBody>
      </p:sp>
    </p:spTree>
    <p:extLst>
      <p:ext uri="{BB962C8B-B14F-4D97-AF65-F5344CB8AC3E}">
        <p14:creationId xmlns:p14="http://schemas.microsoft.com/office/powerpoint/2010/main" val="1737984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Προεπισκόπηση</a:t>
            </a:r>
            <a:endParaRPr lang="el-GR" dirty="0"/>
          </a:p>
        </p:txBody>
      </p:sp>
      <p:sp>
        <p:nvSpPr>
          <p:cNvPr id="3" name="Content Placeholder 2"/>
          <p:cNvSpPr>
            <a:spLocks noGrp="1"/>
          </p:cNvSpPr>
          <p:nvPr>
            <p:ph idx="1"/>
          </p:nvPr>
        </p:nvSpPr>
        <p:spPr/>
        <p:txBody>
          <a:bodyPr/>
          <a:lstStyle/>
          <a:p>
            <a:pPr lvl="1"/>
            <a:r>
              <a:rPr lang="el-GR" dirty="0"/>
              <a:t>Στόχοι</a:t>
            </a:r>
          </a:p>
          <a:p>
            <a:pPr lvl="1"/>
            <a:r>
              <a:rPr lang="el-GR" dirty="0"/>
              <a:t>Πολιτικές &amp; Διαδικασίες</a:t>
            </a:r>
          </a:p>
          <a:p>
            <a:pPr lvl="1"/>
            <a:r>
              <a:rPr lang="el-GR" dirty="0" smtClean="0"/>
              <a:t>Ερευνητικά </a:t>
            </a:r>
            <a:r>
              <a:rPr lang="el-GR" dirty="0"/>
              <a:t>πεδία</a:t>
            </a:r>
          </a:p>
          <a:p>
            <a:pPr lvl="1"/>
            <a:r>
              <a:rPr lang="el-GR" dirty="0"/>
              <a:t>Διδακτορικές διατριβές (ολοκληρωμένες)</a:t>
            </a:r>
          </a:p>
          <a:p>
            <a:pPr lvl="1"/>
            <a:r>
              <a:rPr lang="el-GR" dirty="0"/>
              <a:t>Διδακτορικές διατριβές (σε εξέλιξη)</a:t>
            </a:r>
          </a:p>
          <a:p>
            <a:pPr lvl="1"/>
            <a:r>
              <a:rPr lang="el-GR" dirty="0"/>
              <a:t>Στατιστικά στοιχεία</a:t>
            </a:r>
          </a:p>
          <a:p>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2</a:t>
            </a:fld>
            <a:endParaRPr lang="el-GR"/>
          </a:p>
        </p:txBody>
      </p:sp>
    </p:spTree>
    <p:extLst>
      <p:ext uri="{BB962C8B-B14F-4D97-AF65-F5344CB8AC3E}">
        <p14:creationId xmlns:p14="http://schemas.microsoft.com/office/powerpoint/2010/main" val="2229403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84784"/>
            <a:ext cx="7696200" cy="4608041"/>
          </a:xfrm>
        </p:spPr>
        <p:txBody>
          <a:bodyPr/>
          <a:lstStyle/>
          <a:p>
            <a:pPr algn="ctr"/>
            <a:endParaRPr lang="el-GR" sz="5400" dirty="0" smtClean="0"/>
          </a:p>
          <a:p>
            <a:pPr algn="ctr"/>
            <a:endParaRPr lang="el-GR" sz="5400" dirty="0"/>
          </a:p>
          <a:p>
            <a:pPr algn="ctr"/>
            <a:r>
              <a:rPr lang="el-GR" sz="5400" dirty="0" smtClean="0"/>
              <a:t>Ευχαριστώ για την Προσοχή σας</a:t>
            </a:r>
          </a:p>
          <a:p>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20</a:t>
            </a:fld>
            <a:endParaRPr lang="el-GR"/>
          </a:p>
        </p:txBody>
      </p:sp>
      <p:graphicFrame>
        <p:nvGraphicFramePr>
          <p:cNvPr id="6" name="Object 5"/>
          <p:cNvGraphicFramePr>
            <a:graphicFrameLocks noChangeAspect="1"/>
          </p:cNvGraphicFramePr>
          <p:nvPr>
            <p:extLst>
              <p:ext uri="{D42A27DB-BD31-4B8C-83A1-F6EECF244321}">
                <p14:modId xmlns:p14="http://schemas.microsoft.com/office/powerpoint/2010/main" val="2143064738"/>
              </p:ext>
            </p:extLst>
          </p:nvPr>
        </p:nvGraphicFramePr>
        <p:xfrm>
          <a:off x="3635896" y="1916113"/>
          <a:ext cx="1651930" cy="1651930"/>
        </p:xfrm>
        <a:graphic>
          <a:graphicData uri="http://schemas.openxmlformats.org/presentationml/2006/ole">
            <mc:AlternateContent xmlns:mc="http://schemas.openxmlformats.org/markup-compatibility/2006">
              <mc:Choice xmlns:v="urn:schemas-microsoft-com:vml" Requires="v">
                <p:oleObj spid="_x0000_s5126" name="Picture" r:id="rId3" imgW="609524" imgH="609524" progId="Word.Picture.8">
                  <p:embed/>
                </p:oleObj>
              </mc:Choice>
              <mc:Fallback>
                <p:oleObj name="Picture" r:id="rId3" imgW="609524" imgH="609524"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1916113"/>
                        <a:ext cx="1651930" cy="165193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78367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t>Στόχοι</a:t>
            </a:r>
            <a:endParaRPr lang="el-GR" sz="3200" b="1" dirty="0"/>
          </a:p>
        </p:txBody>
      </p:sp>
      <p:sp>
        <p:nvSpPr>
          <p:cNvPr id="3" name="Content Placeholder 2"/>
          <p:cNvSpPr>
            <a:spLocks noGrp="1"/>
          </p:cNvSpPr>
          <p:nvPr>
            <p:ph idx="1"/>
          </p:nvPr>
        </p:nvSpPr>
        <p:spPr>
          <a:xfrm>
            <a:off x="755650" y="1844824"/>
            <a:ext cx="7696200" cy="4248001"/>
          </a:xfrm>
        </p:spPr>
        <p:txBody>
          <a:bodyPr/>
          <a:lstStyle/>
          <a:p>
            <a:r>
              <a:rPr lang="el-GR" sz="2400" dirty="0"/>
              <a:t>Το πρόγραμμα διδακτορικών σπουδών αποσκοπεί:</a:t>
            </a:r>
          </a:p>
          <a:p>
            <a:r>
              <a:rPr lang="el-GR" sz="2400" dirty="0" smtClean="0"/>
              <a:t>1. </a:t>
            </a:r>
            <a:r>
              <a:rPr lang="el-GR" sz="2400" dirty="0"/>
              <a:t>Στην παραγωγή πρωτότυπης επιστημονικής έρευνας, που συνεισφέρει στην πρόοδο της επιστήμης σε διεθνές επίπεδο και συμβάλλει στην επίλυση κοινωνικών, οικονομικών και διοικητικών προβλημάτων που απασχολούν την κοινωνία, την οικονομία και τις επιχειρήσεις</a:t>
            </a:r>
            <a:r>
              <a:rPr lang="el-GR" sz="2800" dirty="0"/>
              <a:t>.</a:t>
            </a:r>
          </a:p>
          <a:p>
            <a:r>
              <a:rPr lang="el-GR" sz="2400" dirty="0"/>
              <a:t>2.  Στη δημιουργία ερευνητών που θα διακρίνονται διεθνώς για την επιστημονική τους αρτιότητα, συνεισφορά  και το ακαδημαϊκό τους ήθος.</a:t>
            </a:r>
          </a:p>
          <a:p>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3</a:t>
            </a:fld>
            <a:endParaRPr lang="el-GR"/>
          </a:p>
        </p:txBody>
      </p:sp>
    </p:spTree>
    <p:extLst>
      <p:ext uri="{BB962C8B-B14F-4D97-AF65-F5344CB8AC3E}">
        <p14:creationId xmlns:p14="http://schemas.microsoft.com/office/powerpoint/2010/main" val="545983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Διαδικασία απόκτησης Διδακτορικού Διπλώματος</a:t>
            </a:r>
            <a:endParaRPr lang="el-GR" dirty="0"/>
          </a:p>
        </p:txBody>
      </p:sp>
      <p:sp>
        <p:nvSpPr>
          <p:cNvPr id="3" name="Content Placeholder 2"/>
          <p:cNvSpPr>
            <a:spLocks noGrp="1"/>
          </p:cNvSpPr>
          <p:nvPr>
            <p:ph idx="1"/>
          </p:nvPr>
        </p:nvSpPr>
        <p:spPr/>
        <p:txBody>
          <a:bodyPr/>
          <a:lstStyle/>
          <a:p>
            <a:r>
              <a:rPr lang="el-GR" sz="2400" dirty="0"/>
              <a:t>Πρόσκληση υποψηφίων Διδακτόρων </a:t>
            </a:r>
            <a:endParaRPr lang="el-GR" sz="2400" dirty="0" smtClean="0"/>
          </a:p>
          <a:p>
            <a:r>
              <a:rPr lang="el-GR" sz="2400" dirty="0"/>
              <a:t>Πρόταση διδακτορικής </a:t>
            </a:r>
            <a:r>
              <a:rPr lang="el-GR" sz="2400" dirty="0" smtClean="0"/>
              <a:t>διατριβής</a:t>
            </a:r>
          </a:p>
          <a:p>
            <a:r>
              <a:rPr lang="el-GR" sz="2400" dirty="0" smtClean="0"/>
              <a:t>Επιλογή </a:t>
            </a:r>
            <a:r>
              <a:rPr lang="el-GR" sz="2400" dirty="0"/>
              <a:t>Επιστημονικής περιοχής και Καθορισμός Μεταπτυχιακών </a:t>
            </a:r>
            <a:r>
              <a:rPr lang="el-GR" sz="2400" dirty="0" smtClean="0"/>
              <a:t>Μαθημάτων.</a:t>
            </a:r>
          </a:p>
          <a:p>
            <a:r>
              <a:rPr lang="el-GR" sz="2400" dirty="0"/>
              <a:t>Ορισμός Συμβουλευτικής </a:t>
            </a:r>
            <a:r>
              <a:rPr lang="el-GR" sz="2400" dirty="0" smtClean="0"/>
              <a:t>Επιτροπής</a:t>
            </a:r>
          </a:p>
          <a:p>
            <a:r>
              <a:rPr lang="el-GR" sz="2400" dirty="0" smtClean="0"/>
              <a:t>Έλεγχος Προόδου των </a:t>
            </a:r>
            <a:r>
              <a:rPr lang="el-GR" sz="2400" dirty="0"/>
              <a:t>Υποψηφίων </a:t>
            </a:r>
            <a:r>
              <a:rPr lang="el-GR" sz="2400" dirty="0" smtClean="0"/>
              <a:t>Διδακτόρων</a:t>
            </a:r>
          </a:p>
          <a:p>
            <a:r>
              <a:rPr lang="el-GR" sz="2400" dirty="0"/>
              <a:t>Τελική </a:t>
            </a:r>
            <a:r>
              <a:rPr lang="el-GR" sz="2400" dirty="0" smtClean="0"/>
              <a:t>Εξέταση-Υποστήριξη</a:t>
            </a:r>
          </a:p>
          <a:p>
            <a:r>
              <a:rPr lang="el-GR" sz="2400" dirty="0"/>
              <a:t>Υποτροφίες για την </a:t>
            </a:r>
            <a:r>
              <a:rPr lang="el-GR" sz="2400" dirty="0" smtClean="0"/>
              <a:t>Εκπόνηση Διδακτορικής </a:t>
            </a:r>
            <a:r>
              <a:rPr lang="el-GR" sz="2400" dirty="0"/>
              <a:t>Διατριβής</a:t>
            </a:r>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4</a:t>
            </a:fld>
            <a:endParaRPr lang="el-GR"/>
          </a:p>
        </p:txBody>
      </p:sp>
    </p:spTree>
    <p:extLst>
      <p:ext uri="{BB962C8B-B14F-4D97-AF65-F5344CB8AC3E}">
        <p14:creationId xmlns:p14="http://schemas.microsoft.com/office/powerpoint/2010/main" val="3949434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Πρόσκληση υποψηφίων Διδακτόρων </a:t>
            </a:r>
          </a:p>
        </p:txBody>
      </p:sp>
      <p:sp>
        <p:nvSpPr>
          <p:cNvPr id="3" name="Content Placeholder 2"/>
          <p:cNvSpPr>
            <a:spLocks noGrp="1"/>
          </p:cNvSpPr>
          <p:nvPr>
            <p:ph idx="1"/>
          </p:nvPr>
        </p:nvSpPr>
        <p:spPr>
          <a:xfrm>
            <a:off x="755650" y="2204863"/>
            <a:ext cx="7696200" cy="3887961"/>
          </a:xfrm>
        </p:spPr>
        <p:txBody>
          <a:bodyPr/>
          <a:lstStyle/>
          <a:p>
            <a:r>
              <a:rPr lang="el-GR" sz="2800" dirty="0"/>
              <a:t>Η υποβολή υποψηφιοτήτων γίνεται με δύο τρόπους:</a:t>
            </a:r>
          </a:p>
          <a:p>
            <a:pPr lvl="0"/>
            <a:r>
              <a:rPr lang="el-GR" sz="2800" dirty="0"/>
              <a:t>Κατόπιν της προκήρυξης θεμάτων από τη Γενική Συνέλευση Ειδικής Σύνθεσης (ΓΣΕΣ).</a:t>
            </a:r>
          </a:p>
          <a:p>
            <a:pPr lvl="0"/>
            <a:r>
              <a:rPr lang="el-GR" sz="2800" dirty="0"/>
              <a:t>Με μονομερή εκδήλωση ενδιαφέροντος από την πλευρά του υποψηφίου, ανεξάρτητα από την προκήρυξη του τμήματος </a:t>
            </a:r>
          </a:p>
          <a:p>
            <a:endParaRPr lang="el-GR" sz="2800"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5</a:t>
            </a:fld>
            <a:endParaRPr lang="el-GR"/>
          </a:p>
        </p:txBody>
      </p:sp>
    </p:spTree>
    <p:extLst>
      <p:ext uri="{BB962C8B-B14F-4D97-AF65-F5344CB8AC3E}">
        <p14:creationId xmlns:p14="http://schemas.microsoft.com/office/powerpoint/2010/main" val="109269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Πρόταση διδακτορικής </a:t>
            </a:r>
            <a:r>
              <a:rPr lang="el-GR" dirty="0" smtClean="0"/>
              <a:t>διατριβής</a:t>
            </a:r>
            <a:endParaRPr lang="el-GR" dirty="0"/>
          </a:p>
        </p:txBody>
      </p:sp>
      <p:sp>
        <p:nvSpPr>
          <p:cNvPr id="3" name="Content Placeholder 2"/>
          <p:cNvSpPr>
            <a:spLocks noGrp="1"/>
          </p:cNvSpPr>
          <p:nvPr>
            <p:ph idx="1"/>
          </p:nvPr>
        </p:nvSpPr>
        <p:spPr>
          <a:xfrm>
            <a:off x="755650" y="1556792"/>
            <a:ext cx="7696200" cy="4536033"/>
          </a:xfrm>
        </p:spPr>
        <p:txBody>
          <a:bodyPr/>
          <a:lstStyle/>
          <a:p>
            <a:pPr algn="just"/>
            <a:r>
              <a:rPr lang="el-GR" sz="2400" dirty="0" smtClean="0"/>
              <a:t>Η </a:t>
            </a:r>
            <a:r>
              <a:rPr lang="el-GR" sz="2400" dirty="0"/>
              <a:t>πρόταση θα πρέπει να τεκμηριώνει την πρωτοτυπία της διατριβής και να περιέχει ένα χρονοδιάγραμμα το οποίο να διατυπώνει γενικά τα στάδια εκπόνησης της έρευνας σε κάθε έτος των διδακτορικών σπουδών. Ειδικότερα, το σχέδιο εκπόνησης θα πρέπει να </a:t>
            </a:r>
            <a:r>
              <a:rPr lang="el-GR" sz="2400" dirty="0" smtClean="0"/>
              <a:t>περιλαμβάνει: α)Ορισμό </a:t>
            </a:r>
            <a:r>
              <a:rPr lang="el-GR" sz="2400" dirty="0"/>
              <a:t>του ερευνητικού ερωτήματος, β) επισκόπηση των κυριότερων συναφών ερευνών ως προς το θεωρητικό πλαίσιο και τα εμπειρικά αποτελέσματα, </a:t>
            </a:r>
            <a:r>
              <a:rPr lang="el-GR" sz="2400" dirty="0" smtClean="0"/>
              <a:t>γ</a:t>
            </a:r>
            <a:r>
              <a:rPr lang="el-GR" sz="2400" dirty="0"/>
              <a:t>) ανάπτυξη του θεωρητικού πλαισίου της διατριβής, δ) διατύπωση ερευνητικών υποθέσεων,                  ε) ενδεικτική βιβλιογραφία και αρθρογραφία</a:t>
            </a:r>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6</a:t>
            </a:fld>
            <a:endParaRPr lang="el-GR"/>
          </a:p>
        </p:txBody>
      </p:sp>
    </p:spTree>
    <p:extLst>
      <p:ext uri="{BB962C8B-B14F-4D97-AF65-F5344CB8AC3E}">
        <p14:creationId xmlns:p14="http://schemas.microsoft.com/office/powerpoint/2010/main" val="243927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Ορισμός Συμβουλευτικής </a:t>
            </a:r>
            <a:r>
              <a:rPr lang="el-GR" dirty="0" smtClean="0"/>
              <a:t>Επιτροπής</a:t>
            </a:r>
            <a:endParaRPr lang="el-GR" dirty="0"/>
          </a:p>
        </p:txBody>
      </p:sp>
      <p:sp>
        <p:nvSpPr>
          <p:cNvPr id="3" name="Content Placeholder 2"/>
          <p:cNvSpPr>
            <a:spLocks noGrp="1"/>
          </p:cNvSpPr>
          <p:nvPr>
            <p:ph idx="1"/>
          </p:nvPr>
        </p:nvSpPr>
        <p:spPr>
          <a:xfrm>
            <a:off x="755650" y="1628800"/>
            <a:ext cx="7696200" cy="4464025"/>
          </a:xfrm>
        </p:spPr>
        <p:txBody>
          <a:bodyPr/>
          <a:lstStyle/>
          <a:p>
            <a:pPr algn="just"/>
            <a:r>
              <a:rPr lang="el-GR" sz="2800" dirty="0"/>
              <a:t>Η </a:t>
            </a:r>
            <a:r>
              <a:rPr lang="el-GR" sz="2800" dirty="0" smtClean="0"/>
              <a:t>Γ.Σ.Ε.Σ</a:t>
            </a:r>
            <a:r>
              <a:rPr lang="el-GR" sz="2800" dirty="0"/>
              <a:t>. ορίζει την/τον επιβλέπουσα/</a:t>
            </a:r>
            <a:r>
              <a:rPr lang="el-GR" sz="2800" dirty="0" err="1"/>
              <a:t>οντα</a:t>
            </a:r>
            <a:r>
              <a:rPr lang="el-GR" sz="2800" dirty="0"/>
              <a:t> και τα υπόλοιπα μέλη της τριμελούς Συμβουλευτικής Επιτροπής. Η έναρξη της χρονικής διάρκειας σπουδών για την απόκτηση του Διδακτορικού Διπλώματος καθορίζονται από του ορισμού της τριμελούς συμβουλευτικής επιτροπής. Με απόφαση της Γ.Σ.Ε.Σ. θα ορίζεται το χρονικό διάστημα από τον ορισμό της Τριμελούς Συμβουλευτικής Επιτροπής για τον ορισμό του θέματος.</a:t>
            </a:r>
          </a:p>
          <a:p>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7</a:t>
            </a:fld>
            <a:endParaRPr lang="el-GR"/>
          </a:p>
        </p:txBody>
      </p:sp>
    </p:spTree>
    <p:extLst>
      <p:ext uri="{BB962C8B-B14F-4D97-AF65-F5344CB8AC3E}">
        <p14:creationId xmlns:p14="http://schemas.microsoft.com/office/powerpoint/2010/main" val="1346561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ΈΛΕΓΧΟΣ </a:t>
            </a:r>
            <a:r>
              <a:rPr lang="el-GR" dirty="0" smtClean="0"/>
              <a:t>ΠΡΟΟΔΟΥ ΥΠΟΨΗΦΙΩΝ </a:t>
            </a:r>
            <a:r>
              <a:rPr lang="el-GR" dirty="0"/>
              <a:t>ΔΙΔΑΚΤΟΡΩΝ</a:t>
            </a:r>
          </a:p>
        </p:txBody>
      </p:sp>
      <p:sp>
        <p:nvSpPr>
          <p:cNvPr id="3" name="Content Placeholder 2"/>
          <p:cNvSpPr>
            <a:spLocks noGrp="1"/>
          </p:cNvSpPr>
          <p:nvPr>
            <p:ph idx="1"/>
          </p:nvPr>
        </p:nvSpPr>
        <p:spPr>
          <a:xfrm>
            <a:off x="755650" y="1484784"/>
            <a:ext cx="7696200" cy="4608041"/>
          </a:xfrm>
        </p:spPr>
        <p:txBody>
          <a:bodyPr/>
          <a:lstStyle/>
          <a:p>
            <a:pPr algn="just"/>
            <a:r>
              <a:rPr lang="el-GR" sz="2400" dirty="0"/>
              <a:t>Ο υποψήφιος που έχει ολοκληρώσει  ένα έτος σπουδών,  υποχρεούται να παρουσιάσει την πρόοδό του μια φορά ανά ημερολογιακό έτος, σε περίοδο που ορίζεται από τη ΓΣΕΣ.  Στην παρουσίαση αυτή ο υποψήφιος εκθέτει τα κύρια πορίσματα της εργασίας του καθώς και τα επόμενα βήματα της διδακτορικής </a:t>
            </a:r>
            <a:r>
              <a:rPr lang="el-GR" sz="2400" dirty="0" smtClean="0"/>
              <a:t>του έρευνας</a:t>
            </a:r>
          </a:p>
          <a:p>
            <a:pPr algn="just"/>
            <a:r>
              <a:rPr lang="el-GR" sz="2400" dirty="0"/>
              <a:t> Η παρουσίαση της προόδου του υποψήφιου διδάκτορα αξιολογείται από αρμόδια επιτροπή η οποία επιβλέπει τις παρουσιάσεις των υποψηφίων διδακτόρων και η οποία </a:t>
            </a:r>
            <a:r>
              <a:rPr lang="el-GR" sz="2400" dirty="0" smtClean="0"/>
              <a:t>υποβάλλει </a:t>
            </a:r>
            <a:r>
              <a:rPr lang="el-GR" sz="2400" dirty="0"/>
              <a:t>την έκθεση αξιολόγησης στη </a:t>
            </a:r>
            <a:r>
              <a:rPr lang="el-GR" sz="2400" dirty="0" smtClean="0"/>
              <a:t>ΓΣΕΣ.</a:t>
            </a:r>
            <a:endParaRPr lang="el-GR" sz="2400"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8</a:t>
            </a:fld>
            <a:endParaRPr lang="el-GR"/>
          </a:p>
        </p:txBody>
      </p:sp>
    </p:spTree>
    <p:extLst>
      <p:ext uri="{BB962C8B-B14F-4D97-AF65-F5344CB8AC3E}">
        <p14:creationId xmlns:p14="http://schemas.microsoft.com/office/powerpoint/2010/main" val="4025596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Τελική </a:t>
            </a:r>
            <a:r>
              <a:rPr lang="el-GR" dirty="0" smtClean="0"/>
              <a:t>Εξέταση-Υποστήριξη</a:t>
            </a:r>
            <a:endParaRPr lang="el-GR" dirty="0"/>
          </a:p>
        </p:txBody>
      </p:sp>
      <p:sp>
        <p:nvSpPr>
          <p:cNvPr id="3" name="Content Placeholder 2"/>
          <p:cNvSpPr>
            <a:spLocks noGrp="1"/>
          </p:cNvSpPr>
          <p:nvPr>
            <p:ph idx="1"/>
          </p:nvPr>
        </p:nvSpPr>
        <p:spPr>
          <a:xfrm>
            <a:off x="755650" y="2132856"/>
            <a:ext cx="7696200" cy="3959969"/>
          </a:xfrm>
        </p:spPr>
        <p:txBody>
          <a:bodyPr/>
          <a:lstStyle/>
          <a:p>
            <a:r>
              <a:rPr lang="el-GR" sz="2400" dirty="0"/>
              <a:t>Για  την  τελική  αξιολόγηση  και  κρίση  της  Διδακτορικής  </a:t>
            </a:r>
            <a:r>
              <a:rPr lang="el-GR" sz="2400" dirty="0" smtClean="0"/>
              <a:t>Διατριβής ορίζεται</a:t>
            </a:r>
            <a:r>
              <a:rPr lang="el-GR" sz="2400" dirty="0"/>
              <a:t>  από  την Γ.Σ.Ε.Σ. Επταμελής Εξεταστική Επιτροπή, </a:t>
            </a:r>
            <a:endParaRPr lang="el-GR" sz="2400" dirty="0" smtClean="0"/>
          </a:p>
          <a:p>
            <a:r>
              <a:rPr lang="el-GR" sz="2400" dirty="0"/>
              <a:t>Μετά τον ορισμό της ως άνω επιτροπής, ο υποψήφιος καταθέτει στη γραμματεία του Τμήματος αίτηση - συνοδευόμενη από τα απαραίτητα έγγραφα και αντίγραφα του διδακτορικού - με την οποία ζητά την έναρξη της διαδικασίας για την υποστήριξη της διατριβής </a:t>
            </a:r>
            <a:r>
              <a:rPr lang="el-GR" sz="2400" dirty="0" smtClean="0"/>
              <a:t>του.</a:t>
            </a:r>
            <a:endParaRPr lang="el-GR" sz="2400" dirty="0"/>
          </a:p>
          <a:p>
            <a:endParaRPr lang="el-GR" dirty="0"/>
          </a:p>
        </p:txBody>
      </p:sp>
      <p:sp>
        <p:nvSpPr>
          <p:cNvPr id="4" name="Footer Placeholder 3"/>
          <p:cNvSpPr>
            <a:spLocks noGrp="1"/>
          </p:cNvSpPr>
          <p:nvPr>
            <p:ph type="ftr" sz="quarter" idx="11"/>
          </p:nvPr>
        </p:nvSpPr>
        <p:spPr/>
        <p:txBody>
          <a:bodyPr/>
          <a:lstStyle/>
          <a:p>
            <a:pPr>
              <a:defRPr/>
            </a:pPr>
            <a:r>
              <a:rPr lang="el-GR" smtClean="0"/>
              <a:t>Εισηγητής: Μιχαήλ Βιδάλης</a:t>
            </a:r>
            <a:endParaRPr lang="el-GR"/>
          </a:p>
        </p:txBody>
      </p:sp>
      <p:sp>
        <p:nvSpPr>
          <p:cNvPr id="5" name="Slide Number Placeholder 4"/>
          <p:cNvSpPr>
            <a:spLocks noGrp="1"/>
          </p:cNvSpPr>
          <p:nvPr>
            <p:ph type="sldNum" sz="quarter" idx="12"/>
          </p:nvPr>
        </p:nvSpPr>
        <p:spPr/>
        <p:txBody>
          <a:bodyPr/>
          <a:lstStyle/>
          <a:p>
            <a:pPr>
              <a:defRPr/>
            </a:pPr>
            <a:fld id="{8380442E-37A4-4FFA-AD97-F1CCA2660F65}" type="slidenum">
              <a:rPr lang="el-GR" smtClean="0"/>
              <a:pPr>
                <a:defRPr/>
              </a:pPr>
              <a:t>9</a:t>
            </a:fld>
            <a:endParaRPr lang="el-GR"/>
          </a:p>
        </p:txBody>
      </p:sp>
    </p:spTree>
    <p:extLst>
      <p:ext uri="{BB962C8B-B14F-4D97-AF65-F5344CB8AC3E}">
        <p14:creationId xmlns:p14="http://schemas.microsoft.com/office/powerpoint/2010/main" val="99562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Στούντιο">
  <a:themeElements>
    <a:clrScheme name="Προσαρμοσμένο 1">
      <a:dk1>
        <a:sysClr val="windowText" lastClr="000000"/>
      </a:dk1>
      <a:lt1>
        <a:sysClr val="window" lastClr="FFFFFF"/>
      </a:lt1>
      <a:dk2>
        <a:srgbClr val="646B86"/>
      </a:dk2>
      <a:lt2>
        <a:srgbClr val="C5D1D7"/>
      </a:lt2>
      <a:accent1>
        <a:srgbClr val="0070C0"/>
      </a:accent1>
      <a:accent2>
        <a:srgbClr val="003760"/>
      </a:accent2>
      <a:accent3>
        <a:srgbClr val="8CADAE"/>
      </a:accent3>
      <a:accent4>
        <a:srgbClr val="8C7B70"/>
      </a:accent4>
      <a:accent5>
        <a:srgbClr val="8FB08C"/>
      </a:accent5>
      <a:accent6>
        <a:srgbClr val="0070C0"/>
      </a:accent6>
      <a:hlink>
        <a:srgbClr val="00A3D6"/>
      </a:hlink>
      <a:folHlink>
        <a:srgbClr val="646B86"/>
      </a:folHlink>
    </a:clrScheme>
    <a:fontScheme name="Στούντιο">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Cambr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1" i="0" u="none" strike="noStrike" cap="none" normalizeH="0" baseline="0" smtClean="0">
            <a:ln>
              <a:noFill/>
            </a:ln>
            <a:solidFill>
              <a:schemeClr val="tx1"/>
            </a:solidFill>
            <a:effectLst/>
            <a:latin typeface="Cambria" pitchFamily="18" charset="0"/>
          </a:defRPr>
        </a:defPPr>
      </a:lstStyle>
    </a:lnDef>
  </a:objectDefaults>
  <a:extraClrSchemeLst>
    <a:extraClrScheme>
      <a:clrScheme name="Στούντιο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Στούντιο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Στούντιο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Στούντιο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Στούντιο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Στούντιο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Στούντιο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Στούντιο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Στούντιο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Στούντιο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3525</TotalTime>
  <Words>999</Words>
  <Application>Microsoft Office PowerPoint</Application>
  <PresentationFormat>On-screen Show (4:3)</PresentationFormat>
  <Paragraphs>247</Paragraphs>
  <Slides>20</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Antique Olive</vt:lpstr>
      <vt:lpstr>Arial</vt:lpstr>
      <vt:lpstr>Arial Greek</vt:lpstr>
      <vt:lpstr>Calibri</vt:lpstr>
      <vt:lpstr>Cambria</vt:lpstr>
      <vt:lpstr>Palatino Linotype</vt:lpstr>
      <vt:lpstr>Times New Roman</vt:lpstr>
      <vt:lpstr>Wingdings</vt:lpstr>
      <vt:lpstr>Στούντιο</vt:lpstr>
      <vt:lpstr>Picture</vt:lpstr>
      <vt:lpstr>ΠΑΝΕΠΙΣΤΗΜΙΟ ΑΙΓΑΙΟΥ ΣΧΟΛΗ ΕΠΙΣΤΗΜΩΝ ΤΗΣ ΔΙΟΙΚΗΣΗΣ ΤΜΗΜΑ ΔΙΟΙΚΗΣΗΣ ΕΠΙΧΕΙΡΗΣΕΩΝ</vt:lpstr>
      <vt:lpstr>Προεπισκόπηση</vt:lpstr>
      <vt:lpstr>Στόχοι</vt:lpstr>
      <vt:lpstr>Διαδικασία απόκτησης Διδακτορικού Διπλώματος</vt:lpstr>
      <vt:lpstr>Πρόσκληση υποψηφίων Διδακτόρων </vt:lpstr>
      <vt:lpstr>Πρόταση διδακτορικής διατριβής</vt:lpstr>
      <vt:lpstr>Ορισμός Συμβουλευτικής Επιτροπής</vt:lpstr>
      <vt:lpstr>ΈΛΕΓΧΟΣ ΠΡΟΟΔΟΥ ΥΠΟΨΗΦΙΩΝ ΔΙΔΑΚΤΟΡΩΝ</vt:lpstr>
      <vt:lpstr>Τελική Εξέταση-Υποστήριξη</vt:lpstr>
      <vt:lpstr>Τελική Εξέταση-Υποστήριξη</vt:lpstr>
      <vt:lpstr>Τελική Εξέταση-Υποστήριξη</vt:lpstr>
      <vt:lpstr>Ερευνητικά πεδία</vt:lpstr>
      <vt:lpstr>ΠΑΡΑΧΘΕΝ ΕΡΓΟ: ΔΙΔΑΚΤΟΡΕΣ ΤΟΥ ΤΔΕ</vt:lpstr>
      <vt:lpstr>ΠΑΡΑΧΘΕΝ ΕΡΓΟ: ΔΙΔΑΚΤΟΡΕΣ ΤΟΥ ΤΔΕ</vt:lpstr>
      <vt:lpstr>ΣΥΝΟΨΗ</vt:lpstr>
      <vt:lpstr>Κατανομή ολοκληρωθέντων διδακτορικών</vt:lpstr>
      <vt:lpstr>Κατανομή ολοκληρωθέντων διδακτορικών</vt:lpstr>
      <vt:lpstr>ΣΥΝΟΨΗ ΔΙΔΑΚΤΟΡΙΚΩΝ ΣΕ ΕΞΕΛΙΞΗ</vt:lpstr>
      <vt:lpstr>ΚΑΤΑΝΟΜΗ ΔΙΔΑΚΤΟΡΙΚΩΝ ΣΕ ΕΞΕΛΙΞΗ</vt:lpstr>
      <vt:lpstr>PowerPoint Presentation</vt:lpstr>
    </vt:vector>
  </TitlesOfParts>
  <Company>University of Aegean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ΑΝΑΛΥΣΗ ΔΕΔΟΜΕΝΩΝ</dc:title>
  <dc:creator>e.gaki</dc:creator>
  <cp:lastModifiedBy>Michael Vidalis</cp:lastModifiedBy>
  <cp:revision>318</cp:revision>
  <dcterms:created xsi:type="dcterms:W3CDTF">2009-09-29T10:20:01Z</dcterms:created>
  <dcterms:modified xsi:type="dcterms:W3CDTF">2013-12-04T08:34:52Z</dcterms:modified>
</cp:coreProperties>
</file>